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4" r:id="rId4"/>
  </p:sldMasterIdLst>
  <p:notesMasterIdLst>
    <p:notesMasterId r:id="rId47"/>
  </p:notesMasterIdLst>
  <p:sldIdLst>
    <p:sldId id="256" r:id="rId5"/>
    <p:sldId id="458" r:id="rId6"/>
    <p:sldId id="477" r:id="rId7"/>
    <p:sldId id="478" r:id="rId8"/>
    <p:sldId id="462" r:id="rId9"/>
    <p:sldId id="463" r:id="rId10"/>
    <p:sldId id="464" r:id="rId11"/>
    <p:sldId id="465" r:id="rId12"/>
    <p:sldId id="485" r:id="rId13"/>
    <p:sldId id="486" r:id="rId14"/>
    <p:sldId id="487" r:id="rId15"/>
    <p:sldId id="488" r:id="rId16"/>
    <p:sldId id="489" r:id="rId17"/>
    <p:sldId id="495" r:id="rId18"/>
    <p:sldId id="492" r:id="rId19"/>
    <p:sldId id="466" r:id="rId20"/>
    <p:sldId id="501" r:id="rId21"/>
    <p:sldId id="468" r:id="rId22"/>
    <p:sldId id="467" r:id="rId23"/>
    <p:sldId id="469" r:id="rId24"/>
    <p:sldId id="470" r:id="rId25"/>
    <p:sldId id="490" r:id="rId26"/>
    <p:sldId id="471" r:id="rId27"/>
    <p:sldId id="500" r:id="rId28"/>
    <p:sldId id="499" r:id="rId29"/>
    <p:sldId id="503" r:id="rId30"/>
    <p:sldId id="472" r:id="rId31"/>
    <p:sldId id="494" r:id="rId32"/>
    <p:sldId id="502" r:id="rId33"/>
    <p:sldId id="498" r:id="rId34"/>
    <p:sldId id="476" r:id="rId35"/>
    <p:sldId id="473" r:id="rId36"/>
    <p:sldId id="481" r:id="rId37"/>
    <p:sldId id="484" r:id="rId38"/>
    <p:sldId id="493" r:id="rId39"/>
    <p:sldId id="496" r:id="rId40"/>
    <p:sldId id="497" r:id="rId41"/>
    <p:sldId id="474" r:id="rId42"/>
    <p:sldId id="475" r:id="rId43"/>
    <p:sldId id="480" r:id="rId44"/>
    <p:sldId id="491" r:id="rId45"/>
    <p:sldId id="457" r:id="rId46"/>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effectLst>
          <a:outerShdw blurRad="38100" dist="38100" dir="2700000" algn="tl">
            <a:srgbClr val="000000">
              <a:alpha val="43137"/>
            </a:srgbClr>
          </a:outerShdw>
        </a:effectLst>
        <a:latin typeface="Arial" charset="0"/>
        <a:ea typeface="+mn-ea"/>
        <a:cs typeface="+mn-cs"/>
      </a:defRPr>
    </a:lvl1pPr>
    <a:lvl2pPr marL="411163" indent="46038" algn="l" rtl="0" fontAlgn="base">
      <a:spcBef>
        <a:spcPct val="0"/>
      </a:spcBef>
      <a:spcAft>
        <a:spcPct val="0"/>
      </a:spcAft>
      <a:defRPr sz="2200" kern="1200">
        <a:solidFill>
          <a:schemeClr val="tx1"/>
        </a:solidFill>
        <a:effectLst>
          <a:outerShdw blurRad="38100" dist="38100" dir="2700000" algn="tl">
            <a:srgbClr val="000000">
              <a:alpha val="43137"/>
            </a:srgbClr>
          </a:outerShdw>
        </a:effectLst>
        <a:latin typeface="Arial" charset="0"/>
        <a:ea typeface="+mn-ea"/>
        <a:cs typeface="+mn-cs"/>
      </a:defRPr>
    </a:lvl2pPr>
    <a:lvl3pPr marL="823913" indent="90488" algn="l" rtl="0" fontAlgn="base">
      <a:spcBef>
        <a:spcPct val="0"/>
      </a:spcBef>
      <a:spcAft>
        <a:spcPct val="0"/>
      </a:spcAft>
      <a:defRPr sz="2200" kern="1200">
        <a:solidFill>
          <a:schemeClr val="tx1"/>
        </a:solidFill>
        <a:effectLst>
          <a:outerShdw blurRad="38100" dist="38100" dir="2700000" algn="tl">
            <a:srgbClr val="000000">
              <a:alpha val="43137"/>
            </a:srgbClr>
          </a:outerShdw>
        </a:effectLst>
        <a:latin typeface="Arial" charset="0"/>
        <a:ea typeface="+mn-ea"/>
        <a:cs typeface="+mn-cs"/>
      </a:defRPr>
    </a:lvl3pPr>
    <a:lvl4pPr marL="1236663" indent="134938" algn="l" rtl="0" fontAlgn="base">
      <a:spcBef>
        <a:spcPct val="0"/>
      </a:spcBef>
      <a:spcAft>
        <a:spcPct val="0"/>
      </a:spcAft>
      <a:defRPr sz="2200" kern="1200">
        <a:solidFill>
          <a:schemeClr val="tx1"/>
        </a:solidFill>
        <a:effectLst>
          <a:outerShdw blurRad="38100" dist="38100" dir="2700000" algn="tl">
            <a:srgbClr val="000000">
              <a:alpha val="43137"/>
            </a:srgbClr>
          </a:outerShdw>
        </a:effectLst>
        <a:latin typeface="Arial" charset="0"/>
        <a:ea typeface="+mn-ea"/>
        <a:cs typeface="+mn-cs"/>
      </a:defRPr>
    </a:lvl4pPr>
    <a:lvl5pPr marL="1649413" indent="179388" algn="l" rtl="0" fontAlgn="base">
      <a:spcBef>
        <a:spcPct val="0"/>
      </a:spcBef>
      <a:spcAft>
        <a:spcPct val="0"/>
      </a:spcAft>
      <a:defRPr sz="22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2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2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2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200"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366CC"/>
    <a:srgbClr val="336699"/>
    <a:srgbClr val="006699"/>
    <a:srgbClr val="3399FF"/>
    <a:srgbClr val="33CCFF"/>
    <a:srgbClr val="003366"/>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2" autoAdjust="0"/>
    <p:restoredTop sz="78136" autoAdjust="0"/>
  </p:normalViewPr>
  <p:slideViewPr>
    <p:cSldViewPr>
      <p:cViewPr varScale="1">
        <p:scale>
          <a:sx n="85" d="100"/>
          <a:sy n="85" d="100"/>
        </p:scale>
        <p:origin x="1181"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3CD5D7B-D273-4385-A919-F2220FB4F4B1}" type="datetimeFigureOut">
              <a:rPr lang="en-US"/>
              <a:pPr>
                <a:defRPr/>
              </a:pPr>
              <a:t>3/11/2024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0BDB713-EEE3-4DC1-9695-7384B8A0BEEF}" type="slidenum">
              <a:rPr lang="en-US"/>
              <a:pPr>
                <a:defRPr/>
              </a:pPr>
              <a:t>‹#›</a:t>
            </a:fld>
            <a:endParaRPr lang="en-US" dirty="0"/>
          </a:p>
        </p:txBody>
      </p:sp>
    </p:spTree>
    <p:extLst>
      <p:ext uri="{BB962C8B-B14F-4D97-AF65-F5344CB8AC3E}">
        <p14:creationId xmlns:p14="http://schemas.microsoft.com/office/powerpoint/2010/main" val="30308447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2</a:t>
            </a:fld>
            <a:endParaRPr lang="en-US" dirty="0"/>
          </a:p>
        </p:txBody>
      </p:sp>
    </p:spTree>
    <p:extLst>
      <p:ext uri="{BB962C8B-B14F-4D97-AF65-F5344CB8AC3E}">
        <p14:creationId xmlns:p14="http://schemas.microsoft.com/office/powerpoint/2010/main" val="4172992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11</a:t>
            </a:fld>
            <a:endParaRPr lang="en-US" dirty="0"/>
          </a:p>
        </p:txBody>
      </p:sp>
    </p:spTree>
    <p:extLst>
      <p:ext uri="{BB962C8B-B14F-4D97-AF65-F5344CB8AC3E}">
        <p14:creationId xmlns:p14="http://schemas.microsoft.com/office/powerpoint/2010/main" val="156196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12</a:t>
            </a:fld>
            <a:endParaRPr lang="en-US" dirty="0"/>
          </a:p>
        </p:txBody>
      </p:sp>
    </p:spTree>
    <p:extLst>
      <p:ext uri="{BB962C8B-B14F-4D97-AF65-F5344CB8AC3E}">
        <p14:creationId xmlns:p14="http://schemas.microsoft.com/office/powerpoint/2010/main" val="1933763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13</a:t>
            </a:fld>
            <a:endParaRPr lang="en-US" dirty="0"/>
          </a:p>
        </p:txBody>
      </p:sp>
    </p:spTree>
    <p:extLst>
      <p:ext uri="{BB962C8B-B14F-4D97-AF65-F5344CB8AC3E}">
        <p14:creationId xmlns:p14="http://schemas.microsoft.com/office/powerpoint/2010/main" val="316315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14</a:t>
            </a:fld>
            <a:endParaRPr lang="en-US" dirty="0"/>
          </a:p>
        </p:txBody>
      </p:sp>
    </p:spTree>
    <p:extLst>
      <p:ext uri="{BB962C8B-B14F-4D97-AF65-F5344CB8AC3E}">
        <p14:creationId xmlns:p14="http://schemas.microsoft.com/office/powerpoint/2010/main" val="2282147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15</a:t>
            </a:fld>
            <a:endParaRPr lang="en-US" dirty="0"/>
          </a:p>
        </p:txBody>
      </p:sp>
    </p:spTree>
    <p:extLst>
      <p:ext uri="{BB962C8B-B14F-4D97-AF65-F5344CB8AC3E}">
        <p14:creationId xmlns:p14="http://schemas.microsoft.com/office/powerpoint/2010/main" val="815459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16</a:t>
            </a:fld>
            <a:endParaRPr lang="en-US" dirty="0"/>
          </a:p>
        </p:txBody>
      </p:sp>
    </p:spTree>
    <p:extLst>
      <p:ext uri="{BB962C8B-B14F-4D97-AF65-F5344CB8AC3E}">
        <p14:creationId xmlns:p14="http://schemas.microsoft.com/office/powerpoint/2010/main" val="1119772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17</a:t>
            </a:fld>
            <a:endParaRPr lang="en-US" dirty="0"/>
          </a:p>
        </p:txBody>
      </p:sp>
    </p:spTree>
    <p:extLst>
      <p:ext uri="{BB962C8B-B14F-4D97-AF65-F5344CB8AC3E}">
        <p14:creationId xmlns:p14="http://schemas.microsoft.com/office/powerpoint/2010/main" val="4090468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18</a:t>
            </a:fld>
            <a:endParaRPr lang="en-US" dirty="0"/>
          </a:p>
        </p:txBody>
      </p:sp>
    </p:spTree>
    <p:extLst>
      <p:ext uri="{BB962C8B-B14F-4D97-AF65-F5344CB8AC3E}">
        <p14:creationId xmlns:p14="http://schemas.microsoft.com/office/powerpoint/2010/main" val="2037449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19</a:t>
            </a:fld>
            <a:endParaRPr lang="en-US" dirty="0"/>
          </a:p>
        </p:txBody>
      </p:sp>
    </p:spTree>
    <p:extLst>
      <p:ext uri="{BB962C8B-B14F-4D97-AF65-F5344CB8AC3E}">
        <p14:creationId xmlns:p14="http://schemas.microsoft.com/office/powerpoint/2010/main" val="4274548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20</a:t>
            </a:fld>
            <a:endParaRPr lang="en-US" dirty="0"/>
          </a:p>
        </p:txBody>
      </p:sp>
    </p:spTree>
    <p:extLst>
      <p:ext uri="{BB962C8B-B14F-4D97-AF65-F5344CB8AC3E}">
        <p14:creationId xmlns:p14="http://schemas.microsoft.com/office/powerpoint/2010/main" val="3324588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3</a:t>
            </a:fld>
            <a:endParaRPr lang="en-US" dirty="0"/>
          </a:p>
        </p:txBody>
      </p:sp>
    </p:spTree>
    <p:extLst>
      <p:ext uri="{BB962C8B-B14F-4D97-AF65-F5344CB8AC3E}">
        <p14:creationId xmlns:p14="http://schemas.microsoft.com/office/powerpoint/2010/main" val="1847607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21</a:t>
            </a:fld>
            <a:endParaRPr lang="en-US" dirty="0"/>
          </a:p>
        </p:txBody>
      </p:sp>
    </p:spTree>
    <p:extLst>
      <p:ext uri="{BB962C8B-B14F-4D97-AF65-F5344CB8AC3E}">
        <p14:creationId xmlns:p14="http://schemas.microsoft.com/office/powerpoint/2010/main" val="2456668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22</a:t>
            </a:fld>
            <a:endParaRPr lang="en-US" dirty="0"/>
          </a:p>
        </p:txBody>
      </p:sp>
    </p:spTree>
    <p:extLst>
      <p:ext uri="{BB962C8B-B14F-4D97-AF65-F5344CB8AC3E}">
        <p14:creationId xmlns:p14="http://schemas.microsoft.com/office/powerpoint/2010/main" val="2769191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23</a:t>
            </a:fld>
            <a:endParaRPr lang="en-US" dirty="0"/>
          </a:p>
        </p:txBody>
      </p:sp>
    </p:spTree>
    <p:extLst>
      <p:ext uri="{BB962C8B-B14F-4D97-AF65-F5344CB8AC3E}">
        <p14:creationId xmlns:p14="http://schemas.microsoft.com/office/powerpoint/2010/main" val="2766014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24</a:t>
            </a:fld>
            <a:endParaRPr lang="en-US" dirty="0"/>
          </a:p>
        </p:txBody>
      </p:sp>
    </p:spTree>
    <p:extLst>
      <p:ext uri="{BB962C8B-B14F-4D97-AF65-F5344CB8AC3E}">
        <p14:creationId xmlns:p14="http://schemas.microsoft.com/office/powerpoint/2010/main" val="23875677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25</a:t>
            </a:fld>
            <a:endParaRPr lang="en-US" dirty="0"/>
          </a:p>
        </p:txBody>
      </p:sp>
    </p:spTree>
    <p:extLst>
      <p:ext uri="{BB962C8B-B14F-4D97-AF65-F5344CB8AC3E}">
        <p14:creationId xmlns:p14="http://schemas.microsoft.com/office/powerpoint/2010/main" val="1763509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26</a:t>
            </a:fld>
            <a:endParaRPr lang="en-US" dirty="0"/>
          </a:p>
        </p:txBody>
      </p:sp>
    </p:spTree>
    <p:extLst>
      <p:ext uri="{BB962C8B-B14F-4D97-AF65-F5344CB8AC3E}">
        <p14:creationId xmlns:p14="http://schemas.microsoft.com/office/powerpoint/2010/main" val="3032974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27</a:t>
            </a:fld>
            <a:endParaRPr lang="en-US" dirty="0"/>
          </a:p>
        </p:txBody>
      </p:sp>
    </p:spTree>
    <p:extLst>
      <p:ext uri="{BB962C8B-B14F-4D97-AF65-F5344CB8AC3E}">
        <p14:creationId xmlns:p14="http://schemas.microsoft.com/office/powerpoint/2010/main" val="1934013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28</a:t>
            </a:fld>
            <a:endParaRPr lang="en-US" dirty="0"/>
          </a:p>
        </p:txBody>
      </p:sp>
    </p:spTree>
    <p:extLst>
      <p:ext uri="{BB962C8B-B14F-4D97-AF65-F5344CB8AC3E}">
        <p14:creationId xmlns:p14="http://schemas.microsoft.com/office/powerpoint/2010/main" val="1595646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29</a:t>
            </a:fld>
            <a:endParaRPr lang="en-US" dirty="0"/>
          </a:p>
        </p:txBody>
      </p:sp>
    </p:spTree>
    <p:extLst>
      <p:ext uri="{BB962C8B-B14F-4D97-AF65-F5344CB8AC3E}">
        <p14:creationId xmlns:p14="http://schemas.microsoft.com/office/powerpoint/2010/main" val="11190720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a:t>Assured growth, Security and Appraisals, Saturday Off, Risk of contrary</a:t>
            </a:r>
            <a:r>
              <a:rPr lang="en-US" baseline="0" dirty="0"/>
              <a:t> toward </a:t>
            </a:r>
            <a:r>
              <a:rPr lang="en-US" dirty="0"/>
              <a:t>Going towards Cloud as well</a:t>
            </a:r>
            <a:r>
              <a:rPr lang="en-US" baseline="0" dirty="0"/>
              <a:t> as stabilizing the product</a:t>
            </a:r>
            <a:endParaRPr lang="en-US" dirty="0"/>
          </a:p>
          <a:p>
            <a:pPr marL="228600" indent="-228600">
              <a:buAutoNum type="arabicPeriod"/>
            </a:pPr>
            <a:r>
              <a:rPr lang="en-US" dirty="0"/>
              <a:t>Freedom to work</a:t>
            </a:r>
            <a:r>
              <a:rPr lang="en-US" baseline="0" dirty="0"/>
              <a:t> is missing, Prioritization of work is not given to our choice, Break of Snacks has to be improved, Scrum masters going out has to be minimized, Fear in taking risks since we are conservative, Accountability &amp; Responsibility in communication</a:t>
            </a:r>
          </a:p>
          <a:p>
            <a:pPr marL="228600" indent="-228600">
              <a:buAutoNum type="arabicPeriod"/>
            </a:pPr>
            <a:r>
              <a:rPr lang="en-US" baseline="0" dirty="0"/>
              <a:t>Challenging or making to their best become less due to process</a:t>
            </a:r>
          </a:p>
          <a:p>
            <a:pPr marL="228600" indent="-228600">
              <a:buAutoNum type="arabicPeriod"/>
            </a:pPr>
            <a:r>
              <a:rPr lang="en-US" baseline="0" dirty="0"/>
              <a:t>Goals of Organization and Personal goals</a:t>
            </a:r>
          </a:p>
          <a:p>
            <a:pPr marL="228600" indent="-228600">
              <a:buAutoNum type="arabicPeriod"/>
            </a:pPr>
            <a:r>
              <a:rPr lang="en-US" baseline="0" dirty="0"/>
              <a:t>Don’t Give up, Keep pressurizing to get it done, Missing feedback from OM team or unable to convince us on prioritization</a:t>
            </a:r>
          </a:p>
          <a:p>
            <a:pPr marL="228600" indent="-228600">
              <a:buAutoNum type="arabicPeriod"/>
            </a:pPr>
            <a:r>
              <a:rPr lang="en-US" baseline="0" dirty="0"/>
              <a:t>Common Module changes done are not communicated to all QA and developers</a:t>
            </a:r>
          </a:p>
          <a:p>
            <a:pPr marL="228600" indent="-228600">
              <a:buAutoNum type="arabicPeriod"/>
            </a:pPr>
            <a:r>
              <a:rPr lang="en-US" baseline="0" dirty="0"/>
              <a:t>Common Module changes like only column addition, but not the purpose/summary is communicated</a:t>
            </a:r>
          </a:p>
          <a:p>
            <a:pPr marL="228600" indent="-228600">
              <a:buAutoNum type="arabicPeriod"/>
            </a:pPr>
            <a:r>
              <a:rPr lang="en-US" baseline="0" dirty="0"/>
              <a:t>Frequent releases hampering growth</a:t>
            </a:r>
          </a:p>
          <a:p>
            <a:pPr marL="228600" indent="-228600">
              <a:buAutoNum type="arabicPeriod"/>
            </a:pPr>
            <a:r>
              <a:rPr lang="en-US" baseline="0" dirty="0"/>
              <a:t>Demo to be given to every team members</a:t>
            </a:r>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30</a:t>
            </a:fld>
            <a:endParaRPr lang="en-US" dirty="0"/>
          </a:p>
        </p:txBody>
      </p:sp>
    </p:spTree>
    <p:extLst>
      <p:ext uri="{BB962C8B-B14F-4D97-AF65-F5344CB8AC3E}">
        <p14:creationId xmlns:p14="http://schemas.microsoft.com/office/powerpoint/2010/main" val="1175898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4</a:t>
            </a:fld>
            <a:endParaRPr lang="en-US" dirty="0"/>
          </a:p>
        </p:txBody>
      </p:sp>
    </p:spTree>
    <p:extLst>
      <p:ext uri="{BB962C8B-B14F-4D97-AF65-F5344CB8AC3E}">
        <p14:creationId xmlns:p14="http://schemas.microsoft.com/office/powerpoint/2010/main" val="2981228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a:t>12 Characteristics of Effective Metrics</a:t>
            </a:r>
          </a:p>
          <a:p>
            <a:r>
              <a:rPr lang="en-US" dirty="0"/>
              <a:t>Creating performance metrics is as much art as science.</a:t>
            </a:r>
            <a:r>
              <a:rPr lang="en-US" b="1" dirty="0"/>
              <a:t> </a:t>
            </a:r>
            <a:r>
              <a:rPr lang="en-US" dirty="0"/>
              <a:t>To guide you in your quest, here are 12 characteristics of effective performance metrics. </a:t>
            </a:r>
          </a:p>
          <a:p>
            <a:r>
              <a:rPr lang="en-US" b="1" dirty="0"/>
              <a:t>1. Strategic.</a:t>
            </a:r>
            <a:r>
              <a:rPr lang="en-US" dirty="0"/>
              <a:t> To create effective performance metrics, you must start at the end point--with the goals, objectives or outcomes you want to achieve--and then work backwards. A good performance metric embodies a strategic objective. It is designed to help the organization monitor whether it is on track to achieve its goals. The sum of all performance metrics in organization (along with the objectives they support) tells the story of the organization’s strategy.</a:t>
            </a:r>
          </a:p>
          <a:p>
            <a:r>
              <a:rPr lang="en-US" b="1" dirty="0"/>
              <a:t>2. Simple.</a:t>
            </a:r>
            <a:r>
              <a:rPr lang="en-US" dirty="0"/>
              <a:t> Performance metrics must be understandable. Employees must know what is being measured, how it is calculated, what the targets are, how incentives work, and, more importantly, what they can do to affect the outcome in a positive direction. Complex KPIs that consist of indexes, ratios, or multiple calculations are difficult to understand and, more importantly, not clearly actionable.</a:t>
            </a:r>
          </a:p>
          <a:p>
            <a:r>
              <a:rPr lang="en-US" dirty="0"/>
              <a:t>"We hold forums where we show field technicians how our repeat call metric works and how it might impact them. We then have the best technicians meet with others to discuss strategy and techniques that they use to positively influence the metric," says a director of customer management at an energy services provider.</a:t>
            </a:r>
          </a:p>
          <a:p>
            <a:r>
              <a:rPr lang="en-US" b="1" dirty="0"/>
              <a:t>3. Owned.</a:t>
            </a:r>
            <a:r>
              <a:rPr lang="en-US" dirty="0"/>
              <a:t> Every performance metric needs an owner who is held accountable for its outcome. Some companies assign two or more owners to a metric to engender teamwork. Companies often embed these metrics into job descriptions and performance reviews. Without accountability, measures are meaningless.</a:t>
            </a:r>
          </a:p>
          <a:p>
            <a:r>
              <a:rPr lang="en-US" b="1" dirty="0"/>
              <a:t>4. Actionable</a:t>
            </a:r>
            <a:r>
              <a:rPr lang="en-US" dirty="0"/>
              <a:t>. Metrics should be actionable. That is, if a metric trends downward, employees should know what corrective actions to take to improve performance. There is no purpose in measuring activity if users cannot change the outcome. Showing that sales are falling isn’t very actionable; showing that sales of a specific segment of customers is falling compared to others is more actionable.</a:t>
            </a:r>
          </a:p>
          <a:p>
            <a:r>
              <a:rPr lang="en-US" dirty="0"/>
              <a:t>Actionable metrics require employees who are empowered to take action. Managers must delegate sufficient authority to subordinates so they can make decisions on their own about how to address situations as they arise. This seems obvious, but many organizations hamstring workers by circumscribing the actions they can take to meet goals. Companies with hierarchical cultures often have difficulty here, especially when dealing with front-line workers whose actions they have historically scripted. These companies need to replace scripts with guidelines that give users more leeway to solve problems in their own novel ways.</a:t>
            </a:r>
          </a:p>
          <a:p>
            <a:r>
              <a:rPr lang="en-US" b="1" dirty="0"/>
              <a:t>5. Timely.</a:t>
            </a:r>
            <a:r>
              <a:rPr lang="en-US" dirty="0"/>
              <a:t> Actionable metrics require timely data. Performance metrics must be updated frequently enough so the accountable individual or team can intervene to improve performance before it is too late. Some people argue that executives do not need actionable or timely information because they primarily make strategic decisions for which monthly updates are good enough. However, the most powerful change agent in an organization is a top executive armed with an actionable KPI.</a:t>
            </a:r>
          </a:p>
          <a:p>
            <a:r>
              <a:rPr lang="en-US" b="1" dirty="0"/>
              <a:t>6. </a:t>
            </a:r>
            <a:r>
              <a:rPr lang="en-US" b="1" dirty="0" err="1"/>
              <a:t>Referenceable</a:t>
            </a:r>
            <a:r>
              <a:rPr lang="en-US" b="1" dirty="0"/>
              <a:t>.</a:t>
            </a:r>
            <a:r>
              <a:rPr lang="en-US" dirty="0"/>
              <a:t> For users to trust a performance metric, they must understand its origins. This means every metric should give users the option to view its metadata, including the name of the owner, the time the metric was last updated, how it was calculated, systems of origin, and so on. Most BI professionals have learned the hard way that if users don’t trust the data, they won’t use it. The same is true for performance metrics.</a:t>
            </a:r>
          </a:p>
          <a:p>
            <a:r>
              <a:rPr lang="en-US" b="1" dirty="0"/>
              <a:t>7. Accurate. </a:t>
            </a:r>
            <a:r>
              <a:rPr lang="en-US" dirty="0"/>
              <a:t>It is difficult to create performance metrics that accurately measure an activity. Part of this stems from the underlying data, which often needs to be scanned for defects, standardized, </a:t>
            </a:r>
            <a:r>
              <a:rPr lang="en-US" dirty="0" err="1"/>
              <a:t>deduped</a:t>
            </a:r>
            <a:r>
              <a:rPr lang="en-US" dirty="0"/>
              <a:t>, and integrated before displaying to users. Poor systems data creates lousy performance metrics that users won’t trust. Garbage in, garbage out. Companies should avoid creating metrics when the condition of source data is suspect.</a:t>
            </a:r>
          </a:p>
          <a:p>
            <a:r>
              <a:rPr lang="en-US" dirty="0"/>
              <a:t>Accuracy is also hard to achieve because of the way metrics are calculated. For example, a company may see a jump in worker productivity, but the increase is due more to an uptick in inflation than internal performance improvements. This is because the company calculates worker productivity by dividing revenues by the total number of workers. Thus, a rise in the inflation rate, which artificially boosts revenues—which is the numerator in the metric—increases worker productivity even though workers did not become more efficient.</a:t>
            </a:r>
          </a:p>
          <a:p>
            <a:r>
              <a:rPr lang="en-US" dirty="0"/>
              <a:t>Also, it is easy to create metrics that do not accurately measure the intended objective. For example, many organizations struggle to find a metric to measure employee satisfaction or dissatisfaction. Some might ask users in surveys but it’s unclear whether employees will answer questions truthfully. Others might use the absenteeism rate but this might be skewed by employees who miss work to attend a funeral, care for sick family members, or stay home when daycare is unavailable.</a:t>
            </a:r>
          </a:p>
          <a:p>
            <a:r>
              <a:rPr lang="en-US" b="1" dirty="0"/>
              <a:t>8. Correlated.</a:t>
            </a:r>
            <a:r>
              <a:rPr lang="en-US" dirty="0"/>
              <a:t> Performance metrics are designed to drive desired outcomes. Many organizations create performance metrics but never calculate the degree to which they influence the behaviors or outcomes they want. Companies must continually refresh performance metrics to ensure they drive the desired outcomes.</a:t>
            </a:r>
          </a:p>
          <a:p>
            <a:r>
              <a:rPr lang="en-US" b="1" dirty="0"/>
              <a:t>9. Game-proof.</a:t>
            </a:r>
            <a:r>
              <a:rPr lang="en-US" dirty="0"/>
              <a:t> Organizations need to test all performance metrics to ensure that workers can’t circumvent them out of laziness or greed or go through the motions to make a red light turn green without making substantive changes. “Users always look for loopholes in your metrics,” says one BI manager. To prevent users from “fudging” customer satisfaction numbers, one company hires a market research firm to audit customer surveys.</a:t>
            </a:r>
          </a:p>
          <a:p>
            <a:r>
              <a:rPr lang="en-US" b="1" dirty="0"/>
              <a:t>10. Aligned.</a:t>
            </a:r>
            <a:r>
              <a:rPr lang="en-US" dirty="0"/>
              <a:t> It’s important that performance metrics are aligned with corporate objectives and don’t unintentionally undermine each other, a phenomenon called “sub-optimization.” To align metrics, you need to devise them together in the context of an entire ecosystem designed to drive certain behaviors and avoid others.</a:t>
            </a:r>
          </a:p>
          <a:p>
            <a:r>
              <a:rPr lang="en-US" b="1" dirty="0"/>
              <a:t>11. Standardized.</a:t>
            </a:r>
            <a:r>
              <a:rPr lang="en-US" dirty="0"/>
              <a:t> A big challenge in creating performance metrics is getting people to agree on the definitions of terms, such as sales, profits, or customer, that comprise most of the metrics. Standardizing terms is critical if organizations are going to distribute performance dashboards to different groups at multiple levels of the organization and roll up the results. Without standards, the organization risks spinning off multiple, inconsistent performance dashboards whose information cannot be easily reconciled.</a:t>
            </a:r>
          </a:p>
          <a:p>
            <a:r>
              <a:rPr lang="en-US" b="1" dirty="0"/>
              <a:t>12. Relevant.</a:t>
            </a:r>
            <a:r>
              <a:rPr lang="en-US" dirty="0"/>
              <a:t> A performance metric has a natural life cycle. When first introduced, the performance metric energizes the workforce and performance improves. Over time, the metric loses its impact and must be refreshed, revised, or discarded. </a:t>
            </a:r>
          </a:p>
          <a:p>
            <a:r>
              <a:rPr lang="en-US" dirty="0"/>
              <a:t>"We usually see a tremendous upswing in performance when we first implement a scorecard application,” says a program manager at a major high tech company. “But after a while, performance trails off. In the end you can’t control people, so you have to continually reeducate them about the importance of the processes that the metrics are measuring or you have to change the processes."</a:t>
            </a:r>
          </a:p>
          <a:p>
            <a:r>
              <a:rPr lang="en-US" dirty="0"/>
              <a:t>Posted by Wayne W. </a:t>
            </a:r>
            <a:r>
              <a:rPr lang="en-US" dirty="0" err="1"/>
              <a:t>Eckerson</a:t>
            </a:r>
            <a:r>
              <a:rPr lang="en-US" dirty="0"/>
              <a:t> on April 19, 2010</a:t>
            </a:r>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31</a:t>
            </a:fld>
            <a:endParaRPr lang="en-US" dirty="0"/>
          </a:p>
        </p:txBody>
      </p:sp>
    </p:spTree>
    <p:extLst>
      <p:ext uri="{BB962C8B-B14F-4D97-AF65-F5344CB8AC3E}">
        <p14:creationId xmlns:p14="http://schemas.microsoft.com/office/powerpoint/2010/main" val="1397154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32</a:t>
            </a:fld>
            <a:endParaRPr lang="en-US" dirty="0"/>
          </a:p>
        </p:txBody>
      </p:sp>
    </p:spTree>
    <p:extLst>
      <p:ext uri="{BB962C8B-B14F-4D97-AF65-F5344CB8AC3E}">
        <p14:creationId xmlns:p14="http://schemas.microsoft.com/office/powerpoint/2010/main" val="3775744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33</a:t>
            </a:fld>
            <a:endParaRPr lang="en-US" dirty="0"/>
          </a:p>
        </p:txBody>
      </p:sp>
    </p:spTree>
    <p:extLst>
      <p:ext uri="{BB962C8B-B14F-4D97-AF65-F5344CB8AC3E}">
        <p14:creationId xmlns:p14="http://schemas.microsoft.com/office/powerpoint/2010/main" val="2785410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34</a:t>
            </a:fld>
            <a:endParaRPr lang="en-US" dirty="0"/>
          </a:p>
        </p:txBody>
      </p:sp>
    </p:spTree>
    <p:extLst>
      <p:ext uri="{BB962C8B-B14F-4D97-AF65-F5344CB8AC3E}">
        <p14:creationId xmlns:p14="http://schemas.microsoft.com/office/powerpoint/2010/main" val="6789278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35</a:t>
            </a:fld>
            <a:endParaRPr lang="en-US" dirty="0"/>
          </a:p>
        </p:txBody>
      </p:sp>
    </p:spTree>
    <p:extLst>
      <p:ext uri="{BB962C8B-B14F-4D97-AF65-F5344CB8AC3E}">
        <p14:creationId xmlns:p14="http://schemas.microsoft.com/office/powerpoint/2010/main" val="1732348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38</a:t>
            </a:fld>
            <a:endParaRPr lang="en-US" dirty="0"/>
          </a:p>
        </p:txBody>
      </p:sp>
    </p:spTree>
    <p:extLst>
      <p:ext uri="{BB962C8B-B14F-4D97-AF65-F5344CB8AC3E}">
        <p14:creationId xmlns:p14="http://schemas.microsoft.com/office/powerpoint/2010/main" val="2071040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39</a:t>
            </a:fld>
            <a:endParaRPr lang="en-US" dirty="0"/>
          </a:p>
        </p:txBody>
      </p:sp>
    </p:spTree>
    <p:extLst>
      <p:ext uri="{BB962C8B-B14F-4D97-AF65-F5344CB8AC3E}">
        <p14:creationId xmlns:p14="http://schemas.microsoft.com/office/powerpoint/2010/main" val="23275984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dirty="0">
                <a:solidFill>
                  <a:schemeClr val="tx1"/>
                </a:solidFill>
                <a:latin typeface="+mn-lt"/>
                <a:ea typeface="+mn-ea"/>
                <a:cs typeface="+mn-cs"/>
              </a:rPr>
              <a:t> </a:t>
            </a:r>
          </a:p>
          <a:p>
            <a:r>
              <a:rPr lang="en-US" sz="1200" b="1" kern="1200" dirty="0">
                <a:solidFill>
                  <a:schemeClr val="tx1"/>
                </a:solidFill>
                <a:latin typeface="+mn-lt"/>
                <a:ea typeface="+mn-ea"/>
                <a:cs typeface="+mn-cs"/>
              </a:rPr>
              <a:t>Part I: Manager–Employee Relations</a:t>
            </a:r>
          </a:p>
          <a:p>
            <a:r>
              <a:rPr lang="en-US" sz="1200" b="1" kern="1200" dirty="0">
                <a:solidFill>
                  <a:schemeClr val="tx1"/>
                </a:solidFill>
                <a:latin typeface="+mn-lt"/>
                <a:ea typeface="+mn-ea"/>
                <a:cs typeface="+mn-cs"/>
              </a:rPr>
              <a:t>Do I maintain an open, trusting, and mutually respectful relationship with this employee? </a:t>
            </a:r>
          </a:p>
          <a:p>
            <a:r>
              <a:rPr lang="en-US" sz="1200" b="1" kern="1200" dirty="0">
                <a:solidFill>
                  <a:schemeClr val="tx1"/>
                </a:solidFill>
                <a:latin typeface="+mn-lt"/>
                <a:ea typeface="+mn-ea"/>
                <a:cs typeface="+mn-cs"/>
              </a:rPr>
              <a:t>Do I know this employee’s objectives and work with him or her toward these goals? </a:t>
            </a:r>
          </a:p>
          <a:p>
            <a:r>
              <a:rPr lang="en-US" sz="1200" b="1" kern="1200" dirty="0">
                <a:solidFill>
                  <a:schemeClr val="tx1"/>
                </a:solidFill>
                <a:latin typeface="+mn-lt"/>
                <a:ea typeface="+mn-ea"/>
                <a:cs typeface="+mn-cs"/>
              </a:rPr>
              <a:t>Do I know that this employee perceives his or her total rewards to be fair and receives recognition for achievements? </a:t>
            </a:r>
          </a:p>
          <a:p>
            <a:r>
              <a:rPr lang="en-US" sz="1200" b="1" kern="1200" dirty="0">
                <a:solidFill>
                  <a:schemeClr val="tx1"/>
                </a:solidFill>
                <a:latin typeface="+mn-lt"/>
                <a:ea typeface="+mn-ea"/>
                <a:cs typeface="+mn-cs"/>
              </a:rPr>
              <a:t>Do I understand why this employee works at gloStream and not at another firm? </a:t>
            </a:r>
          </a:p>
          <a:p>
            <a:endParaRPr lang="en-US" sz="1200" b="1" kern="1200" dirty="0">
              <a:solidFill>
                <a:schemeClr val="tx1"/>
              </a:solidFill>
              <a:latin typeface="+mn-lt"/>
              <a:ea typeface="+mn-ea"/>
              <a:cs typeface="+mn-cs"/>
            </a:endParaRPr>
          </a:p>
          <a:p>
            <a:r>
              <a:rPr lang="en-US" sz="1200" b="1" kern="1200" dirty="0">
                <a:solidFill>
                  <a:schemeClr val="tx1"/>
                </a:solidFill>
                <a:latin typeface="+mn-lt"/>
                <a:ea typeface="+mn-ea"/>
                <a:cs typeface="+mn-cs"/>
              </a:rPr>
              <a:t>Part II: Employee’s Work–Life Balance Satisfaction</a:t>
            </a:r>
          </a:p>
          <a:p>
            <a:r>
              <a:rPr lang="en-US" sz="1200" b="1" kern="1200" dirty="0">
                <a:solidFill>
                  <a:schemeClr val="tx1"/>
                </a:solidFill>
                <a:latin typeface="+mn-lt"/>
                <a:ea typeface="+mn-ea"/>
                <a:cs typeface="+mn-cs"/>
              </a:rPr>
              <a:t>Do I understand if the working environment fits with my employee’s personal and career needs? </a:t>
            </a:r>
          </a:p>
          <a:p>
            <a:r>
              <a:rPr lang="en-US" sz="1200" b="1" kern="1200" dirty="0">
                <a:solidFill>
                  <a:schemeClr val="tx1"/>
                </a:solidFill>
                <a:latin typeface="+mn-lt"/>
                <a:ea typeface="+mn-ea"/>
                <a:cs typeface="+mn-cs"/>
              </a:rPr>
              <a:t>Do I understand and support this employee to expand his or her interests or hobbies? </a:t>
            </a:r>
          </a:p>
          <a:p>
            <a:r>
              <a:rPr lang="en-US" sz="1200" b="1" kern="1200" dirty="0">
                <a:solidFill>
                  <a:schemeClr val="tx1"/>
                </a:solidFill>
                <a:latin typeface="+mn-lt"/>
                <a:ea typeface="+mn-ea"/>
                <a:cs typeface="+mn-cs"/>
              </a:rPr>
              <a:t>Do I know if this employee’s attitude, physical health, and overall status have been healthy for the past six months? </a:t>
            </a:r>
          </a:p>
          <a:p>
            <a:endParaRPr lang="en-US" sz="1200" b="1" kern="1200" dirty="0">
              <a:solidFill>
                <a:schemeClr val="tx1"/>
              </a:solidFill>
              <a:latin typeface="+mn-lt"/>
              <a:ea typeface="+mn-ea"/>
              <a:cs typeface="+mn-cs"/>
            </a:endParaRPr>
          </a:p>
          <a:p>
            <a:r>
              <a:rPr lang="en-US" sz="1200" b="1" kern="1200" dirty="0">
                <a:solidFill>
                  <a:schemeClr val="tx1"/>
                </a:solidFill>
                <a:latin typeface="+mn-lt"/>
                <a:ea typeface="+mn-ea"/>
                <a:cs typeface="+mn-cs"/>
              </a:rPr>
              <a:t>Part III: Employee’s Job–Interest Alignment</a:t>
            </a:r>
          </a:p>
          <a:p>
            <a:r>
              <a:rPr lang="en-US" sz="1200" b="1" kern="1200" dirty="0">
                <a:solidFill>
                  <a:schemeClr val="tx1"/>
                </a:solidFill>
                <a:latin typeface="+mn-lt"/>
                <a:ea typeface="+mn-ea"/>
                <a:cs typeface="+mn-cs"/>
              </a:rPr>
              <a:t>Do I know if the employee’s values are consistent with the organization’s values and culture? </a:t>
            </a:r>
          </a:p>
          <a:p>
            <a:r>
              <a:rPr lang="en-US" sz="1200" b="1" kern="1200" dirty="0">
                <a:solidFill>
                  <a:schemeClr val="tx1"/>
                </a:solidFill>
                <a:latin typeface="+mn-lt"/>
                <a:ea typeface="+mn-ea"/>
                <a:cs typeface="+mn-cs"/>
              </a:rPr>
              <a:t>Does this employee demonstrate passion and enthusiasm for his or her work? </a:t>
            </a:r>
          </a:p>
          <a:p>
            <a:r>
              <a:rPr lang="en-US" sz="1200" b="1" kern="1200" dirty="0">
                <a:solidFill>
                  <a:schemeClr val="tx1"/>
                </a:solidFill>
                <a:latin typeface="+mn-lt"/>
                <a:ea typeface="+mn-ea"/>
                <a:cs typeface="+mn-cs"/>
              </a:rPr>
              <a:t>Do I know how satisfied my employee is with aspects of the work situation (e.g., projects, training, coworkers)? </a:t>
            </a:r>
          </a:p>
          <a:p>
            <a:endParaRPr lang="en-US" sz="1200" b="1" kern="1200" dirty="0">
              <a:solidFill>
                <a:schemeClr val="tx1"/>
              </a:solidFill>
              <a:latin typeface="+mn-lt"/>
              <a:ea typeface="+mn-ea"/>
              <a:cs typeface="+mn-cs"/>
            </a:endParaRPr>
          </a:p>
          <a:p>
            <a:r>
              <a:rPr lang="en-US" sz="1200" b="1" kern="1200" dirty="0">
                <a:solidFill>
                  <a:schemeClr val="tx1"/>
                </a:solidFill>
                <a:latin typeface="+mn-lt"/>
                <a:ea typeface="+mn-ea"/>
                <a:cs typeface="+mn-cs"/>
              </a:rPr>
              <a:t>Part IV: Employee’s Career Goals</a:t>
            </a:r>
          </a:p>
          <a:p>
            <a:r>
              <a:rPr lang="en-US" sz="1200" b="1" kern="1200" dirty="0">
                <a:solidFill>
                  <a:schemeClr val="tx1"/>
                </a:solidFill>
                <a:latin typeface="+mn-lt"/>
                <a:ea typeface="+mn-ea"/>
                <a:cs typeface="+mn-cs"/>
              </a:rPr>
              <a:t>Do I know if the employee’s current work is aligned with his or her long-term goals? </a:t>
            </a:r>
          </a:p>
          <a:p>
            <a:r>
              <a:rPr lang="en-US" sz="1200" b="1" kern="1200" dirty="0">
                <a:solidFill>
                  <a:schemeClr val="tx1"/>
                </a:solidFill>
                <a:latin typeface="+mn-lt"/>
                <a:ea typeface="+mn-ea"/>
                <a:cs typeface="+mn-cs"/>
              </a:rPr>
              <a:t>Have I discussed different career choices with this employee? </a:t>
            </a:r>
          </a:p>
          <a:p>
            <a:r>
              <a:rPr lang="en-US" sz="1200" b="1" kern="1200" dirty="0">
                <a:solidFill>
                  <a:schemeClr val="tx1"/>
                </a:solidFill>
                <a:latin typeface="+mn-lt"/>
                <a:ea typeface="+mn-ea"/>
                <a:cs typeface="+mn-cs"/>
              </a:rPr>
              <a:t>Am I currently and actively working with this employee toward his or her career goals? </a:t>
            </a:r>
          </a:p>
          <a:p>
            <a:r>
              <a:rPr lang="en-US" sz="1200" b="1" kern="1200" dirty="0">
                <a:solidFill>
                  <a:schemeClr val="tx1"/>
                </a:solidFill>
                <a:latin typeface="+mn-lt"/>
                <a:ea typeface="+mn-ea"/>
                <a:cs typeface="+mn-cs"/>
              </a:rPr>
              <a:t>Have I had a discussion with this employee about ways to contribute to the company? </a:t>
            </a:r>
          </a:p>
          <a:p>
            <a:r>
              <a:rPr lang="en-US" sz="1200" b="1" kern="1200" dirty="0">
                <a:solidFill>
                  <a:schemeClr val="tx1"/>
                </a:solidFill>
                <a:latin typeface="+mn-lt"/>
                <a:ea typeface="+mn-ea"/>
                <a:cs typeface="+mn-cs"/>
              </a:rPr>
              <a:t>Do I proactively support this employee’s development through training and challenging learning opportunities? </a:t>
            </a:r>
            <a:endParaRPr lang="en-US" sz="1200" b="1" kern="1200">
              <a:solidFill>
                <a:schemeClr val="tx1"/>
              </a:solidFill>
              <a:latin typeface="+mn-lt"/>
              <a:ea typeface="+mn-ea"/>
              <a:cs typeface="+mn-cs"/>
            </a:endParaRPr>
          </a:p>
          <a:p>
            <a:r>
              <a:rPr lang="en-US" sz="1200" b="1" kern="1200">
                <a:solidFill>
                  <a:schemeClr val="tx1"/>
                </a:solidFill>
                <a:latin typeface="+mn-lt"/>
                <a:ea typeface="+mn-ea"/>
                <a:cs typeface="+mn-cs"/>
              </a:rPr>
              <a:t>#</a:t>
            </a:r>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 Parameter</a:t>
            </a:r>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Average Score </a:t>
            </a:r>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( 1 to 10)</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1</a:t>
            </a:r>
          </a:p>
          <a:p>
            <a:r>
              <a:rPr lang="en-US" sz="1200" kern="1200" dirty="0">
                <a:solidFill>
                  <a:schemeClr val="tx1"/>
                </a:solidFill>
                <a:latin typeface="+mn-lt"/>
                <a:ea typeface="+mn-ea"/>
                <a:cs typeface="+mn-cs"/>
              </a:rPr>
              <a:t>Are you happy with leadership team(Lakshmana, Pravin, Vinayak, Rohit)?</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2</a:t>
            </a:r>
          </a:p>
          <a:p>
            <a:r>
              <a:rPr lang="en-US" sz="1200" kern="1200" dirty="0">
                <a:solidFill>
                  <a:schemeClr val="tx1"/>
                </a:solidFill>
                <a:latin typeface="+mn-lt"/>
                <a:ea typeface="+mn-ea"/>
                <a:cs typeface="+mn-cs"/>
              </a:rPr>
              <a:t>Are you happy with your reporting officer?</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3</a:t>
            </a:r>
          </a:p>
          <a:p>
            <a:r>
              <a:rPr lang="en-US" sz="1200" kern="1200" dirty="0">
                <a:solidFill>
                  <a:schemeClr val="tx1"/>
                </a:solidFill>
                <a:latin typeface="+mn-lt"/>
                <a:ea typeface="+mn-ea"/>
                <a:cs typeface="+mn-cs"/>
              </a:rPr>
              <a:t>Am I properly utilized to the best of my capabilities?</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4</a:t>
            </a:r>
          </a:p>
          <a:p>
            <a:r>
              <a:rPr lang="en-US" sz="1200" kern="1200" dirty="0">
                <a:solidFill>
                  <a:schemeClr val="tx1"/>
                </a:solidFill>
                <a:latin typeface="+mn-lt"/>
                <a:ea typeface="+mn-ea"/>
                <a:cs typeface="+mn-cs"/>
              </a:rPr>
              <a:t>Does </a:t>
            </a:r>
            <a:r>
              <a:rPr lang="en-US" sz="1200" kern="1200" dirty="0" err="1">
                <a:solidFill>
                  <a:schemeClr val="tx1"/>
                </a:solidFill>
                <a:latin typeface="+mn-lt"/>
                <a:ea typeface="+mn-ea"/>
                <a:cs typeface="+mn-cs"/>
              </a:rPr>
              <a:t>organisation</a:t>
            </a:r>
            <a:r>
              <a:rPr lang="en-US" sz="1200" kern="1200" dirty="0">
                <a:solidFill>
                  <a:schemeClr val="tx1"/>
                </a:solidFill>
                <a:latin typeface="+mn-lt"/>
                <a:ea typeface="+mn-ea"/>
                <a:cs typeface="+mn-cs"/>
              </a:rPr>
              <a:t> have good facilities for employees?</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5</a:t>
            </a:r>
          </a:p>
          <a:p>
            <a:r>
              <a:rPr lang="en-US" sz="1200" kern="1200" dirty="0">
                <a:solidFill>
                  <a:schemeClr val="tx1"/>
                </a:solidFill>
                <a:latin typeface="+mn-lt"/>
                <a:ea typeface="+mn-ea"/>
                <a:cs typeface="+mn-cs"/>
              </a:rPr>
              <a:t>Do I have proper work-life balance </a:t>
            </a:r>
            <a:r>
              <a:rPr lang="en-US" sz="1200" kern="1200" dirty="0" err="1">
                <a:solidFill>
                  <a:schemeClr val="tx1"/>
                </a:solidFill>
                <a:latin typeface="+mn-lt"/>
                <a:ea typeface="+mn-ea"/>
                <a:cs typeface="+mn-cs"/>
              </a:rPr>
              <a:t>w.r.t</a:t>
            </a:r>
            <a:r>
              <a:rPr lang="en-US" sz="1200" kern="1200" dirty="0">
                <a:solidFill>
                  <a:schemeClr val="tx1"/>
                </a:solidFill>
                <a:latin typeface="+mn-lt"/>
                <a:ea typeface="+mn-ea"/>
                <a:cs typeface="+mn-cs"/>
              </a:rPr>
              <a:t>. work load Vs. available time ratio?</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6</a:t>
            </a:r>
          </a:p>
          <a:p>
            <a:r>
              <a:rPr lang="en-US" sz="1200" kern="1200" dirty="0">
                <a:solidFill>
                  <a:schemeClr val="tx1"/>
                </a:solidFill>
                <a:latin typeface="+mn-lt"/>
                <a:ea typeface="+mn-ea"/>
                <a:cs typeface="+mn-cs"/>
              </a:rPr>
              <a:t>Am I properly heard when I have constraints or suggestions?</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7</a:t>
            </a:r>
          </a:p>
          <a:p>
            <a:r>
              <a:rPr lang="en-US" sz="1200" kern="1200" dirty="0">
                <a:solidFill>
                  <a:schemeClr val="tx1"/>
                </a:solidFill>
                <a:latin typeface="+mn-lt"/>
                <a:ea typeface="+mn-ea"/>
                <a:cs typeface="+mn-cs"/>
              </a:rPr>
              <a:t>How much do I like my work and responsibilities?</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8</a:t>
            </a:r>
          </a:p>
          <a:p>
            <a:r>
              <a:rPr lang="en-US" sz="1200" kern="1200" dirty="0">
                <a:solidFill>
                  <a:schemeClr val="tx1"/>
                </a:solidFill>
                <a:latin typeface="+mn-lt"/>
                <a:ea typeface="+mn-ea"/>
                <a:cs typeface="+mn-cs"/>
              </a:rPr>
              <a:t>Am I happy with my remuneration?</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9</a:t>
            </a:r>
          </a:p>
          <a:p>
            <a:r>
              <a:rPr lang="en-US" sz="1200" kern="1200" dirty="0">
                <a:solidFill>
                  <a:schemeClr val="tx1"/>
                </a:solidFill>
                <a:latin typeface="+mn-lt"/>
                <a:ea typeface="+mn-ea"/>
                <a:cs typeface="+mn-cs"/>
              </a:rPr>
              <a:t>Do I like organization's work environment?</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10</a:t>
            </a:r>
          </a:p>
          <a:p>
            <a:r>
              <a:rPr lang="en-US" sz="1200" kern="1200" dirty="0">
                <a:solidFill>
                  <a:schemeClr val="tx1"/>
                </a:solidFill>
                <a:latin typeface="+mn-lt"/>
                <a:ea typeface="+mn-ea"/>
                <a:cs typeface="+mn-cs"/>
              </a:rPr>
              <a:t>Am I learning at my work (Technical or non-technical)?</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11</a:t>
            </a:r>
          </a:p>
          <a:p>
            <a:r>
              <a:rPr lang="en-US" sz="1200" kern="1200" dirty="0">
                <a:solidFill>
                  <a:schemeClr val="tx1"/>
                </a:solidFill>
                <a:latin typeface="+mn-lt"/>
                <a:ea typeface="+mn-ea"/>
                <a:cs typeface="+mn-cs"/>
              </a:rPr>
              <a:t>Am I allowed to be flexible to carry my responsibilities?</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12</a:t>
            </a:r>
          </a:p>
          <a:p>
            <a:r>
              <a:rPr lang="en-US" sz="1200" kern="1200" dirty="0">
                <a:solidFill>
                  <a:schemeClr val="tx1"/>
                </a:solidFill>
                <a:latin typeface="+mn-lt"/>
                <a:ea typeface="+mn-ea"/>
                <a:cs typeface="+mn-cs"/>
              </a:rPr>
              <a:t>Do people maintain healthy relationship at work?</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13</a:t>
            </a:r>
          </a:p>
          <a:p>
            <a:r>
              <a:rPr lang="en-US" sz="1200" kern="1200" dirty="0">
                <a:solidFill>
                  <a:schemeClr val="tx1"/>
                </a:solidFill>
                <a:latin typeface="+mn-lt"/>
                <a:ea typeface="+mn-ea"/>
                <a:cs typeface="+mn-cs"/>
              </a:rPr>
              <a:t>Do I have opportunity for growth?</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14</a:t>
            </a:r>
          </a:p>
          <a:p>
            <a:r>
              <a:rPr lang="en-US" sz="1200" kern="1200" dirty="0">
                <a:solidFill>
                  <a:schemeClr val="tx1"/>
                </a:solidFill>
                <a:latin typeface="+mn-lt"/>
                <a:ea typeface="+mn-ea"/>
                <a:cs typeface="+mn-cs"/>
              </a:rPr>
              <a:t>Do I have respect to others and from others?</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15</a:t>
            </a:r>
          </a:p>
          <a:p>
            <a:r>
              <a:rPr lang="en-US" sz="1200" kern="1200" dirty="0">
                <a:solidFill>
                  <a:schemeClr val="tx1"/>
                </a:solidFill>
                <a:latin typeface="+mn-lt"/>
                <a:ea typeface="+mn-ea"/>
                <a:cs typeface="+mn-cs"/>
              </a:rPr>
              <a:t>Does organization have good Process?</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16</a:t>
            </a:r>
          </a:p>
          <a:p>
            <a:r>
              <a:rPr lang="en-US" sz="1200" kern="1200" dirty="0">
                <a:solidFill>
                  <a:schemeClr val="tx1"/>
                </a:solidFill>
                <a:latin typeface="+mn-lt"/>
                <a:ea typeface="+mn-ea"/>
                <a:cs typeface="+mn-cs"/>
              </a:rPr>
              <a:t>Do I get enough appreciation for what I am doing?</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17</a:t>
            </a:r>
          </a:p>
          <a:p>
            <a:r>
              <a:rPr lang="en-US" sz="1200" kern="1200" dirty="0">
                <a:solidFill>
                  <a:schemeClr val="tx1"/>
                </a:solidFill>
                <a:latin typeface="+mn-lt"/>
                <a:ea typeface="+mn-ea"/>
                <a:cs typeface="+mn-cs"/>
              </a:rPr>
              <a:t>Do I have freedom to make mistakes and Learn from them?</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18</a:t>
            </a:r>
          </a:p>
          <a:p>
            <a:r>
              <a:rPr lang="en-US" sz="1200" kern="1200" dirty="0">
                <a:solidFill>
                  <a:schemeClr val="tx1"/>
                </a:solidFill>
                <a:latin typeface="+mn-lt"/>
                <a:ea typeface="+mn-ea"/>
                <a:cs typeface="+mn-cs"/>
              </a:rPr>
              <a:t>Do I feel that I am part of success of organization?</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19</a:t>
            </a:r>
          </a:p>
          <a:p>
            <a:r>
              <a:rPr lang="en-US" sz="1200" kern="1200" dirty="0">
                <a:solidFill>
                  <a:schemeClr val="tx1"/>
                </a:solidFill>
                <a:latin typeface="+mn-lt"/>
                <a:ea typeface="+mn-ea"/>
                <a:cs typeface="+mn-cs"/>
              </a:rPr>
              <a:t>Do you feel that the decisions made inclusive or forcibly to do?</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20</a:t>
            </a:r>
          </a:p>
          <a:p>
            <a:r>
              <a:rPr lang="en-US" sz="1200" kern="1200" dirty="0">
                <a:solidFill>
                  <a:schemeClr val="tx1"/>
                </a:solidFill>
                <a:latin typeface="+mn-lt"/>
                <a:ea typeface="+mn-ea"/>
                <a:cs typeface="+mn-cs"/>
              </a:rPr>
              <a:t>Is there open culture to do innovation?</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a:t>
            </a:r>
          </a:p>
          <a:p>
            <a:r>
              <a:rPr lang="en-US" sz="1200" b="1" kern="1200" dirty="0">
                <a:solidFill>
                  <a:schemeClr val="tx1"/>
                </a:solidFill>
                <a:latin typeface="+mn-lt"/>
                <a:ea typeface="+mn-ea"/>
                <a:cs typeface="+mn-cs"/>
              </a:rPr>
              <a:t>Overall satisfaction Index:</a:t>
            </a:r>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rPr>
              <a:t>We value your suggestions and want to hear them. Please be frank about your opinions.</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1. How meaningful is your work?</a:t>
            </a:r>
            <a:r>
              <a:rPr lang="en-US" dirty="0"/>
              <a:t> </a:t>
            </a:r>
            <a:r>
              <a:rPr lang="en-US" sz="1200" b="0" i="0" u="none" strike="noStrike" kern="1200" dirty="0">
                <a:solidFill>
                  <a:schemeClr val="tx1"/>
                </a:solidFill>
                <a:latin typeface="+mn-lt"/>
                <a:ea typeface="+mn-ea"/>
                <a:cs typeface="+mn-cs"/>
              </a:rPr>
              <a:t>How meaningful is your work?   Extremely meaningful</a:t>
            </a:r>
            <a:r>
              <a:rPr lang="en-US" dirty="0"/>
              <a:t> </a:t>
            </a:r>
            <a:r>
              <a:rPr lang="en-US" sz="1200" b="0" i="0" u="none" strike="noStrike" kern="1200" dirty="0">
                <a:solidFill>
                  <a:schemeClr val="tx1"/>
                </a:solidFill>
                <a:latin typeface="+mn-lt"/>
                <a:ea typeface="+mn-ea"/>
                <a:cs typeface="+mn-cs"/>
              </a:rPr>
              <a:t>Very meaningful</a:t>
            </a:r>
            <a:r>
              <a:rPr lang="en-US" dirty="0"/>
              <a:t> </a:t>
            </a:r>
            <a:r>
              <a:rPr lang="en-US" sz="1200" b="0" i="0" u="none" strike="noStrike" kern="1200" dirty="0">
                <a:solidFill>
                  <a:schemeClr val="tx1"/>
                </a:solidFill>
                <a:latin typeface="+mn-lt"/>
                <a:ea typeface="+mn-ea"/>
                <a:cs typeface="+mn-cs"/>
              </a:rPr>
              <a:t>Moderately meaningful</a:t>
            </a:r>
            <a:r>
              <a:rPr lang="en-US" dirty="0"/>
              <a:t> </a:t>
            </a:r>
            <a:r>
              <a:rPr lang="en-US" sz="1200" b="0" i="0" u="none" strike="noStrike" kern="1200" dirty="0">
                <a:solidFill>
                  <a:schemeClr val="tx1"/>
                </a:solidFill>
                <a:latin typeface="+mn-lt"/>
                <a:ea typeface="+mn-ea"/>
                <a:cs typeface="+mn-cs"/>
              </a:rPr>
              <a:t>Slightly meaningful</a:t>
            </a:r>
            <a:r>
              <a:rPr lang="en-US" dirty="0"/>
              <a:t> </a:t>
            </a:r>
            <a:r>
              <a:rPr lang="en-US" sz="1200" b="0" i="0" u="none" strike="noStrike" kern="1200" dirty="0">
                <a:solidFill>
                  <a:schemeClr val="tx1"/>
                </a:solidFill>
                <a:latin typeface="+mn-lt"/>
                <a:ea typeface="+mn-ea"/>
                <a:cs typeface="+mn-cs"/>
              </a:rPr>
              <a:t>Not at all meaningful</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2. How challenging is your job?</a:t>
            </a:r>
            <a:r>
              <a:rPr lang="en-US" dirty="0"/>
              <a:t> </a:t>
            </a:r>
            <a:r>
              <a:rPr lang="en-US" sz="1200" b="0" i="0" u="none" strike="noStrike" kern="1200" dirty="0">
                <a:solidFill>
                  <a:schemeClr val="tx1"/>
                </a:solidFill>
                <a:latin typeface="+mn-lt"/>
                <a:ea typeface="+mn-ea"/>
                <a:cs typeface="+mn-cs"/>
              </a:rPr>
              <a:t>How challenging is your job?   Extremely challenging</a:t>
            </a:r>
            <a:r>
              <a:rPr lang="en-US" dirty="0"/>
              <a:t> </a:t>
            </a:r>
            <a:r>
              <a:rPr lang="en-US" sz="1200" b="0" i="0" u="none" strike="noStrike" kern="1200" dirty="0">
                <a:solidFill>
                  <a:schemeClr val="tx1"/>
                </a:solidFill>
                <a:latin typeface="+mn-lt"/>
                <a:ea typeface="+mn-ea"/>
                <a:cs typeface="+mn-cs"/>
              </a:rPr>
              <a:t>Very challenging</a:t>
            </a:r>
            <a:r>
              <a:rPr lang="en-US" dirty="0"/>
              <a:t> </a:t>
            </a:r>
            <a:r>
              <a:rPr lang="en-US" sz="1200" b="0" i="0" u="none" strike="noStrike" kern="1200" dirty="0">
                <a:solidFill>
                  <a:schemeClr val="tx1"/>
                </a:solidFill>
                <a:latin typeface="+mn-lt"/>
                <a:ea typeface="+mn-ea"/>
                <a:cs typeface="+mn-cs"/>
              </a:rPr>
              <a:t>Moderately challenging</a:t>
            </a:r>
            <a:r>
              <a:rPr lang="en-US" dirty="0"/>
              <a:t> </a:t>
            </a:r>
            <a:r>
              <a:rPr lang="en-US" sz="1200" b="0" i="0" u="none" strike="noStrike" kern="1200" dirty="0">
                <a:solidFill>
                  <a:schemeClr val="tx1"/>
                </a:solidFill>
                <a:latin typeface="+mn-lt"/>
                <a:ea typeface="+mn-ea"/>
                <a:cs typeface="+mn-cs"/>
              </a:rPr>
              <a:t>Slightly challenging</a:t>
            </a:r>
            <a:r>
              <a:rPr lang="en-US" dirty="0"/>
              <a:t> </a:t>
            </a:r>
            <a:r>
              <a:rPr lang="en-US" sz="1200" b="0" i="0" u="none" strike="noStrike" kern="1200" dirty="0">
                <a:solidFill>
                  <a:schemeClr val="tx1"/>
                </a:solidFill>
                <a:latin typeface="+mn-lt"/>
                <a:ea typeface="+mn-ea"/>
                <a:cs typeface="+mn-cs"/>
              </a:rPr>
              <a:t>Not at all challenging</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3. In a typical week, how often do you feel stressed at work?</a:t>
            </a:r>
            <a:r>
              <a:rPr lang="en-US" dirty="0"/>
              <a:t> </a:t>
            </a:r>
            <a:r>
              <a:rPr lang="en-US" sz="1200" b="0" i="0" u="none" strike="noStrike" kern="1200" dirty="0">
                <a:solidFill>
                  <a:schemeClr val="tx1"/>
                </a:solidFill>
                <a:latin typeface="+mn-lt"/>
                <a:ea typeface="+mn-ea"/>
                <a:cs typeface="+mn-cs"/>
              </a:rPr>
              <a:t>In a typical week, how often do you feel stressed at work?   Extremely often</a:t>
            </a:r>
            <a:r>
              <a:rPr lang="en-US" dirty="0"/>
              <a:t> </a:t>
            </a:r>
            <a:r>
              <a:rPr lang="en-US" sz="1200" b="0" i="0" u="none" strike="noStrike" kern="1200" dirty="0">
                <a:solidFill>
                  <a:schemeClr val="tx1"/>
                </a:solidFill>
                <a:latin typeface="+mn-lt"/>
                <a:ea typeface="+mn-ea"/>
                <a:cs typeface="+mn-cs"/>
              </a:rPr>
              <a:t>Very often</a:t>
            </a:r>
            <a:r>
              <a:rPr lang="en-US" dirty="0"/>
              <a:t> </a:t>
            </a:r>
            <a:r>
              <a:rPr lang="en-US" sz="1200" b="0" i="0" u="none" strike="noStrike" kern="1200" dirty="0">
                <a:solidFill>
                  <a:schemeClr val="tx1"/>
                </a:solidFill>
                <a:latin typeface="+mn-lt"/>
                <a:ea typeface="+mn-ea"/>
                <a:cs typeface="+mn-cs"/>
              </a:rPr>
              <a:t>Moderately often</a:t>
            </a:r>
            <a:r>
              <a:rPr lang="en-US" dirty="0"/>
              <a:t> </a:t>
            </a:r>
            <a:r>
              <a:rPr lang="en-US" sz="1200" b="0" i="0" u="none" strike="noStrike" kern="1200" dirty="0">
                <a:solidFill>
                  <a:schemeClr val="tx1"/>
                </a:solidFill>
                <a:latin typeface="+mn-lt"/>
                <a:ea typeface="+mn-ea"/>
                <a:cs typeface="+mn-cs"/>
              </a:rPr>
              <a:t>Slightly often</a:t>
            </a:r>
            <a:r>
              <a:rPr lang="en-US" dirty="0"/>
              <a:t> </a:t>
            </a:r>
            <a:r>
              <a:rPr lang="en-US" sz="1200" b="0" i="0" u="none" strike="noStrike" kern="1200" dirty="0">
                <a:solidFill>
                  <a:schemeClr val="tx1"/>
                </a:solidFill>
                <a:latin typeface="+mn-lt"/>
                <a:ea typeface="+mn-ea"/>
                <a:cs typeface="+mn-cs"/>
              </a:rPr>
              <a:t>Not at all often</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4. How well do you believe you are paid for the work you do?</a:t>
            </a:r>
            <a:r>
              <a:rPr lang="en-US" dirty="0"/>
              <a:t> </a:t>
            </a:r>
            <a:r>
              <a:rPr lang="en-US" sz="1200" b="0" i="0" u="none" strike="noStrike" kern="1200" dirty="0">
                <a:solidFill>
                  <a:schemeClr val="tx1"/>
                </a:solidFill>
                <a:latin typeface="+mn-lt"/>
                <a:ea typeface="+mn-ea"/>
                <a:cs typeface="+mn-cs"/>
              </a:rPr>
              <a:t>How well do you believe you are paid for the work you do?   Extremely well</a:t>
            </a:r>
            <a:r>
              <a:rPr lang="en-US" dirty="0"/>
              <a:t> </a:t>
            </a:r>
            <a:r>
              <a:rPr lang="en-US" sz="1200" b="0" i="0" u="none" strike="noStrike" kern="1200" dirty="0">
                <a:solidFill>
                  <a:schemeClr val="tx1"/>
                </a:solidFill>
                <a:latin typeface="+mn-lt"/>
                <a:ea typeface="+mn-ea"/>
                <a:cs typeface="+mn-cs"/>
              </a:rPr>
              <a:t>Very well</a:t>
            </a:r>
            <a:r>
              <a:rPr lang="en-US" dirty="0"/>
              <a:t> </a:t>
            </a:r>
            <a:r>
              <a:rPr lang="en-US" sz="1200" b="0" i="0" u="none" strike="noStrike" kern="1200" dirty="0">
                <a:solidFill>
                  <a:schemeClr val="tx1"/>
                </a:solidFill>
                <a:latin typeface="+mn-lt"/>
                <a:ea typeface="+mn-ea"/>
                <a:cs typeface="+mn-cs"/>
              </a:rPr>
              <a:t>Moderately well</a:t>
            </a:r>
            <a:r>
              <a:rPr lang="en-US" dirty="0"/>
              <a:t> </a:t>
            </a:r>
            <a:r>
              <a:rPr lang="en-US" sz="1200" b="0" i="0" u="none" strike="noStrike" kern="1200" dirty="0">
                <a:solidFill>
                  <a:schemeClr val="tx1"/>
                </a:solidFill>
                <a:latin typeface="+mn-lt"/>
                <a:ea typeface="+mn-ea"/>
                <a:cs typeface="+mn-cs"/>
              </a:rPr>
              <a:t>Slightly well</a:t>
            </a:r>
            <a:r>
              <a:rPr lang="en-US" dirty="0"/>
              <a:t> </a:t>
            </a:r>
            <a:r>
              <a:rPr lang="en-US" sz="1200" b="0" i="0" u="none" strike="noStrike" kern="1200" dirty="0">
                <a:solidFill>
                  <a:schemeClr val="tx1"/>
                </a:solidFill>
                <a:latin typeface="+mn-lt"/>
                <a:ea typeface="+mn-ea"/>
                <a:cs typeface="+mn-cs"/>
              </a:rPr>
              <a:t>Not at all well</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5. How much do you feel your opinions are valued by the company?</a:t>
            </a:r>
            <a:r>
              <a:rPr lang="en-US" dirty="0"/>
              <a:t> </a:t>
            </a:r>
            <a:r>
              <a:rPr lang="en-US" sz="1200" b="0" i="0" u="none" strike="noStrike" kern="1200" dirty="0">
                <a:solidFill>
                  <a:schemeClr val="tx1"/>
                </a:solidFill>
                <a:latin typeface="+mn-lt"/>
                <a:ea typeface="+mn-ea"/>
                <a:cs typeface="+mn-cs"/>
              </a:rPr>
              <a:t>How much do you feel your opinions are valued by the company?   A great deal</a:t>
            </a:r>
            <a:r>
              <a:rPr lang="en-US" dirty="0"/>
              <a:t> </a:t>
            </a:r>
            <a:r>
              <a:rPr lang="en-US" sz="1200" b="0" i="0" u="none" strike="noStrike" kern="1200" dirty="0">
                <a:solidFill>
                  <a:schemeClr val="tx1"/>
                </a:solidFill>
                <a:latin typeface="+mn-lt"/>
                <a:ea typeface="+mn-ea"/>
                <a:cs typeface="+mn-cs"/>
              </a:rPr>
              <a:t>A lot</a:t>
            </a:r>
            <a:r>
              <a:rPr lang="en-US" dirty="0"/>
              <a:t> </a:t>
            </a:r>
            <a:r>
              <a:rPr lang="en-US" sz="1200" b="0" i="0" u="none" strike="noStrike" kern="1200" dirty="0">
                <a:solidFill>
                  <a:schemeClr val="tx1"/>
                </a:solidFill>
                <a:latin typeface="+mn-lt"/>
                <a:ea typeface="+mn-ea"/>
                <a:cs typeface="+mn-cs"/>
              </a:rPr>
              <a:t>A moderate amount</a:t>
            </a:r>
            <a:r>
              <a:rPr lang="en-US" dirty="0"/>
              <a:t> </a:t>
            </a:r>
            <a:r>
              <a:rPr lang="en-US" sz="1200" b="0" i="0" u="none" strike="noStrike" kern="1200" dirty="0">
                <a:solidFill>
                  <a:schemeClr val="tx1"/>
                </a:solidFill>
                <a:latin typeface="+mn-lt"/>
                <a:ea typeface="+mn-ea"/>
                <a:cs typeface="+mn-cs"/>
              </a:rPr>
              <a:t>A little</a:t>
            </a:r>
            <a:r>
              <a:rPr lang="en-US" dirty="0"/>
              <a:t> </a:t>
            </a:r>
            <a:r>
              <a:rPr lang="en-US" sz="1200" b="0" i="0" u="none" strike="noStrike" kern="1200" dirty="0">
                <a:solidFill>
                  <a:schemeClr val="tx1"/>
                </a:solidFill>
                <a:latin typeface="+mn-lt"/>
                <a:ea typeface="+mn-ea"/>
                <a:cs typeface="+mn-cs"/>
              </a:rPr>
              <a:t>None at all</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6. How realistic are the expectations of your supervisor?</a:t>
            </a:r>
            <a:r>
              <a:rPr lang="en-US" dirty="0"/>
              <a:t> </a:t>
            </a:r>
            <a:r>
              <a:rPr lang="en-US" sz="1200" b="0" i="0" u="none" strike="noStrike" kern="1200" dirty="0">
                <a:solidFill>
                  <a:schemeClr val="tx1"/>
                </a:solidFill>
                <a:latin typeface="+mn-lt"/>
                <a:ea typeface="+mn-ea"/>
                <a:cs typeface="+mn-cs"/>
              </a:rPr>
              <a:t>How realistic are the expectations of your supervisor?   Extremely realistic</a:t>
            </a:r>
            <a:r>
              <a:rPr lang="en-US" dirty="0"/>
              <a:t> </a:t>
            </a:r>
            <a:r>
              <a:rPr lang="en-US" sz="1200" b="0" i="0" u="none" strike="noStrike" kern="1200" dirty="0">
                <a:solidFill>
                  <a:schemeClr val="tx1"/>
                </a:solidFill>
                <a:latin typeface="+mn-lt"/>
                <a:ea typeface="+mn-ea"/>
                <a:cs typeface="+mn-cs"/>
              </a:rPr>
              <a:t>Very realistic</a:t>
            </a:r>
            <a:r>
              <a:rPr lang="en-US" dirty="0"/>
              <a:t> </a:t>
            </a:r>
            <a:r>
              <a:rPr lang="en-US" sz="1200" b="0" i="0" u="none" strike="noStrike" kern="1200" dirty="0">
                <a:solidFill>
                  <a:schemeClr val="tx1"/>
                </a:solidFill>
                <a:latin typeface="+mn-lt"/>
                <a:ea typeface="+mn-ea"/>
                <a:cs typeface="+mn-cs"/>
              </a:rPr>
              <a:t>Moderately realistic</a:t>
            </a:r>
            <a:r>
              <a:rPr lang="en-US" dirty="0"/>
              <a:t> </a:t>
            </a:r>
            <a:r>
              <a:rPr lang="en-US" sz="1200" b="0" i="0" u="none" strike="noStrike" kern="1200" dirty="0">
                <a:solidFill>
                  <a:schemeClr val="tx1"/>
                </a:solidFill>
                <a:latin typeface="+mn-lt"/>
                <a:ea typeface="+mn-ea"/>
                <a:cs typeface="+mn-cs"/>
              </a:rPr>
              <a:t>Slightly realistic</a:t>
            </a:r>
            <a:r>
              <a:rPr lang="en-US" dirty="0"/>
              <a:t> </a:t>
            </a:r>
            <a:r>
              <a:rPr lang="en-US" sz="1200" b="0" i="0" u="none" strike="noStrike" kern="1200" dirty="0">
                <a:solidFill>
                  <a:schemeClr val="tx1"/>
                </a:solidFill>
                <a:latin typeface="+mn-lt"/>
                <a:ea typeface="+mn-ea"/>
                <a:cs typeface="+mn-cs"/>
              </a:rPr>
              <a:t>Not at all realistic</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7. How often do the tasks assigned to you by your supervisor help you grow professionally?</a:t>
            </a:r>
            <a:r>
              <a:rPr lang="en-US" dirty="0"/>
              <a:t> </a:t>
            </a:r>
            <a:r>
              <a:rPr lang="en-US" sz="1200" b="0" i="0" u="none" strike="noStrike" kern="1200" dirty="0">
                <a:solidFill>
                  <a:schemeClr val="tx1"/>
                </a:solidFill>
                <a:latin typeface="+mn-lt"/>
                <a:ea typeface="+mn-ea"/>
                <a:cs typeface="+mn-cs"/>
              </a:rPr>
              <a:t>How often do the tasks assigned to you by your supervisor help you grow professionally?   Extremely often</a:t>
            </a:r>
            <a:r>
              <a:rPr lang="en-US" dirty="0"/>
              <a:t> </a:t>
            </a:r>
            <a:r>
              <a:rPr lang="en-US" sz="1200" b="0" i="0" u="none" strike="noStrike" kern="1200" dirty="0">
                <a:solidFill>
                  <a:schemeClr val="tx1"/>
                </a:solidFill>
                <a:latin typeface="+mn-lt"/>
                <a:ea typeface="+mn-ea"/>
                <a:cs typeface="+mn-cs"/>
              </a:rPr>
              <a:t>Very often</a:t>
            </a:r>
            <a:r>
              <a:rPr lang="en-US" dirty="0"/>
              <a:t> </a:t>
            </a:r>
            <a:r>
              <a:rPr lang="en-US" sz="1200" b="0" i="0" u="none" strike="noStrike" kern="1200" dirty="0">
                <a:solidFill>
                  <a:schemeClr val="tx1"/>
                </a:solidFill>
                <a:latin typeface="+mn-lt"/>
                <a:ea typeface="+mn-ea"/>
                <a:cs typeface="+mn-cs"/>
              </a:rPr>
              <a:t>Moderately often</a:t>
            </a:r>
            <a:r>
              <a:rPr lang="en-US" dirty="0"/>
              <a:t> </a:t>
            </a:r>
            <a:r>
              <a:rPr lang="en-US" sz="1200" b="0" i="0" u="none" strike="noStrike" kern="1200" dirty="0">
                <a:solidFill>
                  <a:schemeClr val="tx1"/>
                </a:solidFill>
                <a:latin typeface="+mn-lt"/>
                <a:ea typeface="+mn-ea"/>
                <a:cs typeface="+mn-cs"/>
              </a:rPr>
              <a:t>Slightly often</a:t>
            </a:r>
            <a:r>
              <a:rPr lang="en-US" dirty="0"/>
              <a:t> </a:t>
            </a:r>
            <a:r>
              <a:rPr lang="en-US" sz="1200" b="0" i="0" u="none" strike="noStrike" kern="1200" dirty="0">
                <a:solidFill>
                  <a:schemeClr val="tx1"/>
                </a:solidFill>
                <a:latin typeface="+mn-lt"/>
                <a:ea typeface="+mn-ea"/>
                <a:cs typeface="+mn-cs"/>
              </a:rPr>
              <a:t>Not at all often</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8. How many opportunities do you think, you have to get promoted in your current team/role?</a:t>
            </a:r>
            <a:r>
              <a:rPr lang="en-US" dirty="0"/>
              <a:t> </a:t>
            </a:r>
            <a:r>
              <a:rPr lang="en-US" sz="1200" b="0" i="0" u="none" strike="noStrike" kern="1200" dirty="0">
                <a:solidFill>
                  <a:schemeClr val="tx1"/>
                </a:solidFill>
                <a:latin typeface="+mn-lt"/>
                <a:ea typeface="+mn-ea"/>
                <a:cs typeface="+mn-cs"/>
              </a:rPr>
              <a:t>How many opportunities do you think, you have to get promoted in your current team/role?   A great deal</a:t>
            </a:r>
            <a:r>
              <a:rPr lang="en-US" dirty="0"/>
              <a:t> </a:t>
            </a:r>
            <a:r>
              <a:rPr lang="en-US" sz="1200" b="0" i="0" u="none" strike="noStrike" kern="1200" dirty="0">
                <a:solidFill>
                  <a:schemeClr val="tx1"/>
                </a:solidFill>
                <a:latin typeface="+mn-lt"/>
                <a:ea typeface="+mn-ea"/>
                <a:cs typeface="+mn-cs"/>
              </a:rPr>
              <a:t>A lot</a:t>
            </a:r>
            <a:r>
              <a:rPr lang="en-US" dirty="0"/>
              <a:t> </a:t>
            </a:r>
            <a:r>
              <a:rPr lang="en-US" sz="1200" b="0" i="0" u="none" strike="noStrike" kern="1200" dirty="0">
                <a:solidFill>
                  <a:schemeClr val="tx1"/>
                </a:solidFill>
                <a:latin typeface="+mn-lt"/>
                <a:ea typeface="+mn-ea"/>
                <a:cs typeface="+mn-cs"/>
              </a:rPr>
              <a:t>A moderate amount</a:t>
            </a:r>
            <a:r>
              <a:rPr lang="en-US" dirty="0"/>
              <a:t> </a:t>
            </a:r>
            <a:r>
              <a:rPr lang="en-US" sz="1200" b="0" i="0" u="none" strike="noStrike" kern="1200" dirty="0">
                <a:solidFill>
                  <a:schemeClr val="tx1"/>
                </a:solidFill>
                <a:latin typeface="+mn-lt"/>
                <a:ea typeface="+mn-ea"/>
                <a:cs typeface="+mn-cs"/>
              </a:rPr>
              <a:t>A few</a:t>
            </a:r>
            <a:r>
              <a:rPr lang="en-US" dirty="0"/>
              <a:t> </a:t>
            </a:r>
            <a:r>
              <a:rPr lang="en-US" sz="1200" b="0" i="0" u="none" strike="noStrike" kern="1200" dirty="0">
                <a:solidFill>
                  <a:schemeClr val="tx1"/>
                </a:solidFill>
                <a:latin typeface="+mn-lt"/>
                <a:ea typeface="+mn-ea"/>
                <a:cs typeface="+mn-cs"/>
              </a:rPr>
              <a:t>None at all</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9. Are you supervised too much at work, supervised too little, or supervised about the right amount?</a:t>
            </a:r>
            <a:r>
              <a:rPr lang="en-US" dirty="0"/>
              <a:t> </a:t>
            </a:r>
            <a:r>
              <a:rPr lang="en-US" sz="1200" b="0" i="0" u="none" strike="noStrike" kern="1200" dirty="0">
                <a:solidFill>
                  <a:schemeClr val="tx1"/>
                </a:solidFill>
                <a:latin typeface="+mn-lt"/>
                <a:ea typeface="+mn-ea"/>
                <a:cs typeface="+mn-cs"/>
              </a:rPr>
              <a:t>Are you supervised too much at work, supervised too little, or supervised about the right amount?   Much too much</a:t>
            </a:r>
            <a:r>
              <a:rPr lang="en-US" dirty="0"/>
              <a:t> </a:t>
            </a:r>
            <a:r>
              <a:rPr lang="en-US" sz="1200" b="0" i="0" u="none" strike="noStrike" kern="1200" dirty="0">
                <a:solidFill>
                  <a:schemeClr val="tx1"/>
                </a:solidFill>
                <a:latin typeface="+mn-lt"/>
                <a:ea typeface="+mn-ea"/>
                <a:cs typeface="+mn-cs"/>
              </a:rPr>
              <a:t>Somewhat too much</a:t>
            </a:r>
            <a:r>
              <a:rPr lang="en-US" dirty="0"/>
              <a:t> </a:t>
            </a:r>
            <a:r>
              <a:rPr lang="en-US" sz="1200" b="0" i="0" u="none" strike="noStrike" kern="1200" dirty="0">
                <a:solidFill>
                  <a:schemeClr val="tx1"/>
                </a:solidFill>
                <a:latin typeface="+mn-lt"/>
                <a:ea typeface="+mn-ea"/>
                <a:cs typeface="+mn-cs"/>
              </a:rPr>
              <a:t>Slightly too much</a:t>
            </a:r>
            <a:r>
              <a:rPr lang="en-US" dirty="0"/>
              <a:t> </a:t>
            </a:r>
            <a:r>
              <a:rPr lang="en-US" sz="1200" b="0" i="0" u="none" strike="noStrike" kern="1200" dirty="0">
                <a:solidFill>
                  <a:schemeClr val="tx1"/>
                </a:solidFill>
                <a:latin typeface="+mn-lt"/>
                <a:ea typeface="+mn-ea"/>
                <a:cs typeface="+mn-cs"/>
              </a:rPr>
              <a:t>About the right amount</a:t>
            </a:r>
            <a:r>
              <a:rPr lang="en-US" dirty="0"/>
              <a:t> </a:t>
            </a:r>
            <a:r>
              <a:rPr lang="en-US" sz="1200" b="0" i="0" u="none" strike="noStrike" kern="1200" dirty="0">
                <a:solidFill>
                  <a:schemeClr val="tx1"/>
                </a:solidFill>
                <a:latin typeface="+mn-lt"/>
                <a:ea typeface="+mn-ea"/>
                <a:cs typeface="+mn-cs"/>
              </a:rPr>
              <a:t>Slightly too little</a:t>
            </a:r>
            <a:r>
              <a:rPr lang="en-US" dirty="0"/>
              <a:t> </a:t>
            </a:r>
            <a:r>
              <a:rPr lang="en-US" sz="1200" b="0" i="0" u="none" strike="noStrike" kern="1200" dirty="0">
                <a:solidFill>
                  <a:schemeClr val="tx1"/>
                </a:solidFill>
                <a:latin typeface="+mn-lt"/>
                <a:ea typeface="+mn-ea"/>
                <a:cs typeface="+mn-cs"/>
              </a:rPr>
              <a:t>Somewhat too little</a:t>
            </a:r>
            <a:r>
              <a:rPr lang="en-US" dirty="0"/>
              <a:t> </a:t>
            </a:r>
            <a:r>
              <a:rPr lang="en-US" sz="1200" b="0" i="0" u="none" strike="noStrike" kern="1200" dirty="0">
                <a:solidFill>
                  <a:schemeClr val="tx1"/>
                </a:solidFill>
                <a:latin typeface="+mn-lt"/>
                <a:ea typeface="+mn-ea"/>
                <a:cs typeface="+mn-cs"/>
              </a:rPr>
              <a:t>Much too little</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10. Are you satisfied with your employee benefits?</a:t>
            </a:r>
            <a:r>
              <a:rPr lang="en-US" dirty="0"/>
              <a:t> </a:t>
            </a:r>
            <a:r>
              <a:rPr lang="en-US" sz="1200" b="0" i="0" u="none" strike="noStrike" kern="1200" dirty="0">
                <a:solidFill>
                  <a:schemeClr val="tx1"/>
                </a:solidFill>
                <a:latin typeface="+mn-lt"/>
                <a:ea typeface="+mn-ea"/>
                <a:cs typeface="+mn-cs"/>
              </a:rPr>
              <a:t>Are you satisfied with your employee benefits?   Extremely satisfied</a:t>
            </a:r>
            <a:r>
              <a:rPr lang="en-US" dirty="0"/>
              <a:t> </a:t>
            </a:r>
            <a:r>
              <a:rPr lang="en-US" sz="1200" b="0" i="0" u="none" strike="noStrike" kern="1200" dirty="0">
                <a:solidFill>
                  <a:schemeClr val="tx1"/>
                </a:solidFill>
                <a:latin typeface="+mn-lt"/>
                <a:ea typeface="+mn-ea"/>
                <a:cs typeface="+mn-cs"/>
              </a:rPr>
              <a:t>Moderately satisfied</a:t>
            </a:r>
            <a:r>
              <a:rPr lang="en-US" dirty="0"/>
              <a:t> </a:t>
            </a:r>
            <a:r>
              <a:rPr lang="en-US" sz="1200" b="0" i="0" u="none" strike="noStrike" kern="1200" dirty="0">
                <a:solidFill>
                  <a:schemeClr val="tx1"/>
                </a:solidFill>
                <a:latin typeface="+mn-lt"/>
                <a:ea typeface="+mn-ea"/>
                <a:cs typeface="+mn-cs"/>
              </a:rPr>
              <a:t>Slightly satisfied</a:t>
            </a:r>
            <a:r>
              <a:rPr lang="en-US" dirty="0"/>
              <a:t> </a:t>
            </a:r>
            <a:r>
              <a:rPr lang="en-US" sz="1200" b="0" i="0" u="none" strike="noStrike" kern="1200" dirty="0">
                <a:solidFill>
                  <a:schemeClr val="tx1"/>
                </a:solidFill>
                <a:latin typeface="+mn-lt"/>
                <a:ea typeface="+mn-ea"/>
                <a:cs typeface="+mn-cs"/>
              </a:rPr>
              <a:t>Neither satisfied nor dissatisfied</a:t>
            </a:r>
            <a:r>
              <a:rPr lang="en-US" dirty="0"/>
              <a:t> </a:t>
            </a:r>
            <a:r>
              <a:rPr lang="en-US" sz="1200" b="0" i="0" u="none" strike="noStrike" kern="1200" dirty="0">
                <a:solidFill>
                  <a:schemeClr val="tx1"/>
                </a:solidFill>
                <a:latin typeface="+mn-lt"/>
                <a:ea typeface="+mn-ea"/>
                <a:cs typeface="+mn-cs"/>
              </a:rPr>
              <a:t>Slightly dissatisfied</a:t>
            </a:r>
            <a:r>
              <a:rPr lang="en-US" dirty="0"/>
              <a:t> </a:t>
            </a:r>
            <a:r>
              <a:rPr lang="en-US" sz="1200" b="0" i="0" u="none" strike="noStrike" kern="1200" dirty="0">
                <a:solidFill>
                  <a:schemeClr val="tx1"/>
                </a:solidFill>
                <a:latin typeface="+mn-lt"/>
                <a:ea typeface="+mn-ea"/>
                <a:cs typeface="+mn-cs"/>
              </a:rPr>
              <a:t>Moderately dissatisfied</a:t>
            </a:r>
            <a:r>
              <a:rPr lang="en-US" dirty="0"/>
              <a:t> </a:t>
            </a:r>
            <a:r>
              <a:rPr lang="en-US" sz="1200" b="0" i="0" u="none" strike="noStrike" kern="1200" dirty="0">
                <a:solidFill>
                  <a:schemeClr val="tx1"/>
                </a:solidFill>
                <a:latin typeface="+mn-lt"/>
                <a:ea typeface="+mn-ea"/>
                <a:cs typeface="+mn-cs"/>
              </a:rPr>
              <a:t>Extremely dissatisfied</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11. What benefits, if any, would you like to see added in the future?</a:t>
            </a:r>
            <a:r>
              <a:rPr lang="en-US" dirty="0"/>
              <a:t> </a:t>
            </a:r>
            <a:r>
              <a:rPr lang="en-US" sz="1200" b="0" i="0" u="none" strike="noStrike" kern="1200" dirty="0">
                <a:solidFill>
                  <a:schemeClr val="tx1"/>
                </a:solidFill>
                <a:latin typeface="+mn-lt"/>
                <a:ea typeface="+mn-ea"/>
                <a:cs typeface="+mn-cs"/>
              </a:rPr>
              <a:t>What benefits, if any, would you like to see added in the future?</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12. How proud are you of the gloStream brand/products?</a:t>
            </a:r>
            <a:r>
              <a:rPr lang="en-US" dirty="0"/>
              <a:t> </a:t>
            </a:r>
            <a:r>
              <a:rPr lang="en-US" sz="1200" b="0" i="0" u="none" strike="noStrike" kern="1200" dirty="0">
                <a:solidFill>
                  <a:schemeClr val="tx1"/>
                </a:solidFill>
                <a:latin typeface="+mn-lt"/>
                <a:ea typeface="+mn-ea"/>
                <a:cs typeface="+mn-cs"/>
              </a:rPr>
              <a:t>How proud are you of the gloStream brand/products?   Extremely proud</a:t>
            </a:r>
            <a:r>
              <a:rPr lang="en-US" dirty="0"/>
              <a:t> </a:t>
            </a:r>
            <a:r>
              <a:rPr lang="en-US" sz="1200" b="0" i="0" u="none" strike="noStrike" kern="1200" dirty="0">
                <a:solidFill>
                  <a:schemeClr val="tx1"/>
                </a:solidFill>
                <a:latin typeface="+mn-lt"/>
                <a:ea typeface="+mn-ea"/>
                <a:cs typeface="+mn-cs"/>
              </a:rPr>
              <a:t>Very proud</a:t>
            </a:r>
            <a:r>
              <a:rPr lang="en-US" dirty="0"/>
              <a:t> </a:t>
            </a:r>
            <a:r>
              <a:rPr lang="en-US" sz="1200" b="0" i="0" u="none" strike="noStrike" kern="1200" dirty="0">
                <a:solidFill>
                  <a:schemeClr val="tx1"/>
                </a:solidFill>
                <a:latin typeface="+mn-lt"/>
                <a:ea typeface="+mn-ea"/>
                <a:cs typeface="+mn-cs"/>
              </a:rPr>
              <a:t>Moderately proud</a:t>
            </a:r>
            <a:r>
              <a:rPr lang="en-US" dirty="0"/>
              <a:t> </a:t>
            </a:r>
            <a:r>
              <a:rPr lang="en-US" sz="1200" b="0" i="0" u="none" strike="noStrike" kern="1200" dirty="0">
                <a:solidFill>
                  <a:schemeClr val="tx1"/>
                </a:solidFill>
                <a:latin typeface="+mn-lt"/>
                <a:ea typeface="+mn-ea"/>
                <a:cs typeface="+mn-cs"/>
              </a:rPr>
              <a:t>Slightly proud</a:t>
            </a:r>
            <a:r>
              <a:rPr lang="en-US" dirty="0"/>
              <a:t> </a:t>
            </a:r>
            <a:r>
              <a:rPr lang="en-US" sz="1200" b="0" i="0" u="none" strike="noStrike" kern="1200" dirty="0">
                <a:solidFill>
                  <a:schemeClr val="tx1"/>
                </a:solidFill>
                <a:latin typeface="+mn-lt"/>
                <a:ea typeface="+mn-ea"/>
                <a:cs typeface="+mn-cs"/>
              </a:rPr>
              <a:t>Not at all proud</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13. How do you feel working for gloStream as a 'whole' (taking into consideration management, co-workers, products, mission)?</a:t>
            </a:r>
            <a:r>
              <a:rPr lang="en-US" dirty="0"/>
              <a:t> </a:t>
            </a:r>
            <a:r>
              <a:rPr lang="en-US" sz="1200" b="0" i="0" u="none" strike="noStrike" kern="1200" dirty="0">
                <a:solidFill>
                  <a:schemeClr val="tx1"/>
                </a:solidFill>
                <a:latin typeface="+mn-lt"/>
                <a:ea typeface="+mn-ea"/>
                <a:cs typeface="+mn-cs"/>
              </a:rPr>
              <a:t>How do you feel working for gloStream as a 'whole' (taking into consideration management, co-workers, products, mission)?   Like a great deal</a:t>
            </a:r>
            <a:r>
              <a:rPr lang="en-US" dirty="0"/>
              <a:t> </a:t>
            </a:r>
            <a:r>
              <a:rPr lang="en-US" sz="1200" b="0" i="0" u="none" strike="noStrike" kern="1200" dirty="0">
                <a:solidFill>
                  <a:schemeClr val="tx1"/>
                </a:solidFill>
                <a:latin typeface="+mn-lt"/>
                <a:ea typeface="+mn-ea"/>
                <a:cs typeface="+mn-cs"/>
              </a:rPr>
              <a:t>Like a moderate amount</a:t>
            </a:r>
            <a:r>
              <a:rPr lang="en-US" dirty="0"/>
              <a:t> </a:t>
            </a:r>
            <a:r>
              <a:rPr lang="en-US" sz="1200" b="0" i="0" u="none" strike="noStrike" kern="1200" dirty="0">
                <a:solidFill>
                  <a:schemeClr val="tx1"/>
                </a:solidFill>
                <a:latin typeface="+mn-lt"/>
                <a:ea typeface="+mn-ea"/>
                <a:cs typeface="+mn-cs"/>
              </a:rPr>
              <a:t>Like a little</a:t>
            </a:r>
            <a:r>
              <a:rPr lang="en-US" dirty="0"/>
              <a:t> </a:t>
            </a:r>
            <a:r>
              <a:rPr lang="en-US" sz="1200" b="0" i="0" u="none" strike="noStrike" kern="1200" dirty="0">
                <a:solidFill>
                  <a:schemeClr val="tx1"/>
                </a:solidFill>
                <a:latin typeface="+mn-lt"/>
                <a:ea typeface="+mn-ea"/>
                <a:cs typeface="+mn-cs"/>
              </a:rPr>
              <a:t>Neither like nor dislike</a:t>
            </a:r>
            <a:r>
              <a:rPr lang="en-US" dirty="0"/>
              <a:t> </a:t>
            </a:r>
            <a:r>
              <a:rPr lang="en-US" sz="1200" b="0" i="0" u="none" strike="noStrike" kern="1200" dirty="0" err="1">
                <a:solidFill>
                  <a:schemeClr val="tx1"/>
                </a:solidFill>
                <a:latin typeface="+mn-lt"/>
                <a:ea typeface="+mn-ea"/>
                <a:cs typeface="+mn-cs"/>
              </a:rPr>
              <a:t>Dislike</a:t>
            </a:r>
            <a:r>
              <a:rPr lang="en-US" sz="1200" b="0" i="0" u="none" strike="noStrike" kern="1200" dirty="0">
                <a:solidFill>
                  <a:schemeClr val="tx1"/>
                </a:solidFill>
                <a:latin typeface="+mn-lt"/>
                <a:ea typeface="+mn-ea"/>
                <a:cs typeface="+mn-cs"/>
              </a:rPr>
              <a:t> a little</a:t>
            </a:r>
            <a:r>
              <a:rPr lang="en-US" dirty="0"/>
              <a:t> </a:t>
            </a:r>
            <a:r>
              <a:rPr lang="en-US" sz="1200" b="0" i="0" u="none" strike="noStrike" kern="1200" dirty="0">
                <a:solidFill>
                  <a:schemeClr val="tx1"/>
                </a:solidFill>
                <a:latin typeface="+mn-lt"/>
                <a:ea typeface="+mn-ea"/>
                <a:cs typeface="+mn-cs"/>
              </a:rPr>
              <a:t>Dislike a moderate amount</a:t>
            </a:r>
            <a:r>
              <a:rPr lang="en-US" dirty="0"/>
              <a:t> </a:t>
            </a:r>
            <a:r>
              <a:rPr lang="en-US" sz="1200" b="0" i="0" u="none" strike="noStrike" kern="1200" dirty="0">
                <a:solidFill>
                  <a:schemeClr val="tx1"/>
                </a:solidFill>
                <a:latin typeface="+mn-lt"/>
                <a:ea typeface="+mn-ea"/>
                <a:cs typeface="+mn-cs"/>
              </a:rPr>
              <a:t>Dislike a great deal</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14. Do you have a clear understanding of what is expected of you at work?</a:t>
            </a:r>
            <a:r>
              <a:rPr lang="en-US" dirty="0"/>
              <a:t> </a:t>
            </a:r>
            <a:r>
              <a:rPr lang="en-US" sz="1200" b="0" i="0" u="none" strike="noStrike" kern="1200" dirty="0">
                <a:solidFill>
                  <a:schemeClr val="tx1"/>
                </a:solidFill>
                <a:latin typeface="+mn-lt"/>
                <a:ea typeface="+mn-ea"/>
                <a:cs typeface="+mn-cs"/>
              </a:rPr>
              <a:t>Do you have a clear understanding of what is expected of you at work?   Depends on the task/situation</a:t>
            </a:r>
            <a:r>
              <a:rPr lang="en-US" dirty="0"/>
              <a:t> </a:t>
            </a:r>
            <a:r>
              <a:rPr lang="en-US" sz="1200" b="0" i="0" u="none" strike="noStrike" kern="1200" dirty="0">
                <a:solidFill>
                  <a:schemeClr val="tx1"/>
                </a:solidFill>
                <a:latin typeface="+mn-lt"/>
                <a:ea typeface="+mn-ea"/>
                <a:cs typeface="+mn-cs"/>
              </a:rPr>
              <a:t>Sometimes</a:t>
            </a:r>
            <a:r>
              <a:rPr lang="en-US" dirty="0"/>
              <a:t> </a:t>
            </a:r>
            <a:r>
              <a:rPr lang="en-US" sz="1200" b="0" i="0" u="none" strike="noStrike" kern="1200" dirty="0">
                <a:solidFill>
                  <a:schemeClr val="tx1"/>
                </a:solidFill>
                <a:latin typeface="+mn-lt"/>
                <a:ea typeface="+mn-ea"/>
                <a:cs typeface="+mn-cs"/>
              </a:rPr>
              <a:t>Yes</a:t>
            </a:r>
            <a:r>
              <a:rPr lang="en-US" dirty="0"/>
              <a:t> </a:t>
            </a:r>
            <a:r>
              <a:rPr lang="en-US" sz="1200" b="0" i="0" u="none" strike="noStrike" kern="1200" dirty="0">
                <a:solidFill>
                  <a:schemeClr val="tx1"/>
                </a:solidFill>
                <a:latin typeface="+mn-lt"/>
                <a:ea typeface="+mn-ea"/>
                <a:cs typeface="+mn-cs"/>
              </a:rPr>
              <a:t>No</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15. What would be the one thing that would make you happier at gloStream?</a:t>
            </a:r>
            <a:r>
              <a:rPr lang="en-US" dirty="0"/>
              <a:t> </a:t>
            </a:r>
            <a:r>
              <a:rPr lang="en-US" sz="1200" b="0" i="0" u="none" strike="noStrike" kern="1200" dirty="0">
                <a:solidFill>
                  <a:schemeClr val="tx1"/>
                </a:solidFill>
                <a:latin typeface="+mn-lt"/>
                <a:ea typeface="+mn-ea"/>
                <a:cs typeface="+mn-cs"/>
              </a:rPr>
              <a:t>What would be the one thing that would make you happier at gloStream?   A year supply of chocolate</a:t>
            </a:r>
            <a:r>
              <a:rPr lang="en-US" dirty="0"/>
              <a:t> </a:t>
            </a:r>
            <a:r>
              <a:rPr lang="en-US" sz="1200" b="0" i="0" u="none" strike="noStrike" kern="1200" dirty="0">
                <a:solidFill>
                  <a:schemeClr val="tx1"/>
                </a:solidFill>
                <a:latin typeface="+mn-lt"/>
                <a:ea typeface="+mn-ea"/>
                <a:cs typeface="+mn-cs"/>
              </a:rPr>
              <a:t>Increase in pay</a:t>
            </a:r>
            <a:r>
              <a:rPr lang="en-US" dirty="0"/>
              <a:t> </a:t>
            </a:r>
            <a:r>
              <a:rPr lang="en-US" sz="1200" b="0" i="0" u="none" strike="noStrike" kern="1200" dirty="0">
                <a:solidFill>
                  <a:schemeClr val="tx1"/>
                </a:solidFill>
                <a:latin typeface="+mn-lt"/>
                <a:ea typeface="+mn-ea"/>
                <a:cs typeface="+mn-cs"/>
              </a:rPr>
              <a:t>Increase in responsibilities</a:t>
            </a:r>
            <a:r>
              <a:rPr lang="en-US" dirty="0"/>
              <a:t> </a:t>
            </a:r>
            <a:r>
              <a:rPr lang="en-US" sz="1200" b="0" i="0" u="none" strike="noStrike" kern="1200" dirty="0">
                <a:solidFill>
                  <a:schemeClr val="tx1"/>
                </a:solidFill>
                <a:latin typeface="+mn-lt"/>
                <a:ea typeface="+mn-ea"/>
                <a:cs typeface="+mn-cs"/>
              </a:rPr>
              <a:t>Better benefits</a:t>
            </a:r>
            <a:r>
              <a:rPr lang="en-US" dirty="0"/>
              <a:t> </a:t>
            </a:r>
            <a:r>
              <a:rPr lang="en-US" sz="1200" b="0" i="0" u="none" strike="noStrike" kern="1200" dirty="0">
                <a:solidFill>
                  <a:schemeClr val="tx1"/>
                </a:solidFill>
                <a:latin typeface="+mn-lt"/>
                <a:ea typeface="+mn-ea"/>
                <a:cs typeface="+mn-cs"/>
              </a:rPr>
              <a:t>More paid time off</a:t>
            </a:r>
            <a:r>
              <a:rPr lang="en-US" dirty="0"/>
              <a:t> </a:t>
            </a:r>
            <a:r>
              <a:rPr lang="en-US" sz="1200" b="0" i="0" u="none" strike="noStrike" kern="1200" dirty="0">
                <a:solidFill>
                  <a:schemeClr val="tx1"/>
                </a:solidFill>
                <a:latin typeface="+mn-lt"/>
                <a:ea typeface="+mn-ea"/>
                <a:cs typeface="+mn-cs"/>
              </a:rPr>
              <a:t>More recognition for the work I do</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16. Do you have the equipment, tools and technology required to perform your job?</a:t>
            </a:r>
            <a:r>
              <a:rPr lang="en-US" dirty="0"/>
              <a:t> </a:t>
            </a:r>
            <a:r>
              <a:rPr lang="en-US" sz="1200" b="0" i="0" u="none" strike="noStrike" kern="1200" dirty="0">
                <a:solidFill>
                  <a:schemeClr val="tx1"/>
                </a:solidFill>
                <a:latin typeface="+mn-lt"/>
                <a:ea typeface="+mn-ea"/>
                <a:cs typeface="+mn-cs"/>
              </a:rPr>
              <a:t>Do you have the equipment, tools and technology required to perform your job?   Yes</a:t>
            </a:r>
            <a:r>
              <a:rPr lang="en-US" dirty="0"/>
              <a:t> </a:t>
            </a:r>
            <a:r>
              <a:rPr lang="en-US" sz="1200" b="0" i="0" u="none" strike="noStrike" kern="1200" dirty="0">
                <a:solidFill>
                  <a:schemeClr val="tx1"/>
                </a:solidFill>
                <a:latin typeface="+mn-lt"/>
                <a:ea typeface="+mn-ea"/>
                <a:cs typeface="+mn-cs"/>
              </a:rPr>
              <a:t>No</a:t>
            </a:r>
            <a:r>
              <a:rPr lang="en-US" dirty="0"/>
              <a:t> </a:t>
            </a:r>
            <a:r>
              <a:rPr lang="en-US" sz="1200" b="1" i="0" u="none" strike="noStrike" kern="1200" dirty="0">
                <a:solidFill>
                  <a:schemeClr val="tx1"/>
                </a:solidFill>
                <a:latin typeface="+mn-lt"/>
                <a:ea typeface="+mn-ea"/>
                <a:cs typeface="+mn-cs"/>
              </a:rPr>
              <a:t>17. If you answered 'no' to the above question, what tools/equipment do you need?</a:t>
            </a:r>
            <a:r>
              <a:rPr lang="en-US" dirty="0"/>
              <a:t> </a:t>
            </a:r>
            <a:r>
              <a:rPr lang="en-US" sz="1200" b="0" i="0" u="none" strike="noStrike" kern="1200" dirty="0">
                <a:solidFill>
                  <a:schemeClr val="tx1"/>
                </a:solidFill>
                <a:latin typeface="+mn-lt"/>
                <a:ea typeface="+mn-ea"/>
                <a:cs typeface="+mn-cs"/>
              </a:rPr>
              <a:t>If you answered 'no' to the above question, what tools/equipment do you need?</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18. Do you believe you have ALL of the skills and knowledge to perform your job at satisfactory level?</a:t>
            </a:r>
            <a:r>
              <a:rPr lang="en-US" dirty="0"/>
              <a:t> </a:t>
            </a:r>
            <a:r>
              <a:rPr lang="en-US" sz="1200" b="0" i="0" u="none" strike="noStrike" kern="1200" dirty="0">
                <a:solidFill>
                  <a:schemeClr val="tx1"/>
                </a:solidFill>
                <a:latin typeface="+mn-lt"/>
                <a:ea typeface="+mn-ea"/>
                <a:cs typeface="+mn-cs"/>
              </a:rPr>
              <a:t>Do you believe you have ALL of the skills and knowledge to perform your job at satisfactory level?   Yes</a:t>
            </a:r>
            <a:r>
              <a:rPr lang="en-US" dirty="0"/>
              <a:t> </a:t>
            </a:r>
            <a:r>
              <a:rPr lang="en-US" sz="1200" b="0" i="0" u="none" strike="noStrike" kern="1200" dirty="0">
                <a:solidFill>
                  <a:schemeClr val="tx1"/>
                </a:solidFill>
                <a:latin typeface="+mn-lt"/>
                <a:ea typeface="+mn-ea"/>
                <a:cs typeface="+mn-cs"/>
              </a:rPr>
              <a:t>No</a:t>
            </a:r>
            <a:r>
              <a:rPr lang="en-US" dirty="0"/>
              <a:t> </a:t>
            </a:r>
            <a:r>
              <a:rPr lang="en-US" sz="1200" b="1" i="0" u="none" strike="noStrike" kern="1200" dirty="0">
                <a:solidFill>
                  <a:schemeClr val="tx1"/>
                </a:solidFill>
                <a:latin typeface="+mn-lt"/>
                <a:ea typeface="+mn-ea"/>
                <a:cs typeface="+mn-cs"/>
              </a:rPr>
              <a:t>19. If you answered 'no' to the above question, what specific training do you need?</a:t>
            </a:r>
            <a:r>
              <a:rPr lang="en-US" dirty="0"/>
              <a:t> </a:t>
            </a:r>
            <a:r>
              <a:rPr lang="en-US" sz="1200" b="0" i="0" u="none" strike="noStrike" kern="1200" dirty="0">
                <a:solidFill>
                  <a:schemeClr val="tx1"/>
                </a:solidFill>
                <a:latin typeface="+mn-lt"/>
                <a:ea typeface="+mn-ea"/>
                <a:cs typeface="+mn-cs"/>
              </a:rPr>
              <a:t>If you answered 'no' to the above question, what specific training do you need?</a:t>
            </a:r>
            <a:r>
              <a:rPr lang="en-US" dirty="0"/>
              <a:t> </a:t>
            </a:r>
            <a:r>
              <a:rPr lang="en-US" sz="1200" b="1" i="0" u="none" strike="noStrike" kern="1200" dirty="0">
                <a:solidFill>
                  <a:schemeClr val="tx1"/>
                </a:solidFill>
                <a:latin typeface="+mn-lt"/>
                <a:ea typeface="+mn-ea"/>
                <a:cs typeface="+mn-cs"/>
              </a:rPr>
              <a:t>20. If you answered 'no' to question #18, have you discussed this with your supervisor?</a:t>
            </a:r>
            <a:r>
              <a:rPr lang="en-US" dirty="0"/>
              <a:t> </a:t>
            </a:r>
            <a:r>
              <a:rPr lang="en-US" sz="1200" b="0" i="0" u="none" strike="noStrike" kern="1200" dirty="0">
                <a:solidFill>
                  <a:schemeClr val="tx1"/>
                </a:solidFill>
                <a:latin typeface="+mn-lt"/>
                <a:ea typeface="+mn-ea"/>
                <a:cs typeface="+mn-cs"/>
              </a:rPr>
              <a:t>If you answered 'no' to question #18, have you discussed this with your supervisor?   Not applicable</a:t>
            </a:r>
            <a:r>
              <a:rPr lang="en-US" dirty="0"/>
              <a:t> </a:t>
            </a:r>
            <a:r>
              <a:rPr lang="en-US" sz="1200" b="0" i="0" u="none" strike="noStrike" kern="1200" dirty="0">
                <a:solidFill>
                  <a:schemeClr val="tx1"/>
                </a:solidFill>
                <a:latin typeface="+mn-lt"/>
                <a:ea typeface="+mn-ea"/>
                <a:cs typeface="+mn-cs"/>
              </a:rPr>
              <a:t>Yes</a:t>
            </a:r>
            <a:r>
              <a:rPr lang="en-US" dirty="0"/>
              <a:t> </a:t>
            </a:r>
            <a:r>
              <a:rPr lang="en-US" sz="1200" b="0" i="0" u="none" strike="noStrike" kern="1200" dirty="0">
                <a:solidFill>
                  <a:schemeClr val="tx1"/>
                </a:solidFill>
                <a:latin typeface="+mn-lt"/>
                <a:ea typeface="+mn-ea"/>
                <a:cs typeface="+mn-cs"/>
              </a:rPr>
              <a:t>No</a:t>
            </a:r>
            <a:r>
              <a:rPr lang="en-US" dirty="0"/>
              <a:t> </a:t>
            </a:r>
            <a:r>
              <a:rPr lang="en-US" sz="1200" b="0" i="0" u="none" strike="noStrike" kern="1200" dirty="0">
                <a:solidFill>
                  <a:schemeClr val="tx1"/>
                </a:solidFill>
                <a:latin typeface="+mn-lt"/>
                <a:ea typeface="+mn-ea"/>
                <a:cs typeface="+mn-cs"/>
              </a:rPr>
              <a:t>Planning on doing so</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21. Do you feel respected by your co-workers and supervisors?</a:t>
            </a:r>
            <a:r>
              <a:rPr lang="en-US" dirty="0"/>
              <a:t> </a:t>
            </a:r>
            <a:r>
              <a:rPr lang="en-US" sz="1200" b="0" i="0" u="none" strike="noStrike" kern="1200" dirty="0">
                <a:solidFill>
                  <a:schemeClr val="tx1"/>
                </a:solidFill>
                <a:latin typeface="+mn-lt"/>
                <a:ea typeface="+mn-ea"/>
                <a:cs typeface="+mn-cs"/>
              </a:rPr>
              <a:t>Do you feel respected by your co-workers and supervisors?   Never respected</a:t>
            </a:r>
            <a:r>
              <a:rPr lang="en-US" dirty="0"/>
              <a:t> </a:t>
            </a:r>
            <a:r>
              <a:rPr lang="en-US" sz="1200" b="0" i="0" u="none" strike="noStrike" kern="1200" dirty="0">
                <a:solidFill>
                  <a:schemeClr val="tx1"/>
                </a:solidFill>
                <a:latin typeface="+mn-lt"/>
                <a:ea typeface="+mn-ea"/>
                <a:cs typeface="+mn-cs"/>
              </a:rPr>
              <a:t>Barely respected</a:t>
            </a:r>
            <a:r>
              <a:rPr lang="en-US" dirty="0"/>
              <a:t> </a:t>
            </a:r>
            <a:r>
              <a:rPr lang="en-US" sz="1200" b="0" i="0" u="none" strike="noStrike" kern="1200" dirty="0">
                <a:solidFill>
                  <a:schemeClr val="tx1"/>
                </a:solidFill>
                <a:latin typeface="+mn-lt"/>
                <a:ea typeface="+mn-ea"/>
                <a:cs typeface="+mn-cs"/>
              </a:rPr>
              <a:t>Very well respected</a:t>
            </a:r>
            <a:r>
              <a:rPr lang="en-US" dirty="0"/>
              <a:t> </a:t>
            </a:r>
            <a:r>
              <a:rPr lang="en-US" sz="1200" b="0" i="0" u="none" strike="noStrike" kern="1200" dirty="0">
                <a:solidFill>
                  <a:schemeClr val="tx1"/>
                </a:solidFill>
                <a:latin typeface="+mn-lt"/>
                <a:ea typeface="+mn-ea"/>
                <a:cs typeface="+mn-cs"/>
              </a:rPr>
              <a:t>Somewhat respected</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22. If you have an issue arise, do you find your supervisor to be available and responsive in a timely manner?</a:t>
            </a:r>
            <a:r>
              <a:rPr lang="en-US" dirty="0"/>
              <a:t> </a:t>
            </a:r>
            <a:r>
              <a:rPr lang="en-US" sz="1200" b="0" i="0" u="none" strike="noStrike" kern="1200" dirty="0">
                <a:solidFill>
                  <a:schemeClr val="tx1"/>
                </a:solidFill>
                <a:latin typeface="+mn-lt"/>
                <a:ea typeface="+mn-ea"/>
                <a:cs typeface="+mn-cs"/>
              </a:rPr>
              <a:t>If you have an issue arise, do you find your supervisor to be available and responsive in a timely manner?   Yes, but not always in timely manner</a:t>
            </a:r>
            <a:r>
              <a:rPr lang="en-US" dirty="0"/>
              <a:t> </a:t>
            </a:r>
            <a:r>
              <a:rPr lang="en-US" sz="1200" b="0" i="0" u="none" strike="noStrike" kern="1200" dirty="0">
                <a:solidFill>
                  <a:schemeClr val="tx1"/>
                </a:solidFill>
                <a:latin typeface="+mn-lt"/>
                <a:ea typeface="+mn-ea"/>
                <a:cs typeface="+mn-cs"/>
              </a:rPr>
              <a:t>Sometimes</a:t>
            </a:r>
            <a:r>
              <a:rPr lang="en-US" dirty="0"/>
              <a:t> </a:t>
            </a:r>
            <a:r>
              <a:rPr lang="en-US" sz="1200" b="0" i="0" u="none" strike="noStrike" kern="1200" dirty="0">
                <a:solidFill>
                  <a:schemeClr val="tx1"/>
                </a:solidFill>
                <a:latin typeface="+mn-lt"/>
                <a:ea typeface="+mn-ea"/>
                <a:cs typeface="+mn-cs"/>
              </a:rPr>
              <a:t>Yes</a:t>
            </a:r>
            <a:r>
              <a:rPr lang="en-US" dirty="0"/>
              <a:t> </a:t>
            </a:r>
            <a:r>
              <a:rPr lang="en-US" sz="1200" b="0" i="0" u="none" strike="noStrike" kern="1200" dirty="0">
                <a:solidFill>
                  <a:schemeClr val="tx1"/>
                </a:solidFill>
                <a:latin typeface="+mn-lt"/>
                <a:ea typeface="+mn-ea"/>
                <a:cs typeface="+mn-cs"/>
              </a:rPr>
              <a:t>No</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23. Do you feel you that your supervisor gives you the recognition, appreciation and support that you deserve?</a:t>
            </a:r>
            <a:r>
              <a:rPr lang="en-US" dirty="0"/>
              <a:t> </a:t>
            </a:r>
            <a:r>
              <a:rPr lang="en-US" sz="1200" b="0" i="0" u="none" strike="noStrike" kern="1200" dirty="0">
                <a:solidFill>
                  <a:schemeClr val="tx1"/>
                </a:solidFill>
                <a:latin typeface="+mn-lt"/>
                <a:ea typeface="+mn-ea"/>
                <a:cs typeface="+mn-cs"/>
              </a:rPr>
              <a:t>Do you feel you that your supervisor gives you the recognition, appreciation and support that you deserve?   Yes - consistently</a:t>
            </a:r>
            <a:r>
              <a:rPr lang="en-US" dirty="0"/>
              <a:t> </a:t>
            </a:r>
            <a:r>
              <a:rPr lang="en-US" sz="1200" b="0" i="0" u="none" strike="noStrike" kern="1200" dirty="0">
                <a:solidFill>
                  <a:schemeClr val="tx1"/>
                </a:solidFill>
                <a:latin typeface="+mn-lt"/>
                <a:ea typeface="+mn-ea"/>
                <a:cs typeface="+mn-cs"/>
              </a:rPr>
              <a:t>Rarely</a:t>
            </a:r>
            <a:r>
              <a:rPr lang="en-US" dirty="0"/>
              <a:t> </a:t>
            </a:r>
            <a:r>
              <a:rPr lang="en-US" sz="1200" b="0" i="0" u="none" strike="noStrike" kern="1200" dirty="0">
                <a:solidFill>
                  <a:schemeClr val="tx1"/>
                </a:solidFill>
                <a:latin typeface="+mn-lt"/>
                <a:ea typeface="+mn-ea"/>
                <a:cs typeface="+mn-cs"/>
              </a:rPr>
              <a:t>Often</a:t>
            </a:r>
            <a:r>
              <a:rPr lang="en-US" dirty="0"/>
              <a:t> </a:t>
            </a:r>
            <a:r>
              <a:rPr lang="en-US" sz="1200" b="0" i="0" u="none" strike="noStrike" kern="1200" dirty="0">
                <a:solidFill>
                  <a:schemeClr val="tx1"/>
                </a:solidFill>
                <a:latin typeface="+mn-lt"/>
                <a:ea typeface="+mn-ea"/>
                <a:cs typeface="+mn-cs"/>
              </a:rPr>
              <a:t>No</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24. What do you think of the 'layout' of the every morning meetings? What should be added/deleted/changed/improved?</a:t>
            </a:r>
            <a:r>
              <a:rPr lang="en-US" dirty="0"/>
              <a:t> </a:t>
            </a:r>
            <a:r>
              <a:rPr lang="en-US" sz="1200" b="0" i="0" u="none" strike="noStrike" kern="1200" dirty="0">
                <a:solidFill>
                  <a:schemeClr val="tx1"/>
                </a:solidFill>
                <a:latin typeface="+mn-lt"/>
                <a:ea typeface="+mn-ea"/>
                <a:cs typeface="+mn-cs"/>
              </a:rPr>
              <a:t>What do you think of the 'layout' of the every morning meetings? What should be added/deleted/changed/improved?</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25. If you have been hired in the last 12 months, how would you rate your 'new hire </a:t>
            </a:r>
            <a:r>
              <a:rPr lang="en-US" sz="1200" b="1" i="0" u="none" strike="noStrike" kern="1200" dirty="0" err="1">
                <a:solidFill>
                  <a:schemeClr val="tx1"/>
                </a:solidFill>
                <a:latin typeface="+mn-lt"/>
                <a:ea typeface="+mn-ea"/>
                <a:cs typeface="+mn-cs"/>
              </a:rPr>
              <a:t>onboarding</a:t>
            </a:r>
            <a:r>
              <a:rPr lang="en-US" sz="1200" b="1" i="0" u="none" strike="noStrike" kern="1200" dirty="0">
                <a:solidFill>
                  <a:schemeClr val="tx1"/>
                </a:solidFill>
                <a:latin typeface="+mn-lt"/>
                <a:ea typeface="+mn-ea"/>
                <a:cs typeface="+mn-cs"/>
              </a:rPr>
              <a:t>' experience?</a:t>
            </a:r>
            <a:r>
              <a:rPr lang="en-US" dirty="0"/>
              <a:t> </a:t>
            </a:r>
            <a:r>
              <a:rPr lang="en-US" sz="1200" b="0" i="0" u="none" strike="noStrike" kern="1200" dirty="0">
                <a:solidFill>
                  <a:schemeClr val="tx1"/>
                </a:solidFill>
                <a:latin typeface="+mn-lt"/>
                <a:ea typeface="+mn-ea"/>
                <a:cs typeface="+mn-cs"/>
              </a:rPr>
              <a:t>If you have been hired in the last 12 months, how would you rate your 'new hire </a:t>
            </a:r>
            <a:r>
              <a:rPr lang="en-US" sz="1200" b="0" i="0" u="none" strike="noStrike" kern="1200" dirty="0" err="1">
                <a:solidFill>
                  <a:schemeClr val="tx1"/>
                </a:solidFill>
                <a:latin typeface="+mn-lt"/>
                <a:ea typeface="+mn-ea"/>
                <a:cs typeface="+mn-cs"/>
              </a:rPr>
              <a:t>onboarding</a:t>
            </a:r>
            <a:r>
              <a:rPr lang="en-US" sz="1200" b="0" i="0" u="none" strike="noStrike" kern="1200" dirty="0">
                <a:solidFill>
                  <a:schemeClr val="tx1"/>
                </a:solidFill>
                <a:latin typeface="+mn-lt"/>
                <a:ea typeface="+mn-ea"/>
                <a:cs typeface="+mn-cs"/>
              </a:rPr>
              <a:t>' experience?   N/A - I have been with the company for over a year</a:t>
            </a:r>
            <a:r>
              <a:rPr lang="en-US" dirty="0"/>
              <a:t> </a:t>
            </a:r>
            <a:r>
              <a:rPr lang="en-US" sz="1200" b="0" i="0" u="none" strike="noStrike" kern="1200" dirty="0">
                <a:solidFill>
                  <a:schemeClr val="tx1"/>
                </a:solidFill>
                <a:latin typeface="+mn-lt"/>
                <a:ea typeface="+mn-ea"/>
                <a:cs typeface="+mn-cs"/>
              </a:rPr>
              <a:t>Very satisfactory</a:t>
            </a:r>
            <a:r>
              <a:rPr lang="en-US" dirty="0"/>
              <a:t> </a:t>
            </a:r>
            <a:r>
              <a:rPr lang="en-US" sz="1200" b="0" i="0" u="none" strike="noStrike" kern="1200" dirty="0" err="1">
                <a:solidFill>
                  <a:schemeClr val="tx1"/>
                </a:solidFill>
                <a:latin typeface="+mn-lt"/>
                <a:ea typeface="+mn-ea"/>
                <a:cs typeface="+mn-cs"/>
              </a:rPr>
              <a:t>Satisfactory</a:t>
            </a:r>
            <a:r>
              <a:rPr lang="en-US" dirty="0"/>
              <a:t> </a:t>
            </a:r>
            <a:r>
              <a:rPr lang="en-US" sz="1200" b="0" i="0" u="none" strike="noStrike" kern="1200" dirty="0">
                <a:solidFill>
                  <a:schemeClr val="tx1"/>
                </a:solidFill>
                <a:latin typeface="+mn-lt"/>
                <a:ea typeface="+mn-ea"/>
                <a:cs typeface="+mn-cs"/>
              </a:rPr>
              <a:t>Unsatisfactory</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26. When you were hired, did you feel welcomed by your manager and co-workers the first week of your employment?</a:t>
            </a:r>
            <a:r>
              <a:rPr lang="en-US" dirty="0"/>
              <a:t> </a:t>
            </a:r>
            <a:r>
              <a:rPr lang="en-US" sz="1200" b="0" i="0" u="none" strike="noStrike" kern="1200" dirty="0">
                <a:solidFill>
                  <a:schemeClr val="tx1"/>
                </a:solidFill>
                <a:latin typeface="+mn-lt"/>
                <a:ea typeface="+mn-ea"/>
                <a:cs typeface="+mn-cs"/>
              </a:rPr>
              <a:t>When you were hired, did you feel welcomed by your manager and co-workers the first week of your employment?   Yes</a:t>
            </a:r>
            <a:r>
              <a:rPr lang="en-US" dirty="0"/>
              <a:t> </a:t>
            </a:r>
            <a:r>
              <a:rPr lang="en-US" sz="1200" b="0" i="0" u="none" strike="noStrike" kern="1200" dirty="0">
                <a:solidFill>
                  <a:schemeClr val="tx1"/>
                </a:solidFill>
                <a:latin typeface="+mn-lt"/>
                <a:ea typeface="+mn-ea"/>
                <a:cs typeface="+mn-cs"/>
              </a:rPr>
              <a:t>No</a:t>
            </a:r>
            <a:r>
              <a:rPr lang="en-US" dirty="0"/>
              <a:t> </a:t>
            </a:r>
            <a:r>
              <a:rPr lang="en-US" sz="1200" b="0" i="0" u="none" strike="noStrike" kern="1200" dirty="0">
                <a:solidFill>
                  <a:schemeClr val="tx1"/>
                </a:solidFill>
                <a:latin typeface="+mn-lt"/>
                <a:ea typeface="+mn-ea"/>
                <a:cs typeface="+mn-cs"/>
              </a:rPr>
              <a:t>Sort of</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27. What was the most important thing that helped you when you first hired on?</a:t>
            </a:r>
            <a:r>
              <a:rPr lang="en-US" dirty="0"/>
              <a:t> </a:t>
            </a:r>
            <a:r>
              <a:rPr lang="en-US" sz="1200" b="0" i="0" u="none" strike="noStrike" kern="1200" dirty="0">
                <a:solidFill>
                  <a:schemeClr val="tx1"/>
                </a:solidFill>
                <a:latin typeface="+mn-lt"/>
                <a:ea typeface="+mn-ea"/>
                <a:cs typeface="+mn-cs"/>
              </a:rPr>
              <a:t>What was the most important thing that helped you when you first hired on?</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28. How would you rate overall '</a:t>
            </a:r>
            <a:r>
              <a:rPr lang="en-US" sz="1200" b="1" i="0" u="none" strike="noStrike" kern="1200" dirty="0" err="1">
                <a:solidFill>
                  <a:schemeClr val="tx1"/>
                </a:solidFill>
                <a:latin typeface="+mn-lt"/>
                <a:ea typeface="+mn-ea"/>
                <a:cs typeface="+mn-cs"/>
              </a:rPr>
              <a:t>gloTeam</a:t>
            </a:r>
            <a:r>
              <a:rPr lang="en-US" sz="1200" b="1" i="0" u="none" strike="noStrike" kern="1200" dirty="0">
                <a:solidFill>
                  <a:schemeClr val="tx1"/>
                </a:solidFill>
                <a:latin typeface="+mn-lt"/>
                <a:ea typeface="+mn-ea"/>
                <a:cs typeface="+mn-cs"/>
              </a:rPr>
              <a:t> Spirit' of the company?</a:t>
            </a:r>
            <a:r>
              <a:rPr lang="en-US" dirty="0"/>
              <a:t> </a:t>
            </a:r>
            <a:r>
              <a:rPr lang="en-US" sz="1200" b="0" i="0" u="none" strike="noStrike" kern="1200" dirty="0">
                <a:solidFill>
                  <a:schemeClr val="tx1"/>
                </a:solidFill>
                <a:latin typeface="+mn-lt"/>
                <a:ea typeface="+mn-ea"/>
                <a:cs typeface="+mn-cs"/>
              </a:rPr>
              <a:t>How would you rate overall '</a:t>
            </a:r>
            <a:r>
              <a:rPr lang="en-US" sz="1200" b="0" i="0" u="none" strike="noStrike" kern="1200" dirty="0" err="1">
                <a:solidFill>
                  <a:schemeClr val="tx1"/>
                </a:solidFill>
                <a:latin typeface="+mn-lt"/>
                <a:ea typeface="+mn-ea"/>
                <a:cs typeface="+mn-cs"/>
              </a:rPr>
              <a:t>gloTeam</a:t>
            </a:r>
            <a:r>
              <a:rPr lang="en-US" sz="1200" b="0" i="0" u="none" strike="noStrike" kern="1200" dirty="0">
                <a:solidFill>
                  <a:schemeClr val="tx1"/>
                </a:solidFill>
                <a:latin typeface="+mn-lt"/>
                <a:ea typeface="+mn-ea"/>
                <a:cs typeface="+mn-cs"/>
              </a:rPr>
              <a:t> Spirit' of the company?   High/upbeat</a:t>
            </a:r>
            <a:r>
              <a:rPr lang="en-US" dirty="0"/>
              <a:t> </a:t>
            </a:r>
            <a:r>
              <a:rPr lang="en-US" sz="1200" b="0" i="0" u="none" strike="noStrike" kern="1200" dirty="0">
                <a:solidFill>
                  <a:schemeClr val="tx1"/>
                </a:solidFill>
                <a:latin typeface="+mn-lt"/>
                <a:ea typeface="+mn-ea"/>
                <a:cs typeface="+mn-cs"/>
              </a:rPr>
              <a:t>Low/stressed</a:t>
            </a:r>
            <a:r>
              <a:rPr lang="en-US" dirty="0"/>
              <a:t> </a:t>
            </a:r>
            <a:r>
              <a:rPr lang="en-US" sz="1200" b="0" i="0" u="none" strike="noStrike" kern="1200" dirty="0">
                <a:solidFill>
                  <a:schemeClr val="tx1"/>
                </a:solidFill>
                <a:latin typeface="+mn-lt"/>
                <a:ea typeface="+mn-ea"/>
                <a:cs typeface="+mn-cs"/>
              </a:rPr>
              <a:t>Average/OK</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29. What made you decide to join gloStream?</a:t>
            </a:r>
            <a:r>
              <a:rPr lang="en-US" dirty="0"/>
              <a:t> </a:t>
            </a:r>
            <a:r>
              <a:rPr lang="en-US" sz="1200" b="0" i="0" u="none" strike="noStrike" kern="1200" dirty="0">
                <a:solidFill>
                  <a:schemeClr val="tx1"/>
                </a:solidFill>
                <a:latin typeface="+mn-lt"/>
                <a:ea typeface="+mn-ea"/>
                <a:cs typeface="+mn-cs"/>
              </a:rPr>
              <a:t>What made you decide to join gloStream?   </a:t>
            </a:r>
            <a:r>
              <a:rPr lang="en-US" sz="1200" b="0" i="0" u="none" strike="noStrike" kern="1200" dirty="0" err="1">
                <a:solidFill>
                  <a:schemeClr val="tx1"/>
                </a:solidFill>
                <a:latin typeface="+mn-lt"/>
                <a:ea typeface="+mn-ea"/>
                <a:cs typeface="+mn-cs"/>
              </a:rPr>
              <a:t>gloPeople</a:t>
            </a:r>
            <a:r>
              <a:rPr lang="en-US" dirty="0"/>
              <a:t> </a:t>
            </a:r>
            <a:r>
              <a:rPr lang="en-US" sz="1200" b="0" i="0" u="none" strike="noStrike" kern="1200" dirty="0">
                <a:solidFill>
                  <a:schemeClr val="tx1"/>
                </a:solidFill>
                <a:latin typeface="+mn-lt"/>
                <a:ea typeface="+mn-ea"/>
                <a:cs typeface="+mn-cs"/>
              </a:rPr>
              <a:t>Friend working at gloStream</a:t>
            </a:r>
            <a:r>
              <a:rPr lang="en-US" dirty="0"/>
              <a:t> </a:t>
            </a:r>
            <a:r>
              <a:rPr lang="en-US" sz="1200" b="0" i="0" u="none" strike="noStrike" kern="1200" dirty="0">
                <a:solidFill>
                  <a:schemeClr val="tx1"/>
                </a:solidFill>
                <a:latin typeface="+mn-lt"/>
                <a:ea typeface="+mn-ea"/>
                <a:cs typeface="+mn-cs"/>
              </a:rPr>
              <a:t>Hated last job - anything would do better</a:t>
            </a:r>
            <a:r>
              <a:rPr lang="en-US" dirty="0"/>
              <a:t> </a:t>
            </a:r>
            <a:r>
              <a:rPr lang="en-US" sz="1200" b="0" i="0" u="none" strike="noStrike" kern="1200" dirty="0">
                <a:solidFill>
                  <a:schemeClr val="tx1"/>
                </a:solidFill>
                <a:latin typeface="+mn-lt"/>
                <a:ea typeface="+mn-ea"/>
                <a:cs typeface="+mn-cs"/>
              </a:rPr>
              <a:t>Product/company values/mission</a:t>
            </a:r>
            <a:r>
              <a:rPr lang="en-US" dirty="0"/>
              <a:t> </a:t>
            </a:r>
            <a:r>
              <a:rPr lang="en-US" sz="1200" b="0" i="0" u="none" strike="noStrike" kern="1200" dirty="0">
                <a:solidFill>
                  <a:schemeClr val="tx1"/>
                </a:solidFill>
                <a:latin typeface="+mn-lt"/>
                <a:ea typeface="+mn-ea"/>
                <a:cs typeface="+mn-cs"/>
              </a:rPr>
              <a:t>Exciting opportunity to grow with growing company</a:t>
            </a:r>
            <a:r>
              <a:rPr lang="en-US" dirty="0"/>
              <a:t> </a:t>
            </a:r>
            <a:r>
              <a:rPr lang="en-US" sz="1200" b="0" i="0" u="none" strike="noStrike" kern="1200" dirty="0">
                <a:solidFill>
                  <a:schemeClr val="tx1"/>
                </a:solidFill>
                <a:latin typeface="+mn-lt"/>
                <a:ea typeface="+mn-ea"/>
                <a:cs typeface="+mn-cs"/>
              </a:rPr>
              <a:t>Increase in pay from last employer</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30. What do you think gloStream can improve upon?</a:t>
            </a:r>
            <a:r>
              <a:rPr lang="en-US" dirty="0"/>
              <a:t> </a:t>
            </a:r>
            <a:r>
              <a:rPr lang="en-US" sz="1200" b="0" i="0" u="none" strike="noStrike" kern="1200" dirty="0">
                <a:solidFill>
                  <a:schemeClr val="tx1"/>
                </a:solidFill>
                <a:latin typeface="+mn-lt"/>
                <a:ea typeface="+mn-ea"/>
                <a:cs typeface="+mn-cs"/>
              </a:rPr>
              <a:t>What do you think gloStream can improve upon?</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31. How long have you been with gloStream?</a:t>
            </a:r>
            <a:r>
              <a:rPr lang="en-US" dirty="0"/>
              <a:t> </a:t>
            </a:r>
            <a:r>
              <a:rPr lang="en-US" sz="1200" b="0" i="0" u="none" strike="noStrike" kern="1200" dirty="0">
                <a:solidFill>
                  <a:schemeClr val="tx1"/>
                </a:solidFill>
                <a:latin typeface="+mn-lt"/>
                <a:ea typeface="+mn-ea"/>
                <a:cs typeface="+mn-cs"/>
              </a:rPr>
              <a:t>How long have you been with gloStream?   Less than 12 months</a:t>
            </a:r>
            <a:r>
              <a:rPr lang="en-US" dirty="0"/>
              <a:t> </a:t>
            </a:r>
            <a:r>
              <a:rPr lang="en-US" sz="1200" b="0" i="0" u="none" strike="noStrike" kern="1200" dirty="0">
                <a:solidFill>
                  <a:schemeClr val="tx1"/>
                </a:solidFill>
                <a:latin typeface="+mn-lt"/>
                <a:ea typeface="+mn-ea"/>
                <a:cs typeface="+mn-cs"/>
              </a:rPr>
              <a:t>1 - 2 years</a:t>
            </a:r>
            <a:r>
              <a:rPr lang="en-US" dirty="0"/>
              <a:t> </a:t>
            </a:r>
            <a:r>
              <a:rPr lang="en-US" sz="1200" b="0" i="0" u="none" strike="noStrike" kern="1200" dirty="0">
                <a:solidFill>
                  <a:schemeClr val="tx1"/>
                </a:solidFill>
                <a:latin typeface="+mn-lt"/>
                <a:ea typeface="+mn-ea"/>
                <a:cs typeface="+mn-cs"/>
              </a:rPr>
              <a:t>3 years +</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32. What department/role are you in?</a:t>
            </a:r>
            <a:r>
              <a:rPr lang="en-US" dirty="0"/>
              <a:t> </a:t>
            </a:r>
            <a:r>
              <a:rPr lang="en-US" sz="1200" b="0" i="0" u="none" strike="noStrike" kern="1200" dirty="0">
                <a:solidFill>
                  <a:schemeClr val="tx1"/>
                </a:solidFill>
                <a:latin typeface="+mn-lt"/>
                <a:ea typeface="+mn-ea"/>
                <a:cs typeface="+mn-cs"/>
              </a:rPr>
              <a:t>What department/role are you in?   Management</a:t>
            </a:r>
            <a:r>
              <a:rPr lang="en-US" dirty="0"/>
              <a:t> </a:t>
            </a:r>
            <a:r>
              <a:rPr lang="en-US" sz="1200" b="0" i="0" u="none" strike="noStrike" kern="1200" dirty="0">
                <a:solidFill>
                  <a:schemeClr val="tx1"/>
                </a:solidFill>
                <a:latin typeface="+mn-lt"/>
                <a:ea typeface="+mn-ea"/>
                <a:cs typeface="+mn-cs"/>
              </a:rPr>
              <a:t>Team Leaders/Scrum Masters</a:t>
            </a:r>
            <a:r>
              <a:rPr lang="en-US" dirty="0"/>
              <a:t> </a:t>
            </a:r>
            <a:r>
              <a:rPr lang="en-US" sz="1200" b="0" i="0" u="none" strike="noStrike" kern="1200" dirty="0">
                <a:solidFill>
                  <a:schemeClr val="tx1"/>
                </a:solidFill>
                <a:latin typeface="+mn-lt"/>
                <a:ea typeface="+mn-ea"/>
                <a:cs typeface="+mn-cs"/>
              </a:rPr>
              <a:t>Developer/Tester/Designer/Software Engineer</a:t>
            </a:r>
            <a:r>
              <a:rPr lang="en-US" dirty="0"/>
              <a:t> </a:t>
            </a:r>
            <a:r>
              <a:rPr lang="en-US" sz="1200" b="0" i="0" u="none" strike="noStrike" kern="1200" dirty="0">
                <a:solidFill>
                  <a:schemeClr val="tx1"/>
                </a:solidFill>
                <a:latin typeface="+mn-lt"/>
                <a:ea typeface="+mn-ea"/>
                <a:cs typeface="+mn-cs"/>
              </a:rPr>
              <a:t>Admin/Accounts/Logistics</a:t>
            </a:r>
            <a:r>
              <a:rPr lang="en-US" dirty="0"/>
              <a:t> </a:t>
            </a:r>
            <a:r>
              <a:rPr lang="en-US" sz="1200" b="0" i="0" u="none" strike="noStrike" kern="1200" dirty="0">
                <a:solidFill>
                  <a:schemeClr val="tx1"/>
                </a:solidFill>
                <a:latin typeface="+mn-lt"/>
                <a:ea typeface="+mn-ea"/>
                <a:cs typeface="+mn-cs"/>
              </a:rPr>
              <a:t>Customer Support &amp; IT</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33. Do you see yourself continuing to grow with gloStream?</a:t>
            </a:r>
            <a:r>
              <a:rPr lang="en-US" dirty="0"/>
              <a:t> </a:t>
            </a:r>
            <a:r>
              <a:rPr lang="en-US" sz="1200" b="0" i="0" u="none" strike="noStrike" kern="1200" dirty="0">
                <a:solidFill>
                  <a:schemeClr val="tx1"/>
                </a:solidFill>
                <a:latin typeface="+mn-lt"/>
                <a:ea typeface="+mn-ea"/>
                <a:cs typeface="+mn-cs"/>
              </a:rPr>
              <a:t>Do you see yourself continuing to grow with gloStream?   Yes</a:t>
            </a:r>
            <a:r>
              <a:rPr lang="en-US" dirty="0"/>
              <a:t> </a:t>
            </a:r>
            <a:r>
              <a:rPr lang="en-US" sz="1200" b="0" i="0" u="none" strike="noStrike" kern="1200" dirty="0">
                <a:solidFill>
                  <a:schemeClr val="tx1"/>
                </a:solidFill>
                <a:latin typeface="+mn-lt"/>
                <a:ea typeface="+mn-ea"/>
                <a:cs typeface="+mn-cs"/>
              </a:rPr>
              <a:t>No</a:t>
            </a:r>
            <a:r>
              <a:rPr lang="en-US" dirty="0"/>
              <a:t> </a:t>
            </a:r>
            <a:r>
              <a:rPr lang="en-US" sz="1200" b="0" i="0" u="none" strike="noStrike" kern="1200" dirty="0">
                <a:solidFill>
                  <a:schemeClr val="tx1"/>
                </a:solidFill>
                <a:latin typeface="+mn-lt"/>
                <a:ea typeface="+mn-ea"/>
                <a:cs typeface="+mn-cs"/>
              </a:rPr>
              <a:t>I don't know</a:t>
            </a:r>
            <a:r>
              <a:rPr lang="en-US" dirty="0"/>
              <a:t> </a:t>
            </a:r>
            <a:r>
              <a:rPr lang="en-US" sz="1200" b="1" i="0" u="none" strike="noStrike" kern="1200" dirty="0">
                <a:solidFill>
                  <a:schemeClr val="tx1"/>
                </a:solidFill>
                <a:latin typeface="+mn-lt"/>
                <a:ea typeface="+mn-ea"/>
                <a:cs typeface="+mn-cs"/>
              </a:rPr>
              <a:t>*</a:t>
            </a:r>
            <a:r>
              <a:rPr lang="en-US" dirty="0"/>
              <a:t> </a:t>
            </a:r>
            <a:r>
              <a:rPr lang="en-US" sz="1200" b="1" i="0" u="none" strike="noStrike" kern="1200" dirty="0">
                <a:solidFill>
                  <a:schemeClr val="tx1"/>
                </a:solidFill>
                <a:latin typeface="+mn-lt"/>
                <a:ea typeface="+mn-ea"/>
                <a:cs typeface="+mn-cs"/>
              </a:rPr>
              <a:t>34. Please give any other feedback that you would like to share with management and thank you for completing this survey! Please feel free to include your name if you wish.</a:t>
            </a:r>
            <a:r>
              <a:rPr lang="en-US" dirty="0"/>
              <a:t> </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40</a:t>
            </a:fld>
            <a:endParaRPr lang="en-US" dirty="0"/>
          </a:p>
        </p:txBody>
      </p:sp>
    </p:spTree>
    <p:extLst>
      <p:ext uri="{BB962C8B-B14F-4D97-AF65-F5344CB8AC3E}">
        <p14:creationId xmlns:p14="http://schemas.microsoft.com/office/powerpoint/2010/main" val="25837974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a:t>In order to achieve above Values, Individual needs</a:t>
            </a:r>
            <a:r>
              <a:rPr lang="en-US" baseline="0" dirty="0"/>
              <a:t> to attain following Attitude:</a:t>
            </a:r>
          </a:p>
          <a:p>
            <a:endParaRPr lang="en-US" dirty="0"/>
          </a:p>
          <a:p>
            <a:pPr marL="228600" indent="-228600">
              <a:buFont typeface="+mj-lt"/>
              <a:buAutoNum type="arabicPeriod"/>
            </a:pPr>
            <a:r>
              <a:rPr lang="en-US" dirty="0"/>
              <a:t>I trust my intuition.</a:t>
            </a:r>
          </a:p>
          <a:p>
            <a:pPr marL="228600" indent="-228600">
              <a:buFont typeface="+mj-lt"/>
              <a:buAutoNum type="arabicPeriod"/>
            </a:pPr>
            <a:r>
              <a:rPr lang="en-US" dirty="0"/>
              <a:t>I welcome innovative ideas from employees</a:t>
            </a:r>
          </a:p>
          <a:p>
            <a:pPr marL="228600" indent="-228600">
              <a:buFont typeface="+mj-lt"/>
              <a:buAutoNum type="arabicPeriod"/>
            </a:pPr>
            <a:r>
              <a:rPr lang="en-US" dirty="0"/>
              <a:t>I feel comfortable asking employees' opinions and ideas on projects..</a:t>
            </a:r>
          </a:p>
          <a:p>
            <a:pPr marL="228600" indent="-228600">
              <a:buFont typeface="+mj-lt"/>
              <a:buAutoNum type="arabicPeriod"/>
            </a:pPr>
            <a:r>
              <a:rPr lang="en-US" dirty="0"/>
              <a:t>I am decisive. I do what I love and believe vision begin  with end in mind</a:t>
            </a:r>
          </a:p>
          <a:p>
            <a:pPr marL="228600" indent="-228600">
              <a:buFont typeface="+mj-lt"/>
              <a:buAutoNum type="arabicPeriod"/>
            </a:pPr>
            <a:r>
              <a:rPr lang="en-US" dirty="0"/>
              <a:t>I Align team with the goals and vision of the company.</a:t>
            </a:r>
          </a:p>
          <a:p>
            <a:pPr marL="228600" indent="-228600">
              <a:buFont typeface="+mj-lt"/>
              <a:buAutoNum type="arabicPeriod"/>
            </a:pPr>
            <a:r>
              <a:rPr lang="en-US" dirty="0"/>
              <a:t>I believe the employee in the competence of management and their commitment to realize the goals and vision.</a:t>
            </a:r>
          </a:p>
          <a:p>
            <a:pPr marL="228600" indent="-228600">
              <a:buFont typeface="+mj-lt"/>
              <a:buAutoNum type="arabicPeriod"/>
            </a:pPr>
            <a:r>
              <a:rPr lang="en-US" dirty="0"/>
              <a:t>I Trust in their direct supervisor that he or she will support his or her people and help them to succeed.</a:t>
            </a:r>
          </a:p>
          <a:p>
            <a:pPr marL="228600" indent="-228600">
              <a:buFont typeface="+mj-lt"/>
              <a:buAutoNum type="arabicPeriod"/>
            </a:pPr>
            <a:r>
              <a:rPr lang="en-US" dirty="0"/>
              <a:t>I thrive on change and making effective.</a:t>
            </a:r>
          </a:p>
          <a:p>
            <a:pPr marL="228600" indent="-228600">
              <a:buFont typeface="+mj-lt"/>
              <a:buAutoNum type="arabicPeriod"/>
            </a:pPr>
            <a:r>
              <a:rPr lang="en-US" dirty="0"/>
              <a:t>I say no to 1000 things, but concentrate on what is necessary to take forward</a:t>
            </a:r>
          </a:p>
          <a:p>
            <a:pPr marL="228600" indent="-228600">
              <a:buFont typeface="+mj-lt"/>
              <a:buAutoNum type="arabicPeriod"/>
            </a:pPr>
            <a:r>
              <a:rPr lang="en-US" dirty="0"/>
              <a:t>If a person I am talking to seems ill-at-ease or intimidated, I will attempt to make him/her more comfortable (e.g. I will assume a different posture or tone of voice).</a:t>
            </a:r>
          </a:p>
          <a:p>
            <a:pPr marL="228600" indent="-228600">
              <a:buFont typeface="+mj-lt"/>
              <a:buAutoNum type="arabicPeriod"/>
            </a:pPr>
            <a:r>
              <a:rPr lang="en-US" dirty="0"/>
              <a:t>I state clearly the goals that everyone should be working towards.</a:t>
            </a:r>
          </a:p>
          <a:p>
            <a:pPr marL="228600" indent="-228600">
              <a:buFont typeface="+mj-lt"/>
              <a:buAutoNum type="arabicPeriod"/>
            </a:pPr>
            <a:r>
              <a:rPr lang="en-US" dirty="0"/>
              <a:t>I "roll with the punches" and adjust to changes in the business climate.</a:t>
            </a:r>
          </a:p>
          <a:p>
            <a:pPr marL="228600" indent="-228600">
              <a:buFont typeface="+mj-lt"/>
              <a:buAutoNum type="arabicPeriod"/>
            </a:pPr>
            <a:r>
              <a:rPr lang="en-US" dirty="0"/>
              <a:t>I am good at thinking "outside the box".</a:t>
            </a:r>
          </a:p>
          <a:p>
            <a:pPr marL="228600" indent="-228600">
              <a:buFont typeface="+mj-lt"/>
              <a:buAutoNum type="arabicPeriod"/>
            </a:pPr>
            <a:r>
              <a:rPr lang="en-US" dirty="0"/>
              <a:t>Once we have reached a goal, I set my sights on the next one for my organization.</a:t>
            </a:r>
          </a:p>
          <a:p>
            <a:pPr marL="228600" indent="-228600">
              <a:buFont typeface="+mj-lt"/>
              <a:buAutoNum type="arabicPeriod"/>
            </a:pPr>
            <a:r>
              <a:rPr lang="en-US" dirty="0"/>
              <a:t>I have a good sense of which employees/teams have the greatest potential in terms of helping the organization achieve its long-term objectives.</a:t>
            </a:r>
          </a:p>
          <a:p>
            <a:pPr marL="228600" indent="-228600">
              <a:buFont typeface="+mj-lt"/>
              <a:buAutoNum type="arabicPeriod"/>
            </a:pPr>
            <a:r>
              <a:rPr lang="en-US" dirty="0"/>
              <a:t>If one of my employees has an accident or makes a mistake, management must share some of the blame.</a:t>
            </a:r>
          </a:p>
          <a:p>
            <a:pPr marL="228600" indent="-228600">
              <a:buFont typeface="+mj-lt"/>
              <a:buAutoNum type="arabicPeriod"/>
            </a:pPr>
            <a:r>
              <a:rPr lang="en-US" dirty="0"/>
              <a:t>I believe in Whether or not a business is successful has a lot to do with chance.</a:t>
            </a:r>
          </a:p>
          <a:p>
            <a:pPr marL="228600" indent="-228600">
              <a:buFont typeface="+mj-lt"/>
              <a:buAutoNum type="arabicPeriod"/>
            </a:pPr>
            <a:r>
              <a:rPr lang="en-US" dirty="0"/>
              <a:t>Maintaining a good relationship with my employees is a top priority for me.</a:t>
            </a:r>
          </a:p>
          <a:p>
            <a:pPr marL="228600" indent="-228600">
              <a:buFont typeface="+mj-lt"/>
              <a:buAutoNum type="arabicPeriod"/>
            </a:pPr>
            <a:r>
              <a:rPr lang="en-US" dirty="0"/>
              <a:t>I feel that it is my job as manager/leader to ensure that each employee reaches his/her full potential.</a:t>
            </a:r>
          </a:p>
          <a:p>
            <a:pPr marL="228600" indent="-228600">
              <a:buFont typeface="+mj-lt"/>
              <a:buAutoNum type="arabicPeriod"/>
            </a:pPr>
            <a:r>
              <a:rPr lang="en-US" dirty="0"/>
              <a:t>I feel that I inspire my employees.</a:t>
            </a:r>
          </a:p>
          <a:p>
            <a:pPr marL="228600" indent="-228600">
              <a:buFont typeface="+mj-lt"/>
              <a:buAutoNum type="arabicPeriod"/>
            </a:pPr>
            <a:r>
              <a:rPr lang="en-US" dirty="0"/>
              <a:t>If I assign one of my tasks to someone else, I am not concerned that the person won't do as good of a job as I would. Managers/leaders must behave in a trustworthy manner to set an example for employees.</a:t>
            </a:r>
          </a:p>
          <a:p>
            <a:pPr marL="228600" indent="-228600">
              <a:buFont typeface="+mj-lt"/>
              <a:buAutoNum type="arabicPeriod"/>
            </a:pPr>
            <a:r>
              <a:rPr lang="en-US" dirty="0"/>
              <a:t>I demonstrate following things </a:t>
            </a:r>
          </a:p>
          <a:p>
            <a:pPr marL="228600" indent="-228600">
              <a:buFont typeface="+mj-lt"/>
              <a:buNone/>
            </a:pPr>
            <a:r>
              <a:rPr lang="en-US" dirty="0"/>
              <a:t>	a. Clarity of why you do what you do. To have this, you need a purpose, cause or belief that exists above and beyond the products or services you sell. </a:t>
            </a:r>
          </a:p>
          <a:p>
            <a:pPr marL="228600" indent="-228600">
              <a:buFont typeface="+mj-lt"/>
              <a:buNone/>
            </a:pPr>
            <a:r>
              <a:rPr lang="en-US" dirty="0"/>
              <a:t>	b. Discipline of how you do it. You must hold yourself and your people accountable to a defined set of guiding principles or values.</a:t>
            </a:r>
          </a:p>
          <a:p>
            <a:pPr marL="228600" indent="-228600">
              <a:buFont typeface="+mj-lt"/>
              <a:buNone/>
            </a:pPr>
            <a:r>
              <a:rPr lang="en-US" dirty="0"/>
              <a:t>	c. Consistency of what you do. Everything you say and do must prove what you believe. Every product that Apple made, all their marketing always communicated the same message: Think Different.</a:t>
            </a:r>
          </a:p>
          <a:p>
            <a:pPr marL="228600" indent="-228600">
              <a:buFont typeface="+mj-lt"/>
              <a:buAutoNum type="arabicPeriod" startAt="20"/>
            </a:pPr>
            <a:r>
              <a:rPr lang="en-US" dirty="0"/>
              <a:t>I Connect employees to the big picture. Helping an employee to understand a business's strategy and situation allows him or her to look and act beyond their role. When leaders at Radio Flyer, the Chicago-based maker of children's toys, wanted all 55 of its employees to better connect their individual efforts with the success of the company, they launched an initiative called "Connect-the-Dots" -- a three-part program geared toward educating employees about the business. One part consisted of an internal class, called "Wagon U 102: Driving Our Economic Engine," which discussed how the company defines and measures financial success. Radio Flyer executives also broadly communicated the five company objectives for the year along with related metrics for each department. Upward communication was jointly employed as each department reported its impact to the business back to fellow employees.</a:t>
            </a:r>
          </a:p>
          <a:p>
            <a:pPr marL="228600" indent="-228600">
              <a:buFont typeface="+mj-lt"/>
              <a:buAutoNum type="arabicPeriod" startAt="20"/>
            </a:pPr>
            <a:r>
              <a:rPr lang="en-US" dirty="0"/>
              <a:t>I Reward employees who go beyond "the norm." Nothing can quell people's desire to give extra than not feeling recognized. At Badger Mining Corp., a unique team approach ensures its 156 employees are rewarded for going above and beyond. Associates at this industrial mineral mining company belong to a "core" team, the one for which they were hired. In addition, they are encouraged to join cross functional teams, such as the "Retirement Plan Team," "Wellness Team" or "Safety Team." All teams are open to anyone interested in joining. Work on these teams becomes part of the performance evaluation process with employees gaining "extra credit" for joining and active participation.</a:t>
            </a:r>
          </a:p>
          <a:p>
            <a:pPr marL="228600" indent="-228600">
              <a:buFont typeface="+mj-lt"/>
              <a:buAutoNum type="arabicPeriod" startAt="20"/>
            </a:pPr>
            <a:r>
              <a:rPr lang="en-US" dirty="0"/>
              <a:t>I Make decisions and debates transparent. When employees have the full context about a decision and the options considered, they are more likely to support it regardless of whether they agree with it or not. At Bridgeway Capital Management, a Houston-based investment management firm that employs 33 people, leaders use an innovative meeting structure called "Fish-Bowl." The sessions are used to flesh out new proposals and educate staff on key decisions. A small group of employees sit in an inner circle to learn from one another on a controversial topic or idea. This group commits to "inquiry" on the subject as opposed to advocacy for or against the topic. Employees ask questions, explore the idea, flesh out any issues and learn about the subject. All remaining employees sit on the outside of the "fish bowl" and educate themselves on the idea while holding those on the inner circle accountable for listening, inquiring and being open and supportive to the new idea or issue. The result, they say, has been a quicker adoption of new and radical ideas.</a:t>
            </a:r>
          </a:p>
          <a:p>
            <a:pPr marL="228600" indent="-228600">
              <a:buFont typeface="+mj-lt"/>
              <a:buAutoNum type="arabicPeriod" startAt="20"/>
            </a:pPr>
            <a:r>
              <a:rPr lang="en-US" dirty="0"/>
              <a:t>I Collaborate on goals and decisions. A highly participative workplace yields better buy-in for decisions as people more fully support ideas they help create. Decision-making at Bridgeway often involves a combination of voting, consensus and/or delegating. For example, its human resources committee will design and recommend HR-related proposals, which will then go to the entire company for a vote. Depending on the magnitude of the decision, the vote will either be a super-majority vote (85 percent or more), a majority vote (50 percent or more) or a consensus driven decision in which objections are asked for but no formal vote is required. This shared decision-making extends to the company's annual goals as well. Using a unique process, all employees provide ideas for goals for the year. This list is then narrowed and ultimately voted upon by all employees, with each person having 100 points to vote for the top 10 goals. In the workplaces that have achieved a workforce of owner-minded employees, those workers often habitually step outside their role for the sake of the business's objectives. These cultures adapt faster to change and develop innovative ideas that lead to new product and market opportunities. And let's not forget they allow business owners to rest a little easier at night. </a:t>
            </a:r>
          </a:p>
          <a:p>
            <a:pPr marL="228600" indent="-228600">
              <a:buFont typeface="+mj-lt"/>
              <a:buAutoNum type="arabicPeriod" startAt="20"/>
            </a:pPr>
            <a:r>
              <a:rPr lang="en-US" dirty="0"/>
              <a:t>I DON'T get angry. "Getting angry is easy. Anyone can do that. But getting angry in the right way in the right amount at the right time, now that is hard." (Mark Twain) Anger does not belong in your managerial kit bag.</a:t>
            </a:r>
          </a:p>
          <a:p>
            <a:pPr marL="228600" indent="-228600">
              <a:buFont typeface="+mj-lt"/>
              <a:buAutoNum type="arabicPeriod" startAt="20"/>
            </a:pPr>
            <a:r>
              <a:rPr lang="en-US" dirty="0"/>
              <a:t>I DON'T be cold, distant, rude or unfriendly. Especially in difficult times, employees take cues from their immediate supervisors and need to hear from them. As such, your team will judge you by your action, moods, and behaviors, not by your intent.</a:t>
            </a:r>
          </a:p>
          <a:p>
            <a:pPr marL="228600" indent="-228600">
              <a:buFont typeface="+mj-lt"/>
              <a:buAutoNum type="arabicPeriod" startAt="20"/>
            </a:pPr>
            <a:r>
              <a:rPr lang="en-US" dirty="0"/>
              <a:t>I DON'T send mixed messages to your employees so that they never know where you stand. Keep your message simple, focused and prioritized. Too many messages and initiatives just confuse and alienate people.</a:t>
            </a:r>
          </a:p>
          <a:p>
            <a:pPr marL="228600" indent="-228600">
              <a:buFont typeface="+mj-lt"/>
              <a:buAutoNum type="arabicPeriod" startAt="20"/>
            </a:pPr>
            <a:r>
              <a:rPr lang="en-US" dirty="0"/>
              <a:t>I DON'T BS my team. This includes saying things that you don't believe in. This includes hiding information and just plain lying. By the time each of us is in our early 20's, we have all developed very well-tuned BS detectors.</a:t>
            </a:r>
          </a:p>
          <a:p>
            <a:pPr marL="228600" indent="-228600">
              <a:buFont typeface="+mj-lt"/>
              <a:buAutoNum type="arabicPeriod" startAt="20"/>
            </a:pPr>
            <a:r>
              <a:rPr lang="en-US" dirty="0"/>
              <a:t>I DON'T act more concerned about my own welfare than anything else. Your success will come through the success of your team."Self-serving detectors" are also very well-tuned in most employees.</a:t>
            </a:r>
          </a:p>
          <a:p>
            <a:pPr marL="228600" indent="-228600">
              <a:buFont typeface="+mj-lt"/>
              <a:buAutoNum type="arabicPeriod" startAt="20"/>
            </a:pPr>
            <a:r>
              <a:rPr lang="en-US" dirty="0"/>
              <a:t>I DON'T avoid taking responsibility for my actions. You are the boss. As such, you are accountable and the buck stops with you. You are trying to develop accountability throughout your company. So, lead by example. </a:t>
            </a:r>
          </a:p>
          <a:p>
            <a:pPr marL="228600" indent="-228600">
              <a:buFont typeface="+mj-lt"/>
              <a:buAutoNum type="arabicPeriod" startAt="20"/>
            </a:pPr>
            <a:r>
              <a:rPr lang="en-US" dirty="0"/>
              <a:t>I DON'T jump to conclusions without checking my facts first. A few years ago, I watched in horror as a colleague of mine started screaming at an employee of his who had missed an important meeting that morning. After several minutes, the employee responded: "I apologize and should have contacted you. But, I just got back from the hospital as my mother has been diagnosed with terminal cancer."</a:t>
            </a:r>
          </a:p>
          <a:p>
            <a:pPr marL="228600" indent="-228600">
              <a:buFont typeface="+mj-lt"/>
              <a:buAutoNum type="arabicPeriod" startAt="20"/>
            </a:pPr>
            <a:r>
              <a:rPr lang="en-US" dirty="0"/>
              <a:t>I DO what I say I am going to do when I am going to do it. There is no better way to communicate the message that you are accountable for your promises and that everyone in your company should be accountable as well.</a:t>
            </a:r>
          </a:p>
          <a:p>
            <a:pPr marL="228600" indent="-228600">
              <a:buFont typeface="+mj-lt"/>
              <a:buAutoNum type="arabicPeriod" startAt="20"/>
            </a:pPr>
            <a:r>
              <a:rPr lang="en-US" dirty="0"/>
              <a:t>I DO be responsive (return phone calls, emails). As a manager, your team can be considered to be your customer. You want your sales team to punctually respond back to customer requests, so you should do the same.</a:t>
            </a:r>
          </a:p>
          <a:p>
            <a:pPr marL="228600" indent="-228600">
              <a:buFont typeface="+mj-lt"/>
              <a:buAutoNum type="arabicPeriod" startAt="20"/>
            </a:pPr>
            <a:r>
              <a:rPr lang="en-US" dirty="0"/>
              <a:t>I DO publicly support your people. Your disagreements and disappointment with your employees can be communicated later and in private. Nothing appears so hollow as your attempt to blame your team for failures.</a:t>
            </a:r>
          </a:p>
          <a:p>
            <a:pPr marL="228600" indent="-228600">
              <a:buFont typeface="+mj-lt"/>
              <a:buAutoNum type="arabicPeriod" startAt="20"/>
            </a:pPr>
            <a:r>
              <a:rPr lang="en-US" dirty="0"/>
              <a:t>I DO admit my mistakes ... ...and take the blame for failures.</a:t>
            </a:r>
          </a:p>
          <a:p>
            <a:pPr marL="228600" indent="-228600">
              <a:buFont typeface="+mj-lt"/>
              <a:buAutoNum type="arabicPeriod" startAt="20"/>
            </a:pPr>
            <a:r>
              <a:rPr lang="en-US" dirty="0"/>
              <a:t>I DO recognize my team. "You can never underestimate the power of simple recognition for a job well done."</a:t>
            </a:r>
          </a:p>
          <a:p>
            <a:pPr marL="228600" indent="-228600">
              <a:buFont typeface="+mj-lt"/>
              <a:buAutoNum type="arabicPeriod" startAt="20"/>
            </a:pPr>
            <a:r>
              <a:rPr lang="en-US" dirty="0"/>
              <a:t>I DO ask and listen."The manager of the future will know how to ask rather than how to tell." (Peter Drucker) Some of the most dangerous words for a manager to ever say include: "But, you just don't understand…" "Because I said so…"</a:t>
            </a:r>
          </a:p>
          <a:p>
            <a:pPr marL="228600" indent="-228600">
              <a:buFont typeface="+mj-lt"/>
              <a:buAutoNum type="arabicPeriod" startAt="20"/>
            </a:pPr>
            <a:r>
              <a:rPr lang="en-US" dirty="0"/>
              <a:t>I DO smile and laugh. Have some fun. But, be genuine; programmed fun and faked laughter is worse than doing nothing. When appropriate, laugh at yourself; it will humanize you.</a:t>
            </a:r>
          </a:p>
          <a:p>
            <a:pPr marL="228600" indent="-228600">
              <a:buFont typeface="+mj-lt"/>
              <a:buAutoNum type="arabicPeriod" startAt="20"/>
            </a:pPr>
            <a:r>
              <a:rPr lang="en-US" dirty="0"/>
              <a:t>I understand the preferred communication style of the people I work closely with.</a:t>
            </a:r>
          </a:p>
          <a:p>
            <a:pPr marL="228600" indent="-228600">
              <a:buFont typeface="+mj-lt"/>
              <a:buAutoNum type="arabicPeriod" startAt="20"/>
            </a:pPr>
            <a:r>
              <a:rPr lang="en-US" dirty="0"/>
              <a:t>I connect with people on an emotional level when needed.</a:t>
            </a:r>
          </a:p>
          <a:p>
            <a:pPr marL="228600" indent="-228600">
              <a:buFont typeface="+mj-lt"/>
              <a:buAutoNum type="arabicPeriod" startAt="20"/>
            </a:pPr>
            <a:r>
              <a:rPr lang="en-US" dirty="0"/>
              <a:t>I share information about myself in order to deepen my connection with others.</a:t>
            </a:r>
          </a:p>
          <a:p>
            <a:pPr marL="228600" indent="-228600">
              <a:buFont typeface="+mj-lt"/>
              <a:buAutoNum type="arabicPeriod" startAt="20"/>
            </a:pPr>
            <a:r>
              <a:rPr lang="en-US" dirty="0"/>
              <a:t>I engage in conversations to create and explore new ideas and possibilities.</a:t>
            </a:r>
          </a:p>
          <a:p>
            <a:pPr marL="228600" indent="-228600">
              <a:buFont typeface="+mj-lt"/>
              <a:buAutoNum type="arabicPeriod" startAt="20"/>
            </a:pPr>
            <a:r>
              <a:rPr lang="en-US" dirty="0"/>
              <a:t>I brainstorm new ideas without judging or evaluating the idea too quickly.</a:t>
            </a:r>
          </a:p>
          <a:p>
            <a:pPr marL="228600" indent="-228600">
              <a:buFont typeface="+mj-lt"/>
              <a:buAutoNum type="arabicPeriod" startAt="20"/>
            </a:pPr>
            <a:r>
              <a:rPr lang="en-US" dirty="0"/>
              <a:t>I consider a variety of options and encourage others on my team to join me.</a:t>
            </a:r>
          </a:p>
          <a:p>
            <a:pPr marL="228600" indent="-228600">
              <a:buFont typeface="+mj-lt"/>
              <a:buAutoNum type="arabicPeriod" startAt="20"/>
            </a:pPr>
            <a:r>
              <a:rPr lang="en-US" dirty="0"/>
              <a:t>I develop clearly defined plans to meet my goals and objectives.</a:t>
            </a:r>
          </a:p>
          <a:p>
            <a:pPr marL="228600" indent="-228600">
              <a:buFont typeface="+mj-lt"/>
              <a:buAutoNum type="arabicPeriod" startAt="20"/>
            </a:pPr>
            <a:r>
              <a:rPr lang="en-US" dirty="0"/>
              <a:t>I verbalize to team members how we will accomplish a goal.</a:t>
            </a:r>
          </a:p>
          <a:p>
            <a:pPr marL="228600" indent="-228600">
              <a:buFont typeface="+mj-lt"/>
              <a:buAutoNum type="arabicPeriod" startAt="20"/>
            </a:pPr>
            <a:r>
              <a:rPr lang="en-US" dirty="0"/>
              <a:t>I have a system for tracking my progress on projects, goals, and initiatives.</a:t>
            </a:r>
          </a:p>
          <a:p>
            <a:pPr marL="228600" indent="-228600">
              <a:buFont typeface="+mj-lt"/>
              <a:buAutoNum type="arabicPeriod" startAt="20"/>
            </a:pPr>
            <a:r>
              <a:rPr lang="en-US" dirty="0"/>
              <a:t>When taking on new projects, I commit myself and demonstrate integrity by “walking my talk.”</a:t>
            </a:r>
          </a:p>
          <a:p>
            <a:pPr marL="228600" indent="-228600">
              <a:buFont typeface="+mj-lt"/>
              <a:buAutoNum type="arabicPeriod" startAt="20"/>
            </a:pPr>
            <a:r>
              <a:rPr lang="en-US" dirty="0"/>
              <a:t>I get team members engaged and committed to a common goal.</a:t>
            </a:r>
          </a:p>
          <a:p>
            <a:pPr marL="228600" indent="-228600">
              <a:buFont typeface="+mj-lt"/>
              <a:buAutoNum type="arabicPeriod" startAt="20"/>
            </a:pPr>
            <a:r>
              <a:rPr lang="en-US" dirty="0"/>
              <a:t>I know what I stand for, and the things I do are in line with that commitment.</a:t>
            </a:r>
          </a:p>
          <a:p>
            <a:pPr marL="228600" indent="-228600">
              <a:buFont typeface="+mj-lt"/>
              <a:buAutoNum type="arabicPeriod" startAt="20"/>
            </a:pPr>
            <a:r>
              <a:rPr lang="en-US" dirty="0"/>
              <a:t>I keep projects and tasks moving forward.</a:t>
            </a:r>
          </a:p>
          <a:p>
            <a:pPr marL="228600" indent="-228600">
              <a:buFont typeface="+mj-lt"/>
              <a:buAutoNum type="arabicPeriod" startAt="20"/>
            </a:pPr>
            <a:r>
              <a:rPr lang="en-US" dirty="0"/>
              <a:t>When momentum is not occurring, I check in with myself or my team to understand what action is needed to get back on track.</a:t>
            </a:r>
          </a:p>
          <a:p>
            <a:pPr marL="228600" indent="-228600">
              <a:buFont typeface="+mj-lt"/>
              <a:buAutoNum type="arabicPeriod" startAt="20"/>
            </a:pPr>
            <a:r>
              <a:rPr lang="en-US" dirty="0"/>
              <a:t>I am able to verbalize to team members what the next action is.</a:t>
            </a:r>
          </a:p>
          <a:p>
            <a:pPr marL="228600" indent="-228600">
              <a:buFont typeface="+mj-lt"/>
              <a:buAutoNum type="arabicPeriod" startAt="20"/>
            </a:pPr>
            <a:r>
              <a:rPr lang="en-US" dirty="0"/>
              <a:t>I am able to hold myself accountable.</a:t>
            </a:r>
          </a:p>
          <a:p>
            <a:pPr marL="228600" indent="-228600">
              <a:buFont typeface="+mj-lt"/>
              <a:buAutoNum type="arabicPeriod" startAt="20"/>
            </a:pPr>
            <a:r>
              <a:rPr lang="en-US" dirty="0"/>
              <a:t>I am able to hold others accountable.</a:t>
            </a:r>
          </a:p>
          <a:p>
            <a:pPr marL="228600" indent="-228600">
              <a:buFont typeface="+mj-lt"/>
              <a:buAutoNum type="arabicPeriod" startAt="20"/>
            </a:pPr>
            <a:r>
              <a:rPr lang="en-US" dirty="0"/>
              <a:t>I engage in conversations with others about the specific goals and expectations they are focused on.</a:t>
            </a:r>
          </a:p>
          <a:p>
            <a:pPr marL="228600" indent="-228600">
              <a:buFont typeface="+mj-lt"/>
              <a:buAutoNum type="arabicPeriod" startAt="20"/>
            </a:pPr>
            <a:r>
              <a:rPr lang="en-US" dirty="0"/>
              <a:t>When conflict arises, I have a conversation to address it in a timely, calm, and constructive fashion.</a:t>
            </a:r>
          </a:p>
          <a:p>
            <a:pPr marL="228600" indent="-228600">
              <a:buFont typeface="+mj-lt"/>
              <a:buAutoNum type="arabicPeriod" startAt="20"/>
            </a:pPr>
            <a:r>
              <a:rPr lang="en-US" dirty="0"/>
              <a:t>I do not fester in anger, bitterness, or resentment.</a:t>
            </a:r>
          </a:p>
          <a:p>
            <a:pPr marL="228600" indent="-228600">
              <a:buFont typeface="+mj-lt"/>
              <a:buAutoNum type="arabicPeriod" startAt="20"/>
            </a:pPr>
            <a:r>
              <a:rPr lang="en-US" dirty="0"/>
              <a:t>I am comfortable talking through differences in opinion and observations in order to resolve an issue.</a:t>
            </a:r>
          </a:p>
          <a:p>
            <a:pPr marL="228600" indent="-228600">
              <a:buFont typeface="+mj-lt"/>
              <a:buAutoNum type="arabicPeriod" startAt="20"/>
            </a:pPr>
            <a:r>
              <a:rPr lang="en-US" dirty="0"/>
              <a:t>When a situation seems to be in a repeat pattern or if things are not working, I have the conversations necessary to address the issue with the right people.</a:t>
            </a:r>
          </a:p>
          <a:p>
            <a:pPr marL="228600" indent="-228600">
              <a:buFont typeface="+mj-lt"/>
              <a:buAutoNum type="arabicPeriod" startAt="20"/>
            </a:pPr>
            <a:r>
              <a:rPr lang="en-US" dirty="0"/>
              <a:t>I catch myself when I am in circular thinking that is preventing me from reaching my goals.</a:t>
            </a:r>
          </a:p>
          <a:p>
            <a:pPr marL="228600" indent="-228600">
              <a:buFont typeface="+mj-lt"/>
              <a:buAutoNum type="arabicPeriod" startAt="20"/>
            </a:pPr>
            <a:r>
              <a:rPr lang="en-US" dirty="0"/>
              <a:t>When I am stuck or do not know what to do, I acknowledge it and ask the right people to help me through to the next step.</a:t>
            </a:r>
          </a:p>
          <a:p>
            <a:pPr marL="228600" indent="-228600">
              <a:buFont typeface="+mj-lt"/>
              <a:buAutoNum type="arabicPeriod" startAt="20"/>
            </a:pPr>
            <a:r>
              <a:rPr lang="en-US" dirty="0"/>
              <a:t>When a relationship is toxic or one-sided, I am able to have a conversation to disengage and withdraw.</a:t>
            </a:r>
          </a:p>
          <a:p>
            <a:pPr marL="228600" indent="-228600">
              <a:buFont typeface="+mj-lt"/>
              <a:buAutoNum type="arabicPeriod" startAt="20"/>
            </a:pPr>
            <a:r>
              <a:rPr lang="en-US" dirty="0"/>
              <a:t>When significant change is needed, I am able to describe the outcomes we are looking for.</a:t>
            </a:r>
          </a:p>
          <a:p>
            <a:pPr marL="228600" indent="-228600">
              <a:buFont typeface="+mj-lt"/>
              <a:buAutoNum type="arabicPeriod" startAt="20"/>
            </a:pPr>
            <a:r>
              <a:rPr lang="en-US" dirty="0"/>
              <a:t>I am self-aware and am able to navigate through my emotions surrounding a change situation.</a:t>
            </a:r>
          </a:p>
          <a:p>
            <a:pPr marL="228600" indent="-228600">
              <a:buFont typeface="+mj-lt"/>
              <a:buAutoNum type="arabicPeriod" startAt="20"/>
            </a:pPr>
            <a:r>
              <a:rPr lang="en-US" dirty="0"/>
              <a:t>When change has occurred, I am able to have a conversation to initiate or deal with the change.</a:t>
            </a:r>
          </a:p>
          <a:p>
            <a:pPr marL="228600" indent="-228600">
              <a:buFont typeface="+mj-lt"/>
              <a:buAutoNum type="arabicPeriod" startAt="20"/>
            </a:pPr>
            <a:r>
              <a:rPr lang="en-US" dirty="0"/>
              <a:t>When I sense a change is on the horizon, I am able to discuss proactively what items need to be considered in light of that future change.</a:t>
            </a:r>
          </a:p>
          <a:p>
            <a:pPr marL="228600" indent="-228600">
              <a:buFont typeface="+mj-lt"/>
              <a:buAutoNum type="arabicPeriod" startAt="20"/>
            </a:pPr>
            <a:r>
              <a:rPr lang="en-US" dirty="0"/>
              <a:t>I include other people appropriately so that they understand what is expected of them before, during, and after change initiatives</a:t>
            </a:r>
          </a:p>
          <a:p>
            <a:pPr marL="228600" indent="-228600">
              <a:buFont typeface="+mj-lt"/>
              <a:buAutoNum type="arabicPeriod" startAt="20"/>
            </a:pPr>
            <a:r>
              <a:rPr lang="en-US" dirty="0"/>
              <a:t>I regularly demonstrate my appreciation to others in ways that are tailored to them as individuals.</a:t>
            </a:r>
          </a:p>
          <a:p>
            <a:pPr marL="228600" indent="-228600">
              <a:buFont typeface="+mj-lt"/>
              <a:buAutoNum type="arabicPeriod" startAt="20"/>
            </a:pPr>
            <a:r>
              <a:rPr lang="en-US" dirty="0"/>
              <a:t>When others acknowledge me, I graciously accept their compliments.</a:t>
            </a:r>
          </a:p>
          <a:p>
            <a:pPr marL="228600" indent="-228600">
              <a:buFont typeface="+mj-lt"/>
              <a:buAutoNum type="arabicPeriod" startAt="20"/>
            </a:pPr>
            <a:r>
              <a:rPr lang="en-US" dirty="0"/>
              <a:t>I endorse others, and I am also well endorsed.</a:t>
            </a:r>
          </a:p>
          <a:p>
            <a:pPr marL="228600" indent="-228600">
              <a:buFont typeface="+mj-lt"/>
              <a:buAutoNum type="arabicPeriod" startAt="20"/>
            </a:pPr>
            <a:r>
              <a:rPr lang="en-US" dirty="0"/>
              <a:t>When a project is ending, I acknowledge the accomplishments.</a:t>
            </a:r>
          </a:p>
          <a:p>
            <a:pPr marL="228600" indent="-228600">
              <a:buFont typeface="+mj-lt"/>
              <a:buAutoNum type="arabicPeriod" startAt="20"/>
            </a:pPr>
            <a:r>
              <a:rPr lang="en-US" dirty="0"/>
              <a:t>When moving on from a team or organization, I leave on good terms and do not burn bridges.</a:t>
            </a:r>
          </a:p>
          <a:p>
            <a:pPr marL="228600" indent="-228600">
              <a:buFont typeface="+mj-lt"/>
              <a:buAutoNum type="arabicPeriod" startAt="20"/>
            </a:pPr>
            <a:r>
              <a:rPr lang="en-US" dirty="0"/>
              <a:t>When I or someone I know is leaving a team or an organization, I do something to acknowledge that a "chapter” is ending.</a:t>
            </a:r>
          </a:p>
          <a:p>
            <a:pPr marL="228600" indent="-228600">
              <a:buFont typeface="+mj-lt"/>
              <a:buAutoNum type="arabicPeriod" startAt="20"/>
            </a:pPr>
            <a:r>
              <a:rPr lang="en-US" dirty="0"/>
              <a:t>I Don’t assume but over-communicate</a:t>
            </a:r>
          </a:p>
          <a:p>
            <a:pPr marL="228600" indent="-228600">
              <a:buFont typeface="+mj-lt"/>
              <a:buAutoNum type="arabicPeriod" startAt="20"/>
            </a:pPr>
            <a:r>
              <a:rPr lang="en-US" dirty="0"/>
              <a:t>I stay calm but keep my team engaged</a:t>
            </a:r>
          </a:p>
          <a:p>
            <a:pPr marL="228600" indent="-228600">
              <a:buFont typeface="+mj-lt"/>
              <a:buAutoNum type="arabicPeriod" startAt="20"/>
            </a:pPr>
            <a:r>
              <a:rPr lang="en-US" dirty="0"/>
              <a:t>I know my obstacles and show team</a:t>
            </a:r>
            <a:r>
              <a:rPr lang="en-US" baseline="0" dirty="0"/>
              <a:t> the progress of overcoming</a:t>
            </a:r>
            <a:r>
              <a:rPr lang="en-US" dirty="0"/>
              <a:t> </a:t>
            </a:r>
          </a:p>
          <a:p>
            <a:pPr marL="228600" indent="-228600">
              <a:buFont typeface="+mj-lt"/>
              <a:buAutoNum type="arabicPeriod" startAt="20"/>
            </a:pPr>
            <a:r>
              <a:rPr lang="en-US" dirty="0"/>
              <a:t>I dole out credits instantaneously</a:t>
            </a:r>
          </a:p>
          <a:p>
            <a:pPr marL="228600" indent="-228600">
              <a:buFont typeface="+mj-lt"/>
              <a:buAutoNum type="arabicPeriod" startAt="20"/>
            </a:pPr>
            <a:r>
              <a:rPr lang="en-US" dirty="0"/>
              <a:t>I am authentic and at the same time I believe in my people with a strategy</a:t>
            </a:r>
            <a:r>
              <a:rPr lang="en-US" baseline="0" dirty="0"/>
              <a:t> of </a:t>
            </a:r>
            <a:r>
              <a:rPr lang="en-US" dirty="0"/>
              <a:t>Employees rarely quit companies. Instead, employees quit their managers or supervisors by leaving the company</a:t>
            </a:r>
          </a:p>
          <a:p>
            <a:pPr marL="228600" indent="-228600">
              <a:buFont typeface="+mj-lt"/>
              <a:buAutoNum type="arabicPeriod" startAt="20"/>
            </a:pPr>
            <a:r>
              <a:rPr lang="en-US" dirty="0"/>
              <a:t>I Create insanely different experiences</a:t>
            </a:r>
          </a:p>
          <a:p>
            <a:pPr marL="228600" indent="-228600">
              <a:buFont typeface="+mj-lt"/>
              <a:buAutoNum type="arabicPeriod" startAt="20"/>
            </a:pPr>
            <a:r>
              <a:rPr lang="en-US" baseline="0" dirty="0"/>
              <a:t>I allow myself to learn as well as mentor others to learn </a:t>
            </a:r>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41</a:t>
            </a:fld>
            <a:endParaRPr lang="en-US" dirty="0"/>
          </a:p>
        </p:txBody>
      </p:sp>
    </p:spTree>
    <p:extLst>
      <p:ext uri="{BB962C8B-B14F-4D97-AF65-F5344CB8AC3E}">
        <p14:creationId xmlns:p14="http://schemas.microsoft.com/office/powerpoint/2010/main" val="22646594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42</a:t>
            </a:fld>
            <a:endParaRPr lang="en-US" dirty="0"/>
          </a:p>
        </p:txBody>
      </p:sp>
    </p:spTree>
    <p:extLst>
      <p:ext uri="{BB962C8B-B14F-4D97-AF65-F5344CB8AC3E}">
        <p14:creationId xmlns:p14="http://schemas.microsoft.com/office/powerpoint/2010/main" val="2091364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5</a:t>
            </a:fld>
            <a:endParaRPr lang="en-US" dirty="0"/>
          </a:p>
        </p:txBody>
      </p:sp>
    </p:spTree>
    <p:extLst>
      <p:ext uri="{BB962C8B-B14F-4D97-AF65-F5344CB8AC3E}">
        <p14:creationId xmlns:p14="http://schemas.microsoft.com/office/powerpoint/2010/main" val="3710682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6</a:t>
            </a:fld>
            <a:endParaRPr lang="en-US" dirty="0"/>
          </a:p>
        </p:txBody>
      </p:sp>
    </p:spTree>
    <p:extLst>
      <p:ext uri="{BB962C8B-B14F-4D97-AF65-F5344CB8AC3E}">
        <p14:creationId xmlns:p14="http://schemas.microsoft.com/office/powerpoint/2010/main" val="201804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7</a:t>
            </a:fld>
            <a:endParaRPr lang="en-US" dirty="0"/>
          </a:p>
        </p:txBody>
      </p:sp>
    </p:spTree>
    <p:extLst>
      <p:ext uri="{BB962C8B-B14F-4D97-AF65-F5344CB8AC3E}">
        <p14:creationId xmlns:p14="http://schemas.microsoft.com/office/powerpoint/2010/main" val="1899131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8</a:t>
            </a:fld>
            <a:endParaRPr lang="en-US" dirty="0"/>
          </a:p>
        </p:txBody>
      </p:sp>
    </p:spTree>
    <p:extLst>
      <p:ext uri="{BB962C8B-B14F-4D97-AF65-F5344CB8AC3E}">
        <p14:creationId xmlns:p14="http://schemas.microsoft.com/office/powerpoint/2010/main" val="2271265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9</a:t>
            </a:fld>
            <a:endParaRPr lang="en-US" dirty="0"/>
          </a:p>
        </p:txBody>
      </p:sp>
    </p:spTree>
    <p:extLst>
      <p:ext uri="{BB962C8B-B14F-4D97-AF65-F5344CB8AC3E}">
        <p14:creationId xmlns:p14="http://schemas.microsoft.com/office/powerpoint/2010/main" val="414144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0BDB713-EEE3-4DC1-9695-7384B8A0BEEF}" type="slidenum">
              <a:rPr lang="en-US" smtClean="0"/>
              <a:pPr>
                <a:defRPr/>
              </a:pPr>
              <a:t>10</a:t>
            </a:fld>
            <a:endParaRPr lang="en-US" dirty="0"/>
          </a:p>
        </p:txBody>
      </p:sp>
    </p:spTree>
    <p:extLst>
      <p:ext uri="{BB962C8B-B14F-4D97-AF65-F5344CB8AC3E}">
        <p14:creationId xmlns:p14="http://schemas.microsoft.com/office/powerpoint/2010/main" val="41256097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EA589FB-DEFA-416C-9984-0B9DEA3DD38F}" type="datetimeFigureOut">
              <a:rPr lang="en-US" smtClean="0"/>
              <a:pPr/>
              <a:t>3/11/2024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F0224D0-DC76-4DCC-A526-469DBE3E375B}" type="slidenum">
              <a:rPr lang="en-US" smtClean="0"/>
              <a:pPr/>
              <a:t>‹#›</a:t>
            </a:fld>
            <a:endParaRPr lang="en-US" dirty="0"/>
          </a:p>
        </p:txBody>
      </p:sp>
      <p:pic>
        <p:nvPicPr>
          <p:cNvPr id="7" name="Picture 3" descr="Cover.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5504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EA589FB-DEFA-416C-9984-0B9DEA3DD38F}" type="datetimeFigureOut">
              <a:rPr lang="en-US" smtClean="0"/>
              <a:pPr/>
              <a:t>3/11/2024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F0224D0-DC76-4DCC-A526-469DBE3E375B}" type="slidenum">
              <a:rPr lang="en-US" smtClean="0"/>
              <a:pPr/>
              <a:t>‹#›</a:t>
            </a:fld>
            <a:endParaRPr lang="en-US" dirty="0"/>
          </a:p>
        </p:txBody>
      </p:sp>
    </p:spTree>
    <p:extLst>
      <p:ext uri="{BB962C8B-B14F-4D97-AF65-F5344CB8AC3E}">
        <p14:creationId xmlns:p14="http://schemas.microsoft.com/office/powerpoint/2010/main" val="2879512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EA589FB-DEFA-416C-9984-0B9DEA3DD38F}" type="datetimeFigureOut">
              <a:rPr lang="en-US" smtClean="0"/>
              <a:pPr/>
              <a:t>3/11/2024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F0224D0-DC76-4DCC-A526-469DBE3E375B}" type="slidenum">
              <a:rPr lang="en-US" smtClean="0"/>
              <a:pPr/>
              <a:t>‹#›</a:t>
            </a:fld>
            <a:endParaRPr lang="en-US" dirty="0"/>
          </a:p>
        </p:txBody>
      </p:sp>
    </p:spTree>
    <p:extLst>
      <p:ext uri="{BB962C8B-B14F-4D97-AF65-F5344CB8AC3E}">
        <p14:creationId xmlns:p14="http://schemas.microsoft.com/office/powerpoint/2010/main" val="1988453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EA589FB-DEFA-416C-9984-0B9DEA3DD38F}" type="datetimeFigureOut">
              <a:rPr lang="en-US" smtClean="0"/>
              <a:pPr/>
              <a:t>3/11/2024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F0224D0-DC76-4DCC-A526-469DBE3E375B}" type="slidenum">
              <a:rPr lang="en-US" smtClean="0"/>
              <a:pPr/>
              <a:t>‹#›</a:t>
            </a:fld>
            <a:endParaRPr lang="en-US" dirty="0"/>
          </a:p>
        </p:txBody>
      </p:sp>
    </p:spTree>
    <p:extLst>
      <p:ext uri="{BB962C8B-B14F-4D97-AF65-F5344CB8AC3E}">
        <p14:creationId xmlns:p14="http://schemas.microsoft.com/office/powerpoint/2010/main" val="3509219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EA589FB-DEFA-416C-9984-0B9DEA3DD38F}" type="datetimeFigureOut">
              <a:rPr lang="en-US" smtClean="0"/>
              <a:pPr/>
              <a:t>3/11/2024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F0224D0-DC76-4DCC-A526-469DBE3E375B}" type="slidenum">
              <a:rPr lang="en-US" smtClean="0"/>
              <a:pPr/>
              <a:t>‹#›</a:t>
            </a:fld>
            <a:endParaRPr lang="en-US" dirty="0"/>
          </a:p>
        </p:txBody>
      </p:sp>
    </p:spTree>
    <p:extLst>
      <p:ext uri="{BB962C8B-B14F-4D97-AF65-F5344CB8AC3E}">
        <p14:creationId xmlns:p14="http://schemas.microsoft.com/office/powerpoint/2010/main" val="3591508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4" descr="Main.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0"/>
            <a:ext cx="7162800" cy="1143000"/>
          </a:xfrm>
          <a:prstGeom prst="rect">
            <a:avLst/>
          </a:prstGeom>
        </p:spPr>
        <p:txBody>
          <a:bodyPr>
            <a:normAutofit/>
          </a:bodyPr>
          <a:lstStyle>
            <a:lvl1pPr algn="l">
              <a:defRPr sz="3400" b="1">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7526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237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5" descr="Transition.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438400"/>
            <a:ext cx="8229600" cy="1143000"/>
          </a:xfrm>
          <a:prstGeom prst="rect">
            <a:avLst/>
          </a:prstGeom>
        </p:spPr>
        <p:txBody>
          <a:bodyPr>
            <a:normAutofit/>
          </a:bodyPr>
          <a:lstStyle>
            <a:lvl1pPr>
              <a:defRPr sz="34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39674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EA589FB-DEFA-416C-9984-0B9DEA3DD38F}" type="datetimeFigureOut">
              <a:rPr lang="en-US" smtClean="0"/>
              <a:pPr/>
              <a:t>3/11/2024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F0224D0-DC76-4DCC-A526-469DBE3E375B}" type="slidenum">
              <a:rPr lang="en-US" smtClean="0"/>
              <a:pPr/>
              <a:t>‹#›</a:t>
            </a:fld>
            <a:endParaRPr lang="en-US" dirty="0"/>
          </a:p>
        </p:txBody>
      </p:sp>
    </p:spTree>
    <p:extLst>
      <p:ext uri="{BB962C8B-B14F-4D97-AF65-F5344CB8AC3E}">
        <p14:creationId xmlns:p14="http://schemas.microsoft.com/office/powerpoint/2010/main" val="81060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EA589FB-DEFA-416C-9984-0B9DEA3DD38F}" type="datetimeFigureOut">
              <a:rPr lang="en-US" smtClean="0"/>
              <a:pPr/>
              <a:t>3/11/2024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F0224D0-DC76-4DCC-A526-469DBE3E375B}" type="slidenum">
              <a:rPr lang="en-US" smtClean="0"/>
              <a:pPr/>
              <a:t>‹#›</a:t>
            </a:fld>
            <a:endParaRPr lang="en-US" dirty="0"/>
          </a:p>
        </p:txBody>
      </p:sp>
    </p:spTree>
    <p:extLst>
      <p:ext uri="{BB962C8B-B14F-4D97-AF65-F5344CB8AC3E}">
        <p14:creationId xmlns:p14="http://schemas.microsoft.com/office/powerpoint/2010/main" val="180254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5EA589FB-DEFA-416C-9984-0B9DEA3DD38F}" type="datetimeFigureOut">
              <a:rPr lang="en-US" smtClean="0"/>
              <a:pPr/>
              <a:t>3/11/2024</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F0224D0-DC76-4DCC-A526-469DBE3E375B}" type="slidenum">
              <a:rPr lang="en-US" smtClean="0"/>
              <a:pPr/>
              <a:t>‹#›</a:t>
            </a:fld>
            <a:endParaRPr lang="en-US" dirty="0"/>
          </a:p>
        </p:txBody>
      </p:sp>
    </p:spTree>
    <p:extLst>
      <p:ext uri="{BB962C8B-B14F-4D97-AF65-F5344CB8AC3E}">
        <p14:creationId xmlns:p14="http://schemas.microsoft.com/office/powerpoint/2010/main" val="87865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EA589FB-DEFA-416C-9984-0B9DEA3DD38F}" type="datetimeFigureOut">
              <a:rPr lang="en-US" smtClean="0"/>
              <a:pPr/>
              <a:t>3/11/2024</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F0224D0-DC76-4DCC-A526-469DBE3E375B}" type="slidenum">
              <a:rPr lang="en-US" smtClean="0"/>
              <a:pPr/>
              <a:t>‹#›</a:t>
            </a:fld>
            <a:endParaRPr lang="en-US" dirty="0"/>
          </a:p>
        </p:txBody>
      </p:sp>
    </p:spTree>
    <p:extLst>
      <p:ext uri="{BB962C8B-B14F-4D97-AF65-F5344CB8AC3E}">
        <p14:creationId xmlns:p14="http://schemas.microsoft.com/office/powerpoint/2010/main" val="341566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EA589FB-DEFA-416C-9984-0B9DEA3DD38F}" type="datetimeFigureOut">
              <a:rPr lang="en-US" smtClean="0"/>
              <a:pPr/>
              <a:t>3/11/2024</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F0224D0-DC76-4DCC-A526-469DBE3E375B}" type="slidenum">
              <a:rPr lang="en-US" smtClean="0"/>
              <a:pPr/>
              <a:t>‹#›</a:t>
            </a:fld>
            <a:endParaRPr lang="en-US" dirty="0"/>
          </a:p>
        </p:txBody>
      </p:sp>
    </p:spTree>
    <p:extLst>
      <p:ext uri="{BB962C8B-B14F-4D97-AF65-F5344CB8AC3E}">
        <p14:creationId xmlns:p14="http://schemas.microsoft.com/office/powerpoint/2010/main" val="169920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457200" y="6356350"/>
            <a:ext cx="2133600" cy="365125"/>
          </a:xfrm>
          <a:prstGeom prst="rect">
            <a:avLst/>
          </a:prstGeom>
        </p:spPr>
        <p:txBody>
          <a:bodyPr/>
          <a:lstStyle/>
          <a:p>
            <a:fld id="{5EA589FB-DEFA-416C-9984-0B9DEA3DD38F}" type="datetimeFigureOut">
              <a:rPr lang="en-US" smtClean="0"/>
              <a:pPr/>
              <a:t>3/11/2024</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F0224D0-DC76-4DCC-A526-469DBE3E375B}" type="slidenum">
              <a:rPr lang="en-US" smtClean="0"/>
              <a:pPr/>
              <a:t>‹#›</a:t>
            </a:fld>
            <a:endParaRPr lang="en-US" dirty="0"/>
          </a:p>
        </p:txBody>
      </p:sp>
    </p:spTree>
    <p:extLst>
      <p:ext uri="{BB962C8B-B14F-4D97-AF65-F5344CB8AC3E}">
        <p14:creationId xmlns:p14="http://schemas.microsoft.com/office/powerpoint/2010/main" val="287951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4" descr="Main.jpg"/>
          <p:cNvPicPr>
            <a:picLocks noChangeAspect="1"/>
          </p:cNvPicPr>
          <p:nvPr userDrawn="1"/>
        </p:nvPicPr>
        <p:blipFill>
          <a:blip r:embed="rId15" cstate="print">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1013739"/>
      </p:ext>
    </p:extLst>
  </p:cSld>
  <p:clrMap bg1="lt1" tx1="dk1" bg2="lt2" tx2="dk2" accent1="accent1" accent2="accent2" accent3="accent3" accent4="accent4" accent5="accent5" accent6="accent6" hlink="hlink" folHlink="folHlink"/>
  <p:sldLayoutIdLst>
    <p:sldLayoutId id="2147483776" r:id="rId1"/>
    <p:sldLayoutId id="2147483775" r:id="rId2"/>
    <p:sldLayoutId id="2147483777" r:id="rId3"/>
    <p:sldLayoutId id="2147483778" r:id="rId4"/>
    <p:sldLayoutId id="2147483779" r:id="rId5"/>
    <p:sldLayoutId id="2147483780" r:id="rId6"/>
    <p:sldLayoutId id="2147483781" r:id="rId7"/>
    <p:sldLayoutId id="2147483782" r:id="rId8"/>
    <p:sldLayoutId id="2147483783" r:id="rId9"/>
    <p:sldLayoutId id="2147483787" r:id="rId10"/>
    <p:sldLayoutId id="2147483784" r:id="rId11"/>
    <p:sldLayoutId id="2147483785" r:id="rId12"/>
    <p:sldLayoutId id="2147483786"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hyperlink" Target="http://www.humorthatworks.com/how-to/101-ways-to-create-humor-at-work/" TargetMode="External"/><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4800600" y="0"/>
            <a:ext cx="4343400" cy="1470025"/>
          </a:xfrm>
        </p:spPr>
        <p:txBody>
          <a:bodyPr/>
          <a:lstStyle/>
          <a:p>
            <a:pPr algn="r" eaLnBrk="1" hangingPunct="1"/>
            <a:r>
              <a:rPr lang="en-US" b="1" dirty="0">
                <a:solidFill>
                  <a:schemeClr val="bg1"/>
                </a:solidFill>
              </a:rPr>
              <a:t>Motivation</a:t>
            </a:r>
            <a:endParaRPr lang="en-US" sz="2800" b="1" dirty="0">
              <a:solidFill>
                <a:schemeClr val="bg1"/>
              </a:solidFill>
            </a:endParaRPr>
          </a:p>
        </p:txBody>
      </p:sp>
      <p:sp>
        <p:nvSpPr>
          <p:cNvPr id="4099" name="Subtitle 2"/>
          <p:cNvSpPr>
            <a:spLocks noGrp="1"/>
          </p:cNvSpPr>
          <p:nvPr>
            <p:ph type="subTitle" idx="1"/>
          </p:nvPr>
        </p:nvSpPr>
        <p:spPr/>
        <p:txBody>
          <a:bodyPr/>
          <a:lstStyle/>
          <a:p>
            <a:pPr eaLnBrk="1" hangingPunct="1"/>
            <a:r>
              <a:rPr lang="en-US" dirty="0">
                <a:latin typeface="+mj-l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10</a:t>
            </a:fld>
            <a:endParaRPr lang="en-US" dirty="0">
              <a:latin typeface="+mj-lt"/>
            </a:endParaRPr>
          </a:p>
        </p:txBody>
      </p:sp>
      <p:sp>
        <p:nvSpPr>
          <p:cNvPr id="6" name="TextBox 5"/>
          <p:cNvSpPr txBox="1"/>
          <p:nvPr/>
        </p:nvSpPr>
        <p:spPr>
          <a:xfrm>
            <a:off x="0" y="1600200"/>
            <a:ext cx="9144000" cy="1323439"/>
          </a:xfrm>
          <a:prstGeom prst="rect">
            <a:avLst/>
          </a:prstGeom>
          <a:noFill/>
        </p:spPr>
        <p:txBody>
          <a:bodyPr wrap="square" rtlCol="0">
            <a:spAutoFit/>
          </a:bodyPr>
          <a:lstStyle/>
          <a:p>
            <a:pPr marL="457200" lvl="0" indent="-457200">
              <a:lnSpc>
                <a:spcPct val="80000"/>
              </a:lnSpc>
            </a:pPr>
            <a:r>
              <a:rPr lang="en-US" sz="2000" dirty="0">
                <a:effectLst/>
                <a:latin typeface="+mj-lt"/>
              </a:rPr>
              <a:t>	</a:t>
            </a:r>
            <a:r>
              <a:rPr lang="en-US" sz="2000" b="1" dirty="0">
                <a:effectLst/>
                <a:latin typeface="+mj-lt"/>
              </a:rPr>
              <a:t>v) Let Me Understand You</a:t>
            </a:r>
          </a:p>
          <a:p>
            <a:pPr marL="457200" lvl="0" indent="-457200">
              <a:lnSpc>
                <a:spcPct val="80000"/>
              </a:lnSpc>
            </a:pPr>
            <a:r>
              <a:rPr lang="en-US" sz="2000" dirty="0">
                <a:effectLst/>
                <a:latin typeface="+mj-lt"/>
              </a:rPr>
              <a:t>	h)  Take Extra Care in Conversation</a:t>
            </a:r>
          </a:p>
          <a:p>
            <a:pPr marL="457200" lvl="0" indent="-457200">
              <a:lnSpc>
                <a:spcPct val="80000"/>
              </a:lnSpc>
            </a:pPr>
            <a:r>
              <a:rPr lang="en-US" sz="2000" dirty="0">
                <a:effectLst/>
                <a:latin typeface="+mj-lt"/>
              </a:rPr>
              <a:t>	Four communication styles namely Dominant, Influential, Steady, and Compliant have its own cluster of predictable behaviors and how to involve, collaborate and avoid with them are given below.</a:t>
            </a: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2. Everyone Has Motivation</a:t>
            </a:r>
          </a:p>
        </p:txBody>
      </p:sp>
      <p:sp>
        <p:nvSpPr>
          <p:cNvPr id="10" name="TextBox 9"/>
          <p:cNvSpPr txBox="1"/>
          <p:nvPr/>
        </p:nvSpPr>
        <p:spPr>
          <a:xfrm>
            <a:off x="457200" y="2819400"/>
            <a:ext cx="3581400" cy="3647152"/>
          </a:xfrm>
          <a:prstGeom prst="rect">
            <a:avLst/>
          </a:prstGeom>
          <a:noFill/>
        </p:spPr>
        <p:txBody>
          <a:bodyPr wrap="square" rtlCol="0">
            <a:spAutoFit/>
          </a:bodyPr>
          <a:lstStyle/>
          <a:p>
            <a:r>
              <a:rPr lang="en-US" sz="1100" b="1" dirty="0">
                <a:effectLst/>
                <a:latin typeface="+mj-lt"/>
              </a:rPr>
              <a:t>High Dominant Style</a:t>
            </a:r>
          </a:p>
          <a:p>
            <a:r>
              <a:rPr lang="en-US" sz="1100" b="1" dirty="0">
                <a:effectLst/>
                <a:latin typeface="+mj-lt"/>
              </a:rPr>
              <a:t>Behavior:</a:t>
            </a:r>
          </a:p>
          <a:p>
            <a:r>
              <a:rPr lang="en-US" sz="1100" dirty="0">
                <a:effectLst/>
                <a:latin typeface="+mj-lt"/>
              </a:rPr>
              <a:t>• Likes challenges and a fast pace</a:t>
            </a:r>
          </a:p>
          <a:p>
            <a:r>
              <a:rPr lang="en-US" sz="1100" dirty="0">
                <a:effectLst/>
                <a:latin typeface="+mj-lt"/>
              </a:rPr>
              <a:t>• Wants to control the agenda</a:t>
            </a:r>
          </a:p>
          <a:p>
            <a:r>
              <a:rPr lang="en-US" sz="1100" dirty="0">
                <a:effectLst/>
                <a:latin typeface="+mj-lt"/>
              </a:rPr>
              <a:t>• Is good at handling problems and challenges</a:t>
            </a:r>
          </a:p>
          <a:p>
            <a:r>
              <a:rPr lang="en-US" sz="1100" dirty="0">
                <a:effectLst/>
                <a:latin typeface="+mj-lt"/>
              </a:rPr>
              <a:t>• Relies on gut instinct</a:t>
            </a:r>
          </a:p>
          <a:p>
            <a:r>
              <a:rPr lang="en-US" sz="1100" dirty="0">
                <a:effectLst/>
                <a:latin typeface="+mj-lt"/>
              </a:rPr>
              <a:t>• Is very active and can be perceived by the other styles as being aggressive in getting results</a:t>
            </a:r>
          </a:p>
          <a:p>
            <a:r>
              <a:rPr lang="en-US" sz="1100" dirty="0">
                <a:effectLst/>
                <a:latin typeface="+mj-lt"/>
              </a:rPr>
              <a:t>• Goes directly at conflict or problems with no fear</a:t>
            </a:r>
          </a:p>
          <a:p>
            <a:r>
              <a:rPr lang="en-US" sz="1100" dirty="0">
                <a:effectLst/>
                <a:latin typeface="+mj-lt"/>
              </a:rPr>
              <a:t>• Will take risks that other styles would not consider</a:t>
            </a:r>
          </a:p>
          <a:p>
            <a:r>
              <a:rPr lang="en-US" sz="1100" dirty="0">
                <a:effectLst/>
                <a:latin typeface="+mj-lt"/>
              </a:rPr>
              <a:t>• Is quick to challenge others and likes a back-and-forth debate (may be seen by other styles as argumentative)</a:t>
            </a:r>
          </a:p>
          <a:p>
            <a:r>
              <a:rPr lang="en-US" sz="1100" dirty="0">
                <a:effectLst/>
                <a:latin typeface="+mj-lt"/>
              </a:rPr>
              <a:t>• Loves to win</a:t>
            </a:r>
          </a:p>
          <a:p>
            <a:r>
              <a:rPr lang="en-US" sz="1100" dirty="0">
                <a:effectLst/>
                <a:latin typeface="+mj-lt"/>
              </a:rPr>
              <a:t>• Does not like repetitive work and dislikes not being able to make decisions</a:t>
            </a:r>
          </a:p>
          <a:p>
            <a:r>
              <a:rPr lang="en-US" sz="1100" dirty="0">
                <a:effectLst/>
                <a:latin typeface="+mj-lt"/>
              </a:rPr>
              <a:t>• Fears being taken advantage of </a:t>
            </a:r>
          </a:p>
          <a:p>
            <a:r>
              <a:rPr lang="en-US" sz="1100" dirty="0">
                <a:effectLst/>
                <a:latin typeface="+mj-lt"/>
              </a:rPr>
              <a:t>• Likes to initiate change for self and others</a:t>
            </a:r>
          </a:p>
          <a:p>
            <a:r>
              <a:rPr lang="en-US" sz="1100" dirty="0">
                <a:effectLst/>
                <a:latin typeface="+mj-lt"/>
              </a:rPr>
              <a:t>• Reduces stress by working out, engaging in competitive physical activity</a:t>
            </a:r>
          </a:p>
          <a:p>
            <a:r>
              <a:rPr lang="en-US" sz="1100" dirty="0">
                <a:effectLst/>
                <a:latin typeface="+mj-lt"/>
              </a:rPr>
              <a:t>• Needs to learn humility</a:t>
            </a:r>
          </a:p>
          <a:p>
            <a:r>
              <a:rPr lang="en-US" sz="1100" dirty="0">
                <a:effectLst/>
                <a:latin typeface="+mj-lt"/>
              </a:rPr>
              <a:t>• Makes quick decisions (will say yes or no quickly)</a:t>
            </a:r>
          </a:p>
        </p:txBody>
      </p:sp>
      <p:sp>
        <p:nvSpPr>
          <p:cNvPr id="12" name="TextBox 11"/>
          <p:cNvSpPr txBox="1"/>
          <p:nvPr/>
        </p:nvSpPr>
        <p:spPr>
          <a:xfrm>
            <a:off x="4038600" y="2819400"/>
            <a:ext cx="5105400" cy="3477875"/>
          </a:xfrm>
          <a:prstGeom prst="rect">
            <a:avLst/>
          </a:prstGeom>
          <a:noFill/>
        </p:spPr>
        <p:txBody>
          <a:bodyPr wrap="square" rtlCol="0">
            <a:spAutoFit/>
          </a:bodyPr>
          <a:lstStyle/>
          <a:p>
            <a:r>
              <a:rPr lang="en-US" sz="1100" b="1" dirty="0">
                <a:effectLst/>
                <a:latin typeface="+mj-lt"/>
              </a:rPr>
              <a:t>Involvement:</a:t>
            </a:r>
          </a:p>
          <a:p>
            <a:r>
              <a:rPr lang="en-US" sz="1100" dirty="0">
                <a:effectLst/>
                <a:latin typeface="+mj-lt"/>
              </a:rPr>
              <a:t>• Luxury options</a:t>
            </a:r>
          </a:p>
          <a:p>
            <a:r>
              <a:rPr lang="en-US" sz="1100" dirty="0">
                <a:effectLst/>
                <a:latin typeface="+mj-lt"/>
              </a:rPr>
              <a:t>• Professionalism</a:t>
            </a:r>
          </a:p>
          <a:p>
            <a:r>
              <a:rPr lang="en-US" sz="1100" dirty="0">
                <a:effectLst/>
                <a:latin typeface="+mj-lt"/>
              </a:rPr>
              <a:t>• Power to make decisions</a:t>
            </a:r>
          </a:p>
          <a:p>
            <a:r>
              <a:rPr lang="en-US" sz="1100" dirty="0">
                <a:effectLst/>
                <a:latin typeface="+mj-lt"/>
              </a:rPr>
              <a:t>• Status symbols</a:t>
            </a:r>
          </a:p>
          <a:p>
            <a:r>
              <a:rPr lang="en-US" sz="1100" dirty="0">
                <a:effectLst/>
                <a:latin typeface="+mj-lt"/>
              </a:rPr>
              <a:t>• Customized solutions</a:t>
            </a:r>
          </a:p>
          <a:p>
            <a:r>
              <a:rPr lang="en-US" sz="1100" b="1" dirty="0">
                <a:effectLst/>
                <a:latin typeface="+mj-lt"/>
              </a:rPr>
              <a:t>Collaborate:</a:t>
            </a:r>
          </a:p>
          <a:p>
            <a:r>
              <a:rPr lang="en-US" sz="1100" dirty="0">
                <a:effectLst/>
                <a:latin typeface="+mj-lt"/>
              </a:rPr>
              <a:t>• “We can make this happen if we decide today . . .”</a:t>
            </a:r>
          </a:p>
          <a:p>
            <a:r>
              <a:rPr lang="en-US" sz="1100" dirty="0">
                <a:effectLst/>
                <a:latin typeface="+mj-lt"/>
              </a:rPr>
              <a:t>• “The results we are aiming for . . .”</a:t>
            </a:r>
          </a:p>
          <a:p>
            <a:r>
              <a:rPr lang="en-US" sz="1100" dirty="0">
                <a:effectLst/>
                <a:latin typeface="+mj-lt"/>
              </a:rPr>
              <a:t>• “We can be the best or the first at this if we . . .”</a:t>
            </a:r>
          </a:p>
          <a:p>
            <a:r>
              <a:rPr lang="en-US" sz="1100" dirty="0">
                <a:effectLst/>
                <a:latin typeface="+mj-lt"/>
              </a:rPr>
              <a:t>• “The bottom-line benefits are . . .”</a:t>
            </a:r>
          </a:p>
          <a:p>
            <a:r>
              <a:rPr lang="en-US" sz="1100" dirty="0">
                <a:effectLst/>
                <a:latin typeface="+mj-lt"/>
              </a:rPr>
              <a:t>• “Let’s take action on this now . . .”</a:t>
            </a:r>
          </a:p>
          <a:p>
            <a:r>
              <a:rPr lang="en-US" sz="1100" dirty="0">
                <a:effectLst/>
                <a:latin typeface="+mj-lt"/>
              </a:rPr>
              <a:t>• “Let’s pick up the pace on this . . .”</a:t>
            </a:r>
          </a:p>
          <a:p>
            <a:r>
              <a:rPr lang="en-US" sz="1100" b="1" dirty="0">
                <a:effectLst/>
                <a:latin typeface="+mj-lt"/>
              </a:rPr>
              <a:t>Avoid:</a:t>
            </a:r>
          </a:p>
          <a:p>
            <a:r>
              <a:rPr lang="en-US" sz="1100" dirty="0">
                <a:effectLst/>
                <a:latin typeface="+mj-lt"/>
              </a:rPr>
              <a:t>• Getting thrown off if the person seems confrontational. Instead, come into the conversation with the same candid up-front energy, and he or she will respect you.</a:t>
            </a:r>
          </a:p>
          <a:p>
            <a:r>
              <a:rPr lang="en-US" sz="1100" dirty="0">
                <a:effectLst/>
                <a:latin typeface="+mj-lt"/>
              </a:rPr>
              <a:t>• Moving slowly or insisting on talking about every detail.</a:t>
            </a:r>
          </a:p>
          <a:p>
            <a:r>
              <a:rPr lang="en-US" sz="1100" dirty="0">
                <a:effectLst/>
                <a:latin typeface="+mj-lt"/>
              </a:rPr>
              <a:t>• Walking on eggshells, afraid the person will explode—High Dominants might express their feelings with intensity, but stay with them through the conversation and they will be able to let it go quicker than other styles let go of issues.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11</a:t>
            </a:fld>
            <a:endParaRPr lang="en-US" dirty="0">
              <a:latin typeface="+mj-lt"/>
            </a:endParaRPr>
          </a:p>
        </p:txBody>
      </p:sp>
      <p:sp>
        <p:nvSpPr>
          <p:cNvPr id="6" name="TextBox 5"/>
          <p:cNvSpPr txBox="1"/>
          <p:nvPr/>
        </p:nvSpPr>
        <p:spPr>
          <a:xfrm>
            <a:off x="0" y="1600201"/>
            <a:ext cx="9144000" cy="830997"/>
          </a:xfrm>
          <a:prstGeom prst="rect">
            <a:avLst/>
          </a:prstGeom>
          <a:noFill/>
        </p:spPr>
        <p:txBody>
          <a:bodyPr wrap="square" rtlCol="0">
            <a:spAutoFit/>
          </a:bodyPr>
          <a:lstStyle/>
          <a:p>
            <a:pPr marL="457200" lvl="0" indent="-457200">
              <a:lnSpc>
                <a:spcPct val="80000"/>
              </a:lnSpc>
            </a:pPr>
            <a:r>
              <a:rPr lang="en-US" sz="2000" dirty="0">
                <a:effectLst/>
                <a:latin typeface="+mj-lt"/>
              </a:rPr>
              <a:t>	</a:t>
            </a:r>
            <a:r>
              <a:rPr lang="en-US" sz="2000" b="1" dirty="0">
                <a:effectLst/>
                <a:latin typeface="+mj-lt"/>
              </a:rPr>
              <a:t>v) Let Me Understand You</a:t>
            </a:r>
          </a:p>
          <a:p>
            <a:pPr marL="457200" lvl="0" indent="-457200">
              <a:lnSpc>
                <a:spcPct val="80000"/>
              </a:lnSpc>
            </a:pPr>
            <a:r>
              <a:rPr lang="en-US" sz="2000" dirty="0">
                <a:effectLst/>
                <a:latin typeface="+mj-lt"/>
              </a:rPr>
              <a:t>	h)  Take Extra Care in Conversation</a:t>
            </a:r>
          </a:p>
          <a:p>
            <a:pPr marL="457200" lvl="0" indent="-457200">
              <a:lnSpc>
                <a:spcPct val="80000"/>
              </a:lnSpc>
            </a:pPr>
            <a:r>
              <a:rPr lang="en-US" sz="2000" dirty="0">
                <a:effectLst/>
                <a:latin typeface="+mj-lt"/>
              </a:rPr>
              <a:t>	</a:t>
            </a: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2. Everyone Has Motivation</a:t>
            </a:r>
          </a:p>
        </p:txBody>
      </p:sp>
      <p:sp>
        <p:nvSpPr>
          <p:cNvPr id="10" name="TextBox 9"/>
          <p:cNvSpPr txBox="1"/>
          <p:nvPr/>
        </p:nvSpPr>
        <p:spPr>
          <a:xfrm>
            <a:off x="457200" y="2286000"/>
            <a:ext cx="3581400" cy="3985706"/>
          </a:xfrm>
          <a:prstGeom prst="rect">
            <a:avLst/>
          </a:prstGeom>
          <a:noFill/>
        </p:spPr>
        <p:txBody>
          <a:bodyPr wrap="square" rtlCol="0">
            <a:spAutoFit/>
          </a:bodyPr>
          <a:lstStyle/>
          <a:p>
            <a:r>
              <a:rPr lang="en-US" sz="1100" b="1" dirty="0">
                <a:effectLst/>
                <a:latin typeface="+mj-lt"/>
              </a:rPr>
              <a:t>High Influence Style</a:t>
            </a:r>
          </a:p>
          <a:p>
            <a:r>
              <a:rPr lang="en-US" sz="1100" b="1" dirty="0">
                <a:effectLst/>
                <a:latin typeface="+mj-lt"/>
              </a:rPr>
              <a:t>Behavior:</a:t>
            </a:r>
          </a:p>
          <a:p>
            <a:r>
              <a:rPr lang="en-US" sz="1100" dirty="0">
                <a:effectLst/>
                <a:latin typeface="+mj-lt"/>
              </a:rPr>
              <a:t>• Likes to interact and persuade others to his or her point of view</a:t>
            </a:r>
          </a:p>
          <a:p>
            <a:r>
              <a:rPr lang="en-US" sz="1100" dirty="0">
                <a:effectLst/>
                <a:latin typeface="+mj-lt"/>
              </a:rPr>
              <a:t>• Is good at including others, interacting with others, selling ideas</a:t>
            </a:r>
          </a:p>
          <a:p>
            <a:r>
              <a:rPr lang="en-US" sz="1100" dirty="0">
                <a:effectLst/>
                <a:latin typeface="+mj-lt"/>
              </a:rPr>
              <a:t>• Is outgoing and social</a:t>
            </a:r>
          </a:p>
          <a:p>
            <a:r>
              <a:rPr lang="en-US" sz="1100" dirty="0">
                <a:effectLst/>
                <a:latin typeface="+mj-lt"/>
              </a:rPr>
              <a:t>• Trusts others easily</a:t>
            </a:r>
          </a:p>
          <a:p>
            <a:r>
              <a:rPr lang="en-US" sz="1100" dirty="0">
                <a:effectLst/>
                <a:latin typeface="+mj-lt"/>
              </a:rPr>
              <a:t>• Is very enthusiastic and optimistic and does not want to focus on topics that bring him or her down</a:t>
            </a:r>
          </a:p>
          <a:p>
            <a:r>
              <a:rPr lang="en-US" sz="1100" dirty="0">
                <a:effectLst/>
                <a:latin typeface="+mj-lt"/>
              </a:rPr>
              <a:t>• Is a creative problem solver, especially involving people </a:t>
            </a:r>
          </a:p>
          <a:p>
            <a:r>
              <a:rPr lang="en-US" sz="1100" dirty="0">
                <a:effectLst/>
                <a:latin typeface="+mj-lt"/>
              </a:rPr>
              <a:t>• Is great at networking</a:t>
            </a:r>
          </a:p>
          <a:p>
            <a:r>
              <a:rPr lang="en-US" sz="1100" dirty="0">
                <a:effectLst/>
                <a:latin typeface="+mj-lt"/>
              </a:rPr>
              <a:t>• Is fun loving and impulsive</a:t>
            </a:r>
          </a:p>
          <a:p>
            <a:r>
              <a:rPr lang="en-US" sz="1100" dirty="0">
                <a:effectLst/>
                <a:latin typeface="+mj-lt"/>
              </a:rPr>
              <a:t>• Can be perceived by other styles as insincere because he or she is so friendly to everyone</a:t>
            </a:r>
          </a:p>
          <a:p>
            <a:r>
              <a:rPr lang="en-US" sz="1100" dirty="0">
                <a:effectLst/>
                <a:latin typeface="+mj-lt"/>
              </a:rPr>
              <a:t>• Does not like pessimism, negativity, or skepticism</a:t>
            </a:r>
          </a:p>
          <a:p>
            <a:r>
              <a:rPr lang="en-US" sz="1100" dirty="0">
                <a:effectLst/>
                <a:latin typeface="+mj-lt"/>
              </a:rPr>
              <a:t>• Fears not being liked</a:t>
            </a:r>
          </a:p>
          <a:p>
            <a:r>
              <a:rPr lang="en-US" sz="1100" dirty="0">
                <a:effectLst/>
                <a:latin typeface="+mj-lt"/>
              </a:rPr>
              <a:t>• May not notice changes going on around him or her</a:t>
            </a:r>
          </a:p>
          <a:p>
            <a:r>
              <a:rPr lang="en-US" sz="1100" dirty="0">
                <a:effectLst/>
                <a:latin typeface="+mj-lt"/>
              </a:rPr>
              <a:t>• Reduces stress by going to a social event, talking with people he or she likes</a:t>
            </a:r>
          </a:p>
          <a:p>
            <a:r>
              <a:rPr lang="en-US" sz="1100" dirty="0">
                <a:effectLst/>
                <a:latin typeface="+mj-lt"/>
              </a:rPr>
              <a:t>• Needs to learn self-discipline</a:t>
            </a:r>
          </a:p>
          <a:p>
            <a:r>
              <a:rPr lang="en-US" sz="1100" dirty="0">
                <a:effectLst/>
                <a:latin typeface="+mj-lt"/>
              </a:rPr>
              <a:t>• Makes quick, impulsive decisions and will appreciate creative new possibilities</a:t>
            </a:r>
          </a:p>
        </p:txBody>
      </p:sp>
      <p:sp>
        <p:nvSpPr>
          <p:cNvPr id="12" name="TextBox 11"/>
          <p:cNvSpPr txBox="1"/>
          <p:nvPr/>
        </p:nvSpPr>
        <p:spPr>
          <a:xfrm>
            <a:off x="4038600" y="2362200"/>
            <a:ext cx="5105400" cy="3647152"/>
          </a:xfrm>
          <a:prstGeom prst="rect">
            <a:avLst/>
          </a:prstGeom>
          <a:noFill/>
        </p:spPr>
        <p:txBody>
          <a:bodyPr wrap="square" rtlCol="0">
            <a:spAutoFit/>
          </a:bodyPr>
          <a:lstStyle/>
          <a:p>
            <a:r>
              <a:rPr lang="en-US" sz="1100" b="1" dirty="0">
                <a:effectLst/>
                <a:latin typeface="+mj-lt"/>
              </a:rPr>
              <a:t>Involvement:</a:t>
            </a:r>
          </a:p>
          <a:p>
            <a:r>
              <a:rPr lang="en-US" sz="1100" dirty="0">
                <a:effectLst/>
                <a:latin typeface="+mj-lt"/>
              </a:rPr>
              <a:t>• Showy, flashy, new trends</a:t>
            </a:r>
          </a:p>
          <a:p>
            <a:r>
              <a:rPr lang="en-US" sz="1100" dirty="0">
                <a:effectLst/>
                <a:latin typeface="+mj-lt"/>
              </a:rPr>
              <a:t>• Fun</a:t>
            </a:r>
          </a:p>
          <a:p>
            <a:r>
              <a:rPr lang="en-US" sz="1100" dirty="0">
                <a:effectLst/>
                <a:latin typeface="+mj-lt"/>
              </a:rPr>
              <a:t>• Creativity</a:t>
            </a:r>
          </a:p>
          <a:p>
            <a:r>
              <a:rPr lang="en-US" sz="1100" dirty="0">
                <a:effectLst/>
                <a:latin typeface="+mj-lt"/>
              </a:rPr>
              <a:t>• Attention</a:t>
            </a:r>
          </a:p>
          <a:p>
            <a:r>
              <a:rPr lang="en-US" sz="1100" dirty="0">
                <a:effectLst/>
                <a:latin typeface="+mj-lt"/>
              </a:rPr>
              <a:t>• Social standing</a:t>
            </a:r>
          </a:p>
          <a:p>
            <a:r>
              <a:rPr lang="en-US" sz="1100" b="1" dirty="0">
                <a:effectLst/>
                <a:latin typeface="+mj-lt"/>
              </a:rPr>
              <a:t>Collaborate:</a:t>
            </a:r>
          </a:p>
          <a:p>
            <a:r>
              <a:rPr lang="en-US" sz="1100" dirty="0">
                <a:effectLst/>
                <a:latin typeface="+mj-lt"/>
              </a:rPr>
              <a:t>• “I’m excited we are going to . . .”</a:t>
            </a:r>
          </a:p>
          <a:p>
            <a:r>
              <a:rPr lang="en-US" sz="1100" dirty="0">
                <a:effectLst/>
                <a:latin typeface="+mj-lt"/>
              </a:rPr>
              <a:t>• “Imagine this . . .”</a:t>
            </a:r>
          </a:p>
          <a:p>
            <a:r>
              <a:rPr lang="en-US" sz="1100" dirty="0">
                <a:effectLst/>
                <a:latin typeface="+mj-lt"/>
              </a:rPr>
              <a:t>• “So many people will . . .”</a:t>
            </a:r>
          </a:p>
          <a:p>
            <a:r>
              <a:rPr lang="en-US" sz="1100" dirty="0">
                <a:effectLst/>
                <a:latin typeface="+mj-lt"/>
              </a:rPr>
              <a:t>• “I feel so happy about . . .”</a:t>
            </a:r>
          </a:p>
          <a:p>
            <a:r>
              <a:rPr lang="en-US" sz="1100" dirty="0">
                <a:effectLst/>
                <a:latin typeface="+mj-lt"/>
              </a:rPr>
              <a:t>• “You’ll win the chairman’s club award if you . . .”</a:t>
            </a:r>
          </a:p>
          <a:p>
            <a:r>
              <a:rPr lang="en-US" sz="1100" dirty="0">
                <a:effectLst/>
                <a:latin typeface="+mj-lt"/>
              </a:rPr>
              <a:t>• “Wow, this is going to be fun . . .”</a:t>
            </a:r>
          </a:p>
          <a:p>
            <a:r>
              <a:rPr lang="en-US" sz="1100" dirty="0">
                <a:effectLst/>
                <a:latin typeface="+mj-lt"/>
              </a:rPr>
              <a:t>• “I love working with you because . . .”</a:t>
            </a:r>
          </a:p>
          <a:p>
            <a:r>
              <a:rPr lang="en-US" sz="1100" dirty="0">
                <a:effectLst/>
                <a:latin typeface="+mj-lt"/>
              </a:rPr>
              <a:t>• “This is great news! . . .”</a:t>
            </a:r>
          </a:p>
          <a:p>
            <a:r>
              <a:rPr lang="en-US" sz="1100" b="1" dirty="0">
                <a:effectLst/>
                <a:latin typeface="+mj-lt"/>
              </a:rPr>
              <a:t>Avoid:</a:t>
            </a:r>
          </a:p>
          <a:p>
            <a:r>
              <a:rPr lang="en-US" sz="1100" dirty="0">
                <a:effectLst/>
                <a:latin typeface="+mj-lt"/>
              </a:rPr>
              <a:t>• Using lots of facts, data, and logic to persuade.</a:t>
            </a:r>
          </a:p>
          <a:p>
            <a:r>
              <a:rPr lang="en-US" sz="1100" dirty="0">
                <a:effectLst/>
                <a:latin typeface="+mj-lt"/>
              </a:rPr>
              <a:t>• Getting frustrated when the person goes off on a tangent. Just bring him or her back to the conversation at hand.</a:t>
            </a:r>
          </a:p>
          <a:p>
            <a:r>
              <a:rPr lang="en-US" sz="1100" dirty="0">
                <a:effectLst/>
                <a:latin typeface="+mj-lt"/>
              </a:rPr>
              <a:t>• Expecting him or her to stick with detailed, complex, long-term projects (High Influencers need variety).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12</a:t>
            </a:fld>
            <a:endParaRPr lang="en-US" dirty="0">
              <a:latin typeface="+mj-lt"/>
            </a:endParaRPr>
          </a:p>
        </p:txBody>
      </p:sp>
      <p:sp>
        <p:nvSpPr>
          <p:cNvPr id="6" name="TextBox 5"/>
          <p:cNvSpPr txBox="1"/>
          <p:nvPr/>
        </p:nvSpPr>
        <p:spPr>
          <a:xfrm>
            <a:off x="0" y="1600201"/>
            <a:ext cx="9144000" cy="830997"/>
          </a:xfrm>
          <a:prstGeom prst="rect">
            <a:avLst/>
          </a:prstGeom>
          <a:noFill/>
        </p:spPr>
        <p:txBody>
          <a:bodyPr wrap="square" rtlCol="0">
            <a:spAutoFit/>
          </a:bodyPr>
          <a:lstStyle/>
          <a:p>
            <a:pPr marL="457200" lvl="0" indent="-457200">
              <a:lnSpc>
                <a:spcPct val="80000"/>
              </a:lnSpc>
            </a:pPr>
            <a:r>
              <a:rPr lang="en-US" sz="2000" dirty="0">
                <a:effectLst/>
                <a:latin typeface="+mj-lt"/>
              </a:rPr>
              <a:t>	</a:t>
            </a:r>
            <a:r>
              <a:rPr lang="en-US" sz="2000" b="1" dirty="0">
                <a:effectLst/>
                <a:latin typeface="+mj-lt"/>
              </a:rPr>
              <a:t>v) Let Me Understand You</a:t>
            </a:r>
          </a:p>
          <a:p>
            <a:pPr marL="457200" lvl="0" indent="-457200">
              <a:lnSpc>
                <a:spcPct val="80000"/>
              </a:lnSpc>
            </a:pPr>
            <a:r>
              <a:rPr lang="en-US" sz="2000" dirty="0">
                <a:effectLst/>
                <a:latin typeface="+mj-lt"/>
              </a:rPr>
              <a:t>	h)  Take Extra Care in Conversation</a:t>
            </a:r>
          </a:p>
          <a:p>
            <a:pPr marL="457200" lvl="0" indent="-457200">
              <a:lnSpc>
                <a:spcPct val="80000"/>
              </a:lnSpc>
            </a:pPr>
            <a:r>
              <a:rPr lang="en-US" sz="2000" dirty="0">
                <a:effectLst/>
                <a:latin typeface="+mj-lt"/>
              </a:rPr>
              <a:t>	</a:t>
            </a: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2. Everyone Has Motivation</a:t>
            </a:r>
          </a:p>
        </p:txBody>
      </p:sp>
      <p:sp>
        <p:nvSpPr>
          <p:cNvPr id="10" name="TextBox 9"/>
          <p:cNvSpPr txBox="1"/>
          <p:nvPr/>
        </p:nvSpPr>
        <p:spPr>
          <a:xfrm>
            <a:off x="457200" y="2286000"/>
            <a:ext cx="3581400" cy="3816429"/>
          </a:xfrm>
          <a:prstGeom prst="rect">
            <a:avLst/>
          </a:prstGeom>
          <a:noFill/>
        </p:spPr>
        <p:txBody>
          <a:bodyPr wrap="square" rtlCol="0">
            <a:spAutoFit/>
          </a:bodyPr>
          <a:lstStyle/>
          <a:p>
            <a:r>
              <a:rPr lang="en-US" sz="1100" b="1" dirty="0">
                <a:effectLst/>
                <a:latin typeface="+mj-lt"/>
              </a:rPr>
              <a:t>High Steady Style</a:t>
            </a:r>
          </a:p>
          <a:p>
            <a:r>
              <a:rPr lang="en-US" sz="1100" b="1" dirty="0">
                <a:effectLst/>
                <a:latin typeface="+mj-lt"/>
              </a:rPr>
              <a:t>Behavior: </a:t>
            </a:r>
          </a:p>
          <a:p>
            <a:r>
              <a:rPr lang="en-US" sz="1100" dirty="0">
                <a:effectLst/>
                <a:latin typeface="+mj-lt"/>
              </a:rPr>
              <a:t>• Likes security and steadiness</a:t>
            </a:r>
          </a:p>
          <a:p>
            <a:r>
              <a:rPr lang="en-US" sz="1100" dirty="0">
                <a:effectLst/>
                <a:latin typeface="+mj-lt"/>
              </a:rPr>
              <a:t>• Is good at creating the pace or process for self and others</a:t>
            </a:r>
          </a:p>
          <a:p>
            <a:r>
              <a:rPr lang="en-US" sz="1100" dirty="0">
                <a:effectLst/>
                <a:latin typeface="+mj-lt"/>
              </a:rPr>
              <a:t>• Likes to create short-term plans</a:t>
            </a:r>
          </a:p>
          <a:p>
            <a:r>
              <a:rPr lang="en-US" sz="1100" dirty="0">
                <a:effectLst/>
                <a:latin typeface="+mj-lt"/>
              </a:rPr>
              <a:t>• Prefers having clear directions and guidelines for work and activities</a:t>
            </a:r>
          </a:p>
          <a:p>
            <a:r>
              <a:rPr lang="en-US" sz="1100" dirty="0">
                <a:effectLst/>
                <a:latin typeface="+mj-lt"/>
              </a:rPr>
              <a:t>• Wants to know how things will be done step-by-step</a:t>
            </a:r>
          </a:p>
          <a:p>
            <a:r>
              <a:rPr lang="en-US" sz="1100" dirty="0">
                <a:effectLst/>
                <a:latin typeface="+mj-lt"/>
              </a:rPr>
              <a:t>• Is good at listening and is able to calm others</a:t>
            </a:r>
          </a:p>
          <a:p>
            <a:r>
              <a:rPr lang="en-US" sz="1100" dirty="0">
                <a:effectLst/>
                <a:latin typeface="+mj-lt"/>
              </a:rPr>
              <a:t>• Masks own emotions (other styles may find High Steadies hard to read emotionally)</a:t>
            </a:r>
          </a:p>
          <a:p>
            <a:r>
              <a:rPr lang="en-US" sz="1100" dirty="0">
                <a:effectLst/>
                <a:latin typeface="+mj-lt"/>
              </a:rPr>
              <a:t>• Has great patience and will stick it out through difficult times</a:t>
            </a:r>
          </a:p>
          <a:p>
            <a:r>
              <a:rPr lang="en-US" sz="1100" dirty="0">
                <a:effectLst/>
                <a:latin typeface="+mj-lt"/>
              </a:rPr>
              <a:t>• Needs own space</a:t>
            </a:r>
          </a:p>
          <a:p>
            <a:r>
              <a:rPr lang="en-US" sz="1100" dirty="0">
                <a:effectLst/>
                <a:latin typeface="+mj-lt"/>
              </a:rPr>
              <a:t>• Does not like lack of closure or inability to complete a task</a:t>
            </a:r>
          </a:p>
          <a:p>
            <a:r>
              <a:rPr lang="en-US" sz="1100" dirty="0">
                <a:effectLst/>
                <a:latin typeface="+mj-lt"/>
              </a:rPr>
              <a:t>• Fears loss of stability and conflict</a:t>
            </a:r>
          </a:p>
          <a:p>
            <a:r>
              <a:rPr lang="en-US" sz="1100" dirty="0">
                <a:effectLst/>
                <a:latin typeface="+mj-lt"/>
              </a:rPr>
              <a:t>• Gets overwhelmed with fast change, needs time to adjust to change</a:t>
            </a:r>
          </a:p>
          <a:p>
            <a:r>
              <a:rPr lang="en-US" sz="1100" dirty="0">
                <a:effectLst/>
                <a:latin typeface="+mj-lt"/>
              </a:rPr>
              <a:t>• Reduces stress by having alone downtime like yard work or a hot bath</a:t>
            </a:r>
          </a:p>
          <a:p>
            <a:r>
              <a:rPr lang="en-US" sz="1100" dirty="0">
                <a:effectLst/>
                <a:latin typeface="+mj-lt"/>
              </a:rPr>
              <a:t>• Needs to learn self-confidence</a:t>
            </a:r>
          </a:p>
          <a:p>
            <a:r>
              <a:rPr lang="en-US" sz="1100" dirty="0">
                <a:effectLst/>
                <a:latin typeface="+mj-lt"/>
              </a:rPr>
              <a:t>• Is a methodical decision maker</a:t>
            </a:r>
          </a:p>
        </p:txBody>
      </p:sp>
      <p:sp>
        <p:nvSpPr>
          <p:cNvPr id="12" name="TextBox 11"/>
          <p:cNvSpPr txBox="1"/>
          <p:nvPr/>
        </p:nvSpPr>
        <p:spPr>
          <a:xfrm>
            <a:off x="4038600" y="2286000"/>
            <a:ext cx="5105400" cy="3477875"/>
          </a:xfrm>
          <a:prstGeom prst="rect">
            <a:avLst/>
          </a:prstGeom>
          <a:noFill/>
        </p:spPr>
        <p:txBody>
          <a:bodyPr wrap="square" rtlCol="0">
            <a:spAutoFit/>
          </a:bodyPr>
          <a:lstStyle/>
          <a:p>
            <a:r>
              <a:rPr lang="en-US" sz="1100" b="1" dirty="0">
                <a:effectLst/>
                <a:latin typeface="+mj-lt"/>
              </a:rPr>
              <a:t>Involvement: </a:t>
            </a:r>
          </a:p>
          <a:p>
            <a:r>
              <a:rPr lang="en-US" sz="1100" dirty="0">
                <a:effectLst/>
                <a:latin typeface="+mj-lt"/>
              </a:rPr>
              <a:t>• Family activities</a:t>
            </a:r>
          </a:p>
          <a:p>
            <a:r>
              <a:rPr lang="en-US" sz="1100" dirty="0">
                <a:effectLst/>
                <a:latin typeface="+mj-lt"/>
              </a:rPr>
              <a:t>• Comfort</a:t>
            </a:r>
          </a:p>
          <a:p>
            <a:r>
              <a:rPr lang="en-US" sz="1100" dirty="0">
                <a:effectLst/>
                <a:latin typeface="+mj-lt"/>
              </a:rPr>
              <a:t>• Cozy, homey spaces</a:t>
            </a:r>
          </a:p>
          <a:p>
            <a:r>
              <a:rPr lang="en-US" sz="1100" dirty="0">
                <a:effectLst/>
                <a:latin typeface="+mj-lt"/>
              </a:rPr>
              <a:t>• Proven, tested assurances</a:t>
            </a:r>
          </a:p>
          <a:p>
            <a:r>
              <a:rPr lang="en-US" sz="1100" dirty="0">
                <a:effectLst/>
                <a:latin typeface="+mj-lt"/>
              </a:rPr>
              <a:t>• Safety</a:t>
            </a:r>
          </a:p>
          <a:p>
            <a:r>
              <a:rPr lang="en-US" sz="1100" dirty="0">
                <a:effectLst/>
                <a:latin typeface="+mj-lt"/>
              </a:rPr>
              <a:t>• Tradition</a:t>
            </a:r>
          </a:p>
          <a:p>
            <a:r>
              <a:rPr lang="en-US" sz="1100" b="1" dirty="0">
                <a:effectLst/>
                <a:latin typeface="+mj-lt"/>
              </a:rPr>
              <a:t>Collaborate:</a:t>
            </a:r>
          </a:p>
          <a:p>
            <a:r>
              <a:rPr lang="en-US" sz="1100" dirty="0">
                <a:effectLst/>
                <a:latin typeface="+mj-lt"/>
              </a:rPr>
              <a:t>• “Let’s take a few days and think this over before we make a decision.”</a:t>
            </a:r>
          </a:p>
          <a:p>
            <a:r>
              <a:rPr lang="en-US" sz="1100" dirty="0">
                <a:effectLst/>
                <a:latin typeface="+mj-lt"/>
              </a:rPr>
              <a:t>• “We have a solid reputation for service and reliability.”</a:t>
            </a:r>
          </a:p>
          <a:p>
            <a:r>
              <a:rPr lang="en-US" sz="1100" dirty="0">
                <a:effectLst/>
                <a:latin typeface="+mj-lt"/>
              </a:rPr>
              <a:t>• “Would you help me with . . . ?”</a:t>
            </a:r>
          </a:p>
          <a:p>
            <a:r>
              <a:rPr lang="en-US" sz="1100" dirty="0">
                <a:effectLst/>
                <a:latin typeface="+mj-lt"/>
              </a:rPr>
              <a:t>• “I promise I will . . .”</a:t>
            </a:r>
          </a:p>
          <a:p>
            <a:r>
              <a:rPr lang="en-US" sz="1100" dirty="0">
                <a:effectLst/>
                <a:latin typeface="+mj-lt"/>
              </a:rPr>
              <a:t>• “Take your time so you feel comfortable . . .”</a:t>
            </a:r>
          </a:p>
          <a:p>
            <a:r>
              <a:rPr lang="en-US" sz="1100" dirty="0">
                <a:effectLst/>
                <a:latin typeface="+mj-lt"/>
              </a:rPr>
              <a:t>• “We can make this happen on our own time schedule . . .”</a:t>
            </a:r>
          </a:p>
          <a:p>
            <a:r>
              <a:rPr lang="en-US" sz="1100" b="1" dirty="0">
                <a:effectLst/>
                <a:latin typeface="+mj-lt"/>
              </a:rPr>
              <a:t>Avoid:</a:t>
            </a:r>
          </a:p>
          <a:p>
            <a:r>
              <a:rPr lang="en-US" sz="1100" dirty="0">
                <a:effectLst/>
                <a:latin typeface="+mj-lt"/>
              </a:rPr>
              <a:t>• Pushing the person to make a decision quickly</a:t>
            </a:r>
          </a:p>
          <a:p>
            <a:r>
              <a:rPr lang="en-US" sz="1100" dirty="0">
                <a:effectLst/>
                <a:latin typeface="+mj-lt"/>
              </a:rPr>
              <a:t>• Expecting him or her to express disagreement directly or say no directly</a:t>
            </a:r>
          </a:p>
          <a:p>
            <a:r>
              <a:rPr lang="en-US" sz="1100" dirty="0">
                <a:effectLst/>
                <a:latin typeface="+mj-lt"/>
              </a:rPr>
              <a:t>• Getting to the big-picture concept in the first few minutes (it may take several conversations, but once High Steadies have the big-picture concept, they are able to stick with it longer than any other style)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13</a:t>
            </a:fld>
            <a:endParaRPr lang="en-US" dirty="0">
              <a:latin typeface="+mj-lt"/>
            </a:endParaRPr>
          </a:p>
        </p:txBody>
      </p:sp>
      <p:sp>
        <p:nvSpPr>
          <p:cNvPr id="6" name="TextBox 5"/>
          <p:cNvSpPr txBox="1"/>
          <p:nvPr/>
        </p:nvSpPr>
        <p:spPr>
          <a:xfrm>
            <a:off x="0" y="1600201"/>
            <a:ext cx="9144000" cy="830997"/>
          </a:xfrm>
          <a:prstGeom prst="rect">
            <a:avLst/>
          </a:prstGeom>
          <a:noFill/>
        </p:spPr>
        <p:txBody>
          <a:bodyPr wrap="square" rtlCol="0">
            <a:spAutoFit/>
          </a:bodyPr>
          <a:lstStyle/>
          <a:p>
            <a:pPr marL="457200" lvl="0" indent="-457200">
              <a:lnSpc>
                <a:spcPct val="80000"/>
              </a:lnSpc>
            </a:pPr>
            <a:r>
              <a:rPr lang="en-US" sz="2000" dirty="0">
                <a:effectLst/>
                <a:latin typeface="+mj-lt"/>
              </a:rPr>
              <a:t>	</a:t>
            </a:r>
            <a:r>
              <a:rPr lang="en-US" sz="2000" b="1" dirty="0">
                <a:effectLst/>
                <a:latin typeface="+mj-lt"/>
              </a:rPr>
              <a:t>v) Let Me Understand You</a:t>
            </a:r>
          </a:p>
          <a:p>
            <a:pPr marL="457200" lvl="0" indent="-457200">
              <a:lnSpc>
                <a:spcPct val="80000"/>
              </a:lnSpc>
            </a:pPr>
            <a:r>
              <a:rPr lang="en-US" sz="2000" dirty="0">
                <a:effectLst/>
                <a:latin typeface="+mj-lt"/>
              </a:rPr>
              <a:t>	h)  Take Extra Care in Conversation</a:t>
            </a:r>
          </a:p>
          <a:p>
            <a:pPr marL="457200" lvl="0" indent="-457200">
              <a:lnSpc>
                <a:spcPct val="80000"/>
              </a:lnSpc>
            </a:pPr>
            <a:r>
              <a:rPr lang="en-US" sz="2000" dirty="0">
                <a:effectLst/>
                <a:latin typeface="+mj-lt"/>
              </a:rPr>
              <a:t>	</a:t>
            </a: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2. Everyone Has Motivation</a:t>
            </a:r>
          </a:p>
        </p:txBody>
      </p:sp>
      <p:sp>
        <p:nvSpPr>
          <p:cNvPr id="10" name="TextBox 9"/>
          <p:cNvSpPr txBox="1"/>
          <p:nvPr/>
        </p:nvSpPr>
        <p:spPr>
          <a:xfrm>
            <a:off x="457200" y="2286000"/>
            <a:ext cx="3581400" cy="3477875"/>
          </a:xfrm>
          <a:prstGeom prst="rect">
            <a:avLst/>
          </a:prstGeom>
          <a:noFill/>
        </p:spPr>
        <p:txBody>
          <a:bodyPr wrap="square" rtlCol="0">
            <a:spAutoFit/>
          </a:bodyPr>
          <a:lstStyle/>
          <a:p>
            <a:r>
              <a:rPr lang="en-US" sz="1100" b="1" dirty="0">
                <a:effectLst/>
                <a:latin typeface="+mj-lt"/>
              </a:rPr>
              <a:t>High Compliance Style</a:t>
            </a:r>
          </a:p>
          <a:p>
            <a:r>
              <a:rPr lang="en-US" sz="1100" b="1" dirty="0">
                <a:effectLst/>
                <a:latin typeface="+mj-lt"/>
              </a:rPr>
              <a:t>Behavior:</a:t>
            </a:r>
          </a:p>
          <a:p>
            <a:r>
              <a:rPr lang="en-US" sz="1100" dirty="0">
                <a:effectLst/>
                <a:latin typeface="+mj-lt"/>
              </a:rPr>
              <a:t>• Likes accuracy and cautiousness</a:t>
            </a:r>
          </a:p>
          <a:p>
            <a:r>
              <a:rPr lang="en-US" sz="1100" dirty="0">
                <a:effectLst/>
                <a:latin typeface="+mj-lt"/>
              </a:rPr>
              <a:t>• Is good at creating policy and procedures and responding to rules set by others</a:t>
            </a:r>
          </a:p>
          <a:p>
            <a:r>
              <a:rPr lang="en-US" sz="1100" dirty="0">
                <a:effectLst/>
                <a:latin typeface="+mj-lt"/>
              </a:rPr>
              <a:t>• Can be perceived as too cautious by other styles</a:t>
            </a:r>
          </a:p>
          <a:p>
            <a:r>
              <a:rPr lang="en-US" sz="1100" dirty="0">
                <a:effectLst/>
                <a:latin typeface="+mj-lt"/>
              </a:rPr>
              <a:t>• May be overly critical of self and others</a:t>
            </a:r>
          </a:p>
          <a:p>
            <a:r>
              <a:rPr lang="en-US" sz="1100" dirty="0">
                <a:effectLst/>
                <a:latin typeface="+mj-lt"/>
              </a:rPr>
              <a:t>• Enjoys solving complex problems and thinking through details</a:t>
            </a:r>
          </a:p>
          <a:p>
            <a:r>
              <a:rPr lang="en-US" sz="1100" dirty="0">
                <a:effectLst/>
                <a:latin typeface="+mj-lt"/>
              </a:rPr>
              <a:t>• Analyzes and systematizes</a:t>
            </a:r>
          </a:p>
          <a:p>
            <a:r>
              <a:rPr lang="en-US" sz="1100" dirty="0">
                <a:effectLst/>
                <a:latin typeface="+mj-lt"/>
              </a:rPr>
              <a:t>• Has high expectations</a:t>
            </a:r>
          </a:p>
          <a:p>
            <a:r>
              <a:rPr lang="en-US" sz="1100" dirty="0">
                <a:effectLst/>
                <a:latin typeface="+mj-lt"/>
              </a:rPr>
              <a:t>• Expects others to follow the rules too</a:t>
            </a:r>
          </a:p>
          <a:p>
            <a:r>
              <a:rPr lang="en-US" sz="1100" dirty="0">
                <a:effectLst/>
                <a:latin typeface="+mj-lt"/>
              </a:rPr>
              <a:t>• Is troubled by risky situations and unscheduled events</a:t>
            </a:r>
          </a:p>
          <a:p>
            <a:r>
              <a:rPr lang="en-US" sz="1100" dirty="0">
                <a:effectLst/>
                <a:latin typeface="+mj-lt"/>
              </a:rPr>
              <a:t>• Does not like too much focus on emotions or feelings</a:t>
            </a:r>
          </a:p>
          <a:p>
            <a:r>
              <a:rPr lang="en-US" sz="1100" dirty="0">
                <a:effectLst/>
                <a:latin typeface="+mj-lt"/>
              </a:rPr>
              <a:t>• Fears criticism of work</a:t>
            </a:r>
          </a:p>
          <a:p>
            <a:r>
              <a:rPr lang="en-US" sz="1100" dirty="0">
                <a:effectLst/>
                <a:latin typeface="+mj-lt"/>
              </a:rPr>
              <a:t>• Will worry during times of change</a:t>
            </a:r>
          </a:p>
          <a:p>
            <a:r>
              <a:rPr lang="en-US" sz="1100" dirty="0">
                <a:effectLst/>
                <a:latin typeface="+mj-lt"/>
              </a:rPr>
              <a:t>• Reduces stress by having alone time to think</a:t>
            </a:r>
          </a:p>
          <a:p>
            <a:r>
              <a:rPr lang="en-US" sz="1100" dirty="0">
                <a:effectLst/>
                <a:latin typeface="+mj-lt"/>
              </a:rPr>
              <a:t>• Needs to learn to be more open verbally to share what is in his or her mind and heart</a:t>
            </a:r>
          </a:p>
          <a:p>
            <a:r>
              <a:rPr lang="en-US" sz="1100" dirty="0">
                <a:effectLst/>
                <a:latin typeface="+mj-lt"/>
              </a:rPr>
              <a:t>• Is a cautious decision maker</a:t>
            </a:r>
          </a:p>
        </p:txBody>
      </p:sp>
      <p:sp>
        <p:nvSpPr>
          <p:cNvPr id="12" name="TextBox 11"/>
          <p:cNvSpPr txBox="1"/>
          <p:nvPr/>
        </p:nvSpPr>
        <p:spPr>
          <a:xfrm>
            <a:off x="4038600" y="2286000"/>
            <a:ext cx="5105400" cy="3139321"/>
          </a:xfrm>
          <a:prstGeom prst="rect">
            <a:avLst/>
          </a:prstGeom>
          <a:noFill/>
        </p:spPr>
        <p:txBody>
          <a:bodyPr wrap="square" rtlCol="0">
            <a:spAutoFit/>
          </a:bodyPr>
          <a:lstStyle/>
          <a:p>
            <a:r>
              <a:rPr lang="en-US" sz="1100" b="1" dirty="0">
                <a:effectLst/>
                <a:latin typeface="+mj-lt"/>
              </a:rPr>
              <a:t>Involvement:</a:t>
            </a:r>
          </a:p>
          <a:p>
            <a:r>
              <a:rPr lang="en-US" sz="1100" dirty="0">
                <a:effectLst/>
                <a:latin typeface="+mj-lt"/>
              </a:rPr>
              <a:t>• Conservative ideals</a:t>
            </a:r>
          </a:p>
          <a:p>
            <a:r>
              <a:rPr lang="en-US" sz="1100" dirty="0">
                <a:effectLst/>
                <a:latin typeface="+mj-lt"/>
              </a:rPr>
              <a:t>• Proven records</a:t>
            </a:r>
          </a:p>
          <a:p>
            <a:r>
              <a:rPr lang="en-US" sz="1100" dirty="0">
                <a:effectLst/>
                <a:latin typeface="+mj-lt"/>
              </a:rPr>
              <a:t>• High-quality standards</a:t>
            </a:r>
          </a:p>
          <a:p>
            <a:r>
              <a:rPr lang="en-US" sz="1100" dirty="0">
                <a:effectLst/>
                <a:latin typeface="+mj-lt"/>
              </a:rPr>
              <a:t>• Formality</a:t>
            </a:r>
          </a:p>
          <a:p>
            <a:r>
              <a:rPr lang="en-US" sz="1100" dirty="0">
                <a:effectLst/>
                <a:latin typeface="+mj-lt"/>
              </a:rPr>
              <a:t>• Privacy</a:t>
            </a:r>
          </a:p>
          <a:p>
            <a:r>
              <a:rPr lang="en-US" sz="1100" dirty="0">
                <a:effectLst/>
                <a:latin typeface="+mj-lt"/>
              </a:rPr>
              <a:t>• Measurable value and results</a:t>
            </a:r>
          </a:p>
          <a:p>
            <a:r>
              <a:rPr lang="en-US" sz="1100" b="1" dirty="0">
                <a:effectLst/>
                <a:latin typeface="+mj-lt"/>
              </a:rPr>
              <a:t>Collaborate:</a:t>
            </a:r>
          </a:p>
          <a:p>
            <a:r>
              <a:rPr lang="en-US" sz="1100" dirty="0">
                <a:effectLst/>
                <a:latin typeface="+mj-lt"/>
              </a:rPr>
              <a:t>• “The research shows . . .”</a:t>
            </a:r>
          </a:p>
          <a:p>
            <a:r>
              <a:rPr lang="en-US" sz="1100" dirty="0">
                <a:effectLst/>
                <a:latin typeface="+mj-lt"/>
              </a:rPr>
              <a:t>• “Would you analyze the data?”</a:t>
            </a:r>
          </a:p>
          <a:p>
            <a:r>
              <a:rPr lang="en-US" sz="1100" dirty="0">
                <a:effectLst/>
                <a:latin typeface="+mj-lt"/>
              </a:rPr>
              <a:t>• “There is no risk in us exploring these three options first . . .”</a:t>
            </a:r>
          </a:p>
          <a:p>
            <a:r>
              <a:rPr lang="en-US" sz="1100" dirty="0">
                <a:effectLst/>
                <a:latin typeface="+mj-lt"/>
              </a:rPr>
              <a:t>• “The facts are . . .”</a:t>
            </a:r>
          </a:p>
          <a:p>
            <a:r>
              <a:rPr lang="en-US" sz="1100" dirty="0">
                <a:effectLst/>
                <a:latin typeface="+mj-lt"/>
              </a:rPr>
              <a:t>• “There is a 90-day guarantee . . .”</a:t>
            </a:r>
          </a:p>
          <a:p>
            <a:r>
              <a:rPr lang="en-US" sz="1100" dirty="0">
                <a:effectLst/>
                <a:latin typeface="+mj-lt"/>
              </a:rPr>
              <a:t>• “This has a proven track record . . .”</a:t>
            </a:r>
          </a:p>
          <a:p>
            <a:r>
              <a:rPr lang="en-US" sz="1100" b="1" dirty="0">
                <a:effectLst/>
                <a:latin typeface="+mj-lt"/>
              </a:rPr>
              <a:t>Avoid: </a:t>
            </a:r>
          </a:p>
          <a:p>
            <a:r>
              <a:rPr lang="en-US" sz="1100" dirty="0">
                <a:effectLst/>
                <a:latin typeface="+mj-lt"/>
              </a:rPr>
              <a:t>• Rushing the conversation, leaving little or no time for questions</a:t>
            </a:r>
          </a:p>
          <a:p>
            <a:r>
              <a:rPr lang="en-US" sz="1100" dirty="0">
                <a:effectLst/>
                <a:latin typeface="+mj-lt"/>
              </a:rPr>
              <a:t>• Asking for a personal opinion, gut reaction, or personal information</a:t>
            </a:r>
          </a:p>
          <a:p>
            <a:r>
              <a:rPr lang="en-US" sz="1100" dirty="0">
                <a:effectLst/>
                <a:latin typeface="+mj-lt"/>
              </a:rPr>
              <a:t>• Being emotional, random, or disorganized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14</a:t>
            </a:fld>
            <a:endParaRPr lang="en-US" dirty="0">
              <a:latin typeface="+mj-lt"/>
            </a:endParaRPr>
          </a:p>
        </p:txBody>
      </p:sp>
      <p:sp>
        <p:nvSpPr>
          <p:cNvPr id="6" name="TextBox 5"/>
          <p:cNvSpPr txBox="1"/>
          <p:nvPr/>
        </p:nvSpPr>
        <p:spPr>
          <a:xfrm>
            <a:off x="0" y="1600201"/>
            <a:ext cx="9144000" cy="830997"/>
          </a:xfrm>
          <a:prstGeom prst="rect">
            <a:avLst/>
          </a:prstGeom>
          <a:noFill/>
        </p:spPr>
        <p:txBody>
          <a:bodyPr wrap="square" rtlCol="0">
            <a:spAutoFit/>
          </a:bodyPr>
          <a:lstStyle/>
          <a:p>
            <a:pPr marL="457200" lvl="0" indent="-457200">
              <a:lnSpc>
                <a:spcPct val="80000"/>
              </a:lnSpc>
            </a:pPr>
            <a:r>
              <a:rPr lang="en-US" sz="2000" dirty="0">
                <a:effectLst/>
                <a:latin typeface="+mj-lt"/>
              </a:rPr>
              <a:t>	</a:t>
            </a:r>
            <a:r>
              <a:rPr lang="en-US" sz="2000" b="1" dirty="0">
                <a:effectLst/>
                <a:latin typeface="+mj-lt"/>
              </a:rPr>
              <a:t>v) Let Me Understand You</a:t>
            </a:r>
          </a:p>
          <a:p>
            <a:pPr marL="457200" lvl="0" indent="-457200">
              <a:lnSpc>
                <a:spcPct val="80000"/>
              </a:lnSpc>
            </a:pPr>
            <a:r>
              <a:rPr lang="en-US" sz="2000" dirty="0">
                <a:effectLst/>
                <a:latin typeface="+mj-lt"/>
              </a:rPr>
              <a:t>	i)  Find different types of Difficult Persons and Response accordingly</a:t>
            </a:r>
          </a:p>
          <a:p>
            <a:pPr marL="457200" lvl="0" indent="-457200">
              <a:lnSpc>
                <a:spcPct val="80000"/>
              </a:lnSpc>
            </a:pPr>
            <a:r>
              <a:rPr lang="en-US" sz="2000" dirty="0">
                <a:effectLst/>
                <a:latin typeface="+mj-lt"/>
              </a:rPr>
              <a:t>	</a:t>
            </a: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2. Everyone Has Motivation</a:t>
            </a:r>
          </a:p>
        </p:txBody>
      </p:sp>
      <p:sp>
        <p:nvSpPr>
          <p:cNvPr id="10" name="TextBox 9"/>
          <p:cNvSpPr txBox="1"/>
          <p:nvPr/>
        </p:nvSpPr>
        <p:spPr>
          <a:xfrm>
            <a:off x="457200" y="2133600"/>
            <a:ext cx="3810000" cy="4324261"/>
          </a:xfrm>
          <a:prstGeom prst="rect">
            <a:avLst/>
          </a:prstGeom>
          <a:noFill/>
        </p:spPr>
        <p:txBody>
          <a:bodyPr wrap="square" rtlCol="0">
            <a:spAutoFit/>
          </a:bodyPr>
          <a:lstStyle/>
          <a:p>
            <a:r>
              <a:rPr lang="en-US" sz="1100" b="1" dirty="0">
                <a:effectLst/>
                <a:latin typeface="+mj-lt"/>
              </a:rPr>
              <a:t>The Un-decider: </a:t>
            </a:r>
          </a:p>
          <a:p>
            <a:r>
              <a:rPr lang="en-US" sz="1100" b="1" dirty="0">
                <a:effectLst/>
                <a:latin typeface="+mj-lt"/>
              </a:rPr>
              <a:t>Behavior: </a:t>
            </a:r>
            <a:r>
              <a:rPr lang="en-US" sz="1100" dirty="0">
                <a:effectLst/>
                <a:latin typeface="+mj-lt"/>
              </a:rPr>
              <a:t>Takes days to make a decision and then, after it's made, revisits it; when things fall apart, says, “It is not my Fault”</a:t>
            </a:r>
          </a:p>
          <a:p>
            <a:r>
              <a:rPr lang="en-US" sz="1100" b="1" dirty="0">
                <a:effectLst/>
                <a:latin typeface="+mj-lt"/>
              </a:rPr>
              <a:t>Response: </a:t>
            </a:r>
            <a:r>
              <a:rPr lang="en-US" sz="1100" dirty="0">
                <a:effectLst/>
                <a:latin typeface="+mj-lt"/>
              </a:rPr>
              <a:t>Establish a deadline where the decision must be final, and a default decision that will hold true if no decision is made.</a:t>
            </a:r>
          </a:p>
          <a:p>
            <a:r>
              <a:rPr lang="en-US" sz="1100" b="1" dirty="0">
                <a:effectLst/>
                <a:latin typeface="+mj-lt"/>
              </a:rPr>
              <a:t>The Ultra-Competitor:</a:t>
            </a:r>
          </a:p>
          <a:p>
            <a:r>
              <a:rPr lang="en-US" sz="1100" b="1" dirty="0">
                <a:effectLst/>
                <a:latin typeface="+mj-lt"/>
              </a:rPr>
              <a:t>Behavior</a:t>
            </a:r>
            <a:r>
              <a:rPr lang="en-US" sz="1100" dirty="0">
                <a:effectLst/>
                <a:latin typeface="+mj-lt"/>
              </a:rPr>
              <a:t>: Can't let it go until convinced that won--and, more importantly, that someone else has lost.</a:t>
            </a:r>
          </a:p>
          <a:p>
            <a:r>
              <a:rPr lang="en-US" sz="1100" b="1" dirty="0">
                <a:effectLst/>
                <a:latin typeface="+mj-lt"/>
              </a:rPr>
              <a:t>Response: </a:t>
            </a:r>
            <a:r>
              <a:rPr lang="en-US" sz="1100" dirty="0">
                <a:effectLst/>
                <a:latin typeface="+mj-lt"/>
              </a:rPr>
              <a:t>Give awards or rewards based on team achievement--never on individual accomplishment.</a:t>
            </a:r>
          </a:p>
          <a:p>
            <a:r>
              <a:rPr lang="en-US" sz="1100" b="1" dirty="0">
                <a:effectLst/>
                <a:latin typeface="+mj-lt"/>
              </a:rPr>
              <a:t>The Drama Queen: </a:t>
            </a:r>
          </a:p>
          <a:p>
            <a:r>
              <a:rPr lang="en-US" sz="1100" b="1" dirty="0">
                <a:effectLst/>
                <a:latin typeface="+mj-lt"/>
              </a:rPr>
              <a:t>Behavior</a:t>
            </a:r>
            <a:r>
              <a:rPr lang="en-US" sz="1100" dirty="0">
                <a:effectLst/>
                <a:latin typeface="+mj-lt"/>
              </a:rPr>
              <a:t>: Seems to draw energy from the drama, while draining energy from everyone else. </a:t>
            </a:r>
          </a:p>
          <a:p>
            <a:r>
              <a:rPr lang="en-US" sz="1100" b="1" dirty="0">
                <a:effectLst/>
                <a:latin typeface="+mj-lt"/>
              </a:rPr>
              <a:t>Response</a:t>
            </a:r>
            <a:r>
              <a:rPr lang="en-US" sz="1100" dirty="0">
                <a:effectLst/>
                <a:latin typeface="+mj-lt"/>
              </a:rPr>
              <a:t>: Set up boundaries for the behavior that you won't tolerate. Eject from any meeting where behavior becomes obstructive.</a:t>
            </a:r>
          </a:p>
          <a:p>
            <a:r>
              <a:rPr lang="en-US" sz="1100" b="1" dirty="0">
                <a:effectLst/>
                <a:latin typeface="+mj-lt"/>
              </a:rPr>
              <a:t>The Iconoclast:</a:t>
            </a:r>
          </a:p>
          <a:p>
            <a:r>
              <a:rPr lang="en-US" sz="1100" b="1" dirty="0">
                <a:effectLst/>
                <a:latin typeface="+mj-lt"/>
              </a:rPr>
              <a:t>Behavior: </a:t>
            </a:r>
            <a:r>
              <a:rPr lang="en-US" sz="1100" dirty="0">
                <a:effectLst/>
                <a:latin typeface="+mj-lt"/>
              </a:rPr>
              <a:t>Thrives on the negative attention that comes from dazzling authority figures, social protocols. Misses deadlines to prove not to follow rules</a:t>
            </a:r>
          </a:p>
          <a:p>
            <a:r>
              <a:rPr lang="en-US" sz="1100" b="1" dirty="0">
                <a:effectLst/>
                <a:latin typeface="+mj-lt"/>
              </a:rPr>
              <a:t>Response: </a:t>
            </a:r>
            <a:r>
              <a:rPr lang="en-US" sz="1100" dirty="0">
                <a:effectLst/>
                <a:latin typeface="+mj-lt"/>
              </a:rPr>
              <a:t>Aiming him at right enemy. Oddly, these types often do well as "customer advocates" who can take on bureaucracy in order to see that customers get what they need.</a:t>
            </a:r>
          </a:p>
          <a:p>
            <a:endParaRPr lang="en-US" sz="1100" dirty="0">
              <a:effectLst/>
              <a:latin typeface="+mj-lt"/>
            </a:endParaRPr>
          </a:p>
        </p:txBody>
      </p:sp>
      <p:sp>
        <p:nvSpPr>
          <p:cNvPr id="8" name="TextBox 7"/>
          <p:cNvSpPr txBox="1"/>
          <p:nvPr/>
        </p:nvSpPr>
        <p:spPr>
          <a:xfrm>
            <a:off x="4267200" y="2209800"/>
            <a:ext cx="4648200" cy="3985706"/>
          </a:xfrm>
          <a:prstGeom prst="rect">
            <a:avLst/>
          </a:prstGeom>
          <a:noFill/>
        </p:spPr>
        <p:txBody>
          <a:bodyPr wrap="square" rtlCol="0">
            <a:spAutoFit/>
          </a:bodyPr>
          <a:lstStyle/>
          <a:p>
            <a:r>
              <a:rPr lang="en-US" sz="1100" b="1" dirty="0">
                <a:effectLst/>
                <a:latin typeface="+mj-lt"/>
              </a:rPr>
              <a:t>The Droner:</a:t>
            </a:r>
          </a:p>
          <a:p>
            <a:r>
              <a:rPr lang="en-US" sz="1100" b="1" dirty="0">
                <a:effectLst/>
                <a:latin typeface="+mj-lt"/>
              </a:rPr>
              <a:t>Behavior: </a:t>
            </a:r>
            <a:r>
              <a:rPr lang="en-US" sz="1100" dirty="0">
                <a:effectLst/>
                <a:latin typeface="+mj-lt"/>
              </a:rPr>
              <a:t>Ready to give you a presentation--and it's usually one you've heard before. Got a list of bullet point and no where leads to any conclusion and keep on discussing many other things</a:t>
            </a:r>
          </a:p>
          <a:p>
            <a:r>
              <a:rPr lang="en-US" sz="1100" b="1" dirty="0">
                <a:effectLst/>
                <a:latin typeface="+mj-lt"/>
              </a:rPr>
              <a:t>Response: </a:t>
            </a:r>
            <a:r>
              <a:rPr lang="en-US" sz="1100" dirty="0">
                <a:effectLst/>
                <a:latin typeface="+mj-lt"/>
              </a:rPr>
              <a:t>Have an written agenda for every meeting and then stick to it.</a:t>
            </a:r>
          </a:p>
          <a:p>
            <a:r>
              <a:rPr lang="en-US" sz="1100" b="1" dirty="0">
                <a:effectLst/>
                <a:latin typeface="+mj-lt"/>
              </a:rPr>
              <a:t>The Social (Network) Butterfly:</a:t>
            </a:r>
          </a:p>
          <a:p>
            <a:r>
              <a:rPr lang="en-US" sz="1100" b="1" dirty="0">
                <a:effectLst/>
                <a:latin typeface="+mj-lt"/>
              </a:rPr>
              <a:t>Behavior: </a:t>
            </a:r>
            <a:r>
              <a:rPr lang="en-US" sz="1100" dirty="0">
                <a:effectLst/>
                <a:latin typeface="+mj-lt"/>
              </a:rPr>
              <a:t>Convinced to remain online all day "building relationships" with all your customers, but doing nothing to assigned tasks</a:t>
            </a:r>
          </a:p>
          <a:p>
            <a:r>
              <a:rPr lang="en-US" sz="1100" b="1" dirty="0">
                <a:effectLst/>
                <a:latin typeface="+mj-lt"/>
              </a:rPr>
              <a:t>Response: </a:t>
            </a:r>
            <a:r>
              <a:rPr lang="en-US" sz="1100" dirty="0">
                <a:effectLst/>
                <a:latin typeface="+mj-lt"/>
              </a:rPr>
              <a:t>Assign him measurable goals</a:t>
            </a:r>
          </a:p>
          <a:p>
            <a:r>
              <a:rPr lang="en-US" sz="1100" b="1" dirty="0">
                <a:effectLst/>
                <a:latin typeface="+mj-lt"/>
              </a:rPr>
              <a:t>The Procrastinator:</a:t>
            </a:r>
          </a:p>
          <a:p>
            <a:r>
              <a:rPr lang="en-US" sz="1100" b="1" dirty="0">
                <a:effectLst/>
                <a:latin typeface="+mj-lt"/>
              </a:rPr>
              <a:t>Behavior: </a:t>
            </a:r>
            <a:r>
              <a:rPr lang="en-US" sz="1100" dirty="0">
                <a:effectLst/>
                <a:latin typeface="+mj-lt"/>
              </a:rPr>
              <a:t>Says yes to projects but fails to follow through. As deadlines approach, Goes on a mini vacation to "recuperate from the stress."</a:t>
            </a:r>
          </a:p>
          <a:p>
            <a:r>
              <a:rPr lang="en-US" sz="1100" b="1" dirty="0">
                <a:effectLst/>
                <a:latin typeface="+mj-lt"/>
              </a:rPr>
              <a:t>Response:  </a:t>
            </a:r>
            <a:r>
              <a:rPr lang="en-US" sz="1100" dirty="0">
                <a:effectLst/>
                <a:latin typeface="+mj-lt"/>
              </a:rPr>
              <a:t>Do micromanagement. Lay out frequent (even daily) milestones</a:t>
            </a:r>
          </a:p>
          <a:p>
            <a:r>
              <a:rPr lang="en-US" sz="1100" b="1" dirty="0">
                <a:effectLst/>
                <a:latin typeface="+mj-lt"/>
              </a:rPr>
              <a:t>The Creative Genius:</a:t>
            </a:r>
          </a:p>
          <a:p>
            <a:r>
              <a:rPr lang="en-US" sz="1100" b="1" dirty="0">
                <a:effectLst/>
                <a:latin typeface="+mj-lt"/>
              </a:rPr>
              <a:t>Behavior: </a:t>
            </a:r>
            <a:r>
              <a:rPr lang="en-US" sz="1100" dirty="0">
                <a:effectLst/>
                <a:latin typeface="+mj-lt"/>
              </a:rPr>
              <a:t>Always talking about amazing stuff did in past and has equally amazing plans for future. Still, seldom seems to do anything. </a:t>
            </a:r>
          </a:p>
          <a:p>
            <a:r>
              <a:rPr lang="en-US" sz="1100" b="1" dirty="0">
                <a:effectLst/>
                <a:latin typeface="+mj-lt"/>
              </a:rPr>
              <a:t>Response:  </a:t>
            </a:r>
            <a:r>
              <a:rPr lang="en-US" sz="1100" dirty="0">
                <a:effectLst/>
                <a:latin typeface="+mj-lt"/>
              </a:rPr>
              <a:t>Give some lip service to greatness, then bring down to earth by getting to "consult" on each chunk after breaking tasks.</a:t>
            </a:r>
          </a:p>
          <a:p>
            <a:r>
              <a:rPr lang="en-US" sz="1100" b="1" dirty="0">
                <a:effectLst/>
                <a:latin typeface="+mj-lt"/>
              </a:rPr>
              <a:t>The Panic Button:</a:t>
            </a:r>
          </a:p>
          <a:p>
            <a:r>
              <a:rPr lang="en-US" sz="1100" b="1" dirty="0">
                <a:effectLst/>
                <a:latin typeface="+mj-lt"/>
              </a:rPr>
              <a:t>Behavior: </a:t>
            </a:r>
            <a:r>
              <a:rPr lang="en-US" sz="1100" dirty="0">
                <a:effectLst/>
                <a:latin typeface="+mj-lt"/>
              </a:rPr>
              <a:t>Remains calm for day and weeks, but then when a problem has reached its inevitable conclusion, runs around like a decapitated chicken.</a:t>
            </a:r>
          </a:p>
          <a:p>
            <a:r>
              <a:rPr lang="en-US" sz="1100" b="1" dirty="0">
                <a:effectLst/>
                <a:latin typeface="+mj-lt"/>
              </a:rPr>
              <a:t>Response: </a:t>
            </a:r>
            <a:r>
              <a:rPr lang="en-US" sz="1100" dirty="0">
                <a:effectLst/>
                <a:latin typeface="+mj-lt"/>
              </a:rPr>
              <a:t>Create an early warning system so that there are fewer surprises. And replace the regular coffee with the decaf on the day the bad news hits.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15</a:t>
            </a:fld>
            <a:endParaRPr lang="en-US" dirty="0">
              <a:latin typeface="+mj-lt"/>
            </a:endParaRPr>
          </a:p>
        </p:txBody>
      </p:sp>
      <p:sp>
        <p:nvSpPr>
          <p:cNvPr id="6" name="TextBox 5"/>
          <p:cNvSpPr txBox="1"/>
          <p:nvPr/>
        </p:nvSpPr>
        <p:spPr>
          <a:xfrm>
            <a:off x="0" y="1600201"/>
            <a:ext cx="9144000" cy="7232749"/>
          </a:xfrm>
          <a:prstGeom prst="rect">
            <a:avLst/>
          </a:prstGeom>
          <a:noFill/>
        </p:spPr>
        <p:txBody>
          <a:bodyPr wrap="square" rtlCol="0">
            <a:spAutoFit/>
          </a:bodyPr>
          <a:lstStyle/>
          <a:p>
            <a:pPr marL="457200" lvl="0" indent="-457200">
              <a:lnSpc>
                <a:spcPct val="80000"/>
              </a:lnSpc>
            </a:pPr>
            <a:r>
              <a:rPr lang="en-US" sz="2000" dirty="0">
                <a:effectLst/>
                <a:latin typeface="+mj-lt"/>
              </a:rPr>
              <a:t>	</a:t>
            </a:r>
            <a:r>
              <a:rPr lang="en-US" sz="2000" b="1" dirty="0">
                <a:effectLst/>
                <a:latin typeface="+mj-lt"/>
              </a:rPr>
              <a:t>vi) Consider to Improve Relationship to increase Happiness Index</a:t>
            </a:r>
          </a:p>
          <a:p>
            <a:pPr marL="868363" lvl="1" indent="-457200">
              <a:lnSpc>
                <a:spcPct val="78000"/>
              </a:lnSpc>
            </a:pPr>
            <a:r>
              <a:rPr lang="en-US" sz="2000" dirty="0">
                <a:effectLst/>
                <a:latin typeface="+mj-lt"/>
              </a:rPr>
              <a:t>Foster inter-departmental communication and working, giving employees opportunities to share ideas and experiences </a:t>
            </a:r>
          </a:p>
          <a:p>
            <a:pPr marL="868363" lvl="1" indent="-457200">
              <a:lnSpc>
                <a:spcPct val="78000"/>
              </a:lnSpc>
            </a:pPr>
            <a:r>
              <a:rPr lang="en-US" sz="2000" dirty="0">
                <a:effectLst/>
                <a:latin typeface="+mj-lt"/>
              </a:rPr>
              <a:t>Encourage face-to-face communication where appropriate, so that colleagues have more worthwhile discussions than email alone allows </a:t>
            </a:r>
          </a:p>
          <a:p>
            <a:pPr marL="868363" lvl="1" indent="-457200">
              <a:lnSpc>
                <a:spcPct val="78000"/>
              </a:lnSpc>
            </a:pPr>
            <a:r>
              <a:rPr lang="en-US" sz="2000" dirty="0">
                <a:effectLst/>
                <a:latin typeface="+mj-lt"/>
              </a:rPr>
              <a:t>Encourage a culture where people can express feelings Learn to listen effectively and without judging, this will help you understand your colleagues better </a:t>
            </a:r>
          </a:p>
          <a:p>
            <a:pPr marL="868363" lvl="1" indent="-457200">
              <a:lnSpc>
                <a:spcPct val="78000"/>
              </a:lnSpc>
            </a:pPr>
            <a:r>
              <a:rPr lang="en-US" sz="2000" dirty="0">
                <a:effectLst/>
                <a:latin typeface="+mj-lt"/>
              </a:rPr>
              <a:t>Ensure no staff member is working in isolation but feels supported and involved in the business </a:t>
            </a:r>
          </a:p>
          <a:p>
            <a:pPr marL="868363" lvl="1" indent="-457200">
              <a:lnSpc>
                <a:spcPct val="78000"/>
              </a:lnSpc>
            </a:pPr>
            <a:r>
              <a:rPr lang="en-US" sz="2000" dirty="0">
                <a:effectLst/>
                <a:latin typeface="+mj-lt"/>
              </a:rPr>
              <a:t>Treat all team members with respect and be aware of cultural sensitivities </a:t>
            </a:r>
          </a:p>
          <a:p>
            <a:pPr marL="868363" lvl="1" indent="-457200">
              <a:lnSpc>
                <a:spcPct val="78000"/>
              </a:lnSpc>
            </a:pPr>
            <a:r>
              <a:rPr lang="en-US" sz="2000" dirty="0">
                <a:effectLst/>
                <a:latin typeface="+mj-lt"/>
              </a:rPr>
              <a:t>Provide opportunities for socializing outside of work e.g. family days. This will help employees relate to each other and may help with conflict resolution in the workplace </a:t>
            </a:r>
          </a:p>
          <a:p>
            <a:pPr marL="868363" lvl="1" indent="-457200">
              <a:lnSpc>
                <a:spcPct val="78000"/>
              </a:lnSpc>
            </a:pPr>
            <a:r>
              <a:rPr lang="en-US" sz="2000" dirty="0">
                <a:effectLst/>
                <a:latin typeface="+mj-lt"/>
              </a:rPr>
              <a:t>Discourage cliques. Although it is healthy for colleagues to form friendships, cliques can fuel office politics </a:t>
            </a:r>
          </a:p>
          <a:p>
            <a:pPr marL="868363" lvl="1" indent="-457200">
              <a:lnSpc>
                <a:spcPct val="78000"/>
              </a:lnSpc>
            </a:pPr>
            <a:r>
              <a:rPr lang="en-US" sz="2000" dirty="0">
                <a:effectLst/>
                <a:latin typeface="+mj-lt"/>
              </a:rPr>
              <a:t>A good corporate social responsibility plan will give staff the chance to work together on non work-related projects that also benefit the outside community </a:t>
            </a:r>
          </a:p>
          <a:p>
            <a:pPr marL="868363" lvl="1" indent="-457200">
              <a:lnSpc>
                <a:spcPct val="78000"/>
              </a:lnSpc>
            </a:pPr>
            <a:r>
              <a:rPr lang="en-US" sz="2000" dirty="0">
                <a:effectLst/>
                <a:latin typeface="+mj-lt"/>
              </a:rPr>
              <a:t>Communicate well and often, and ensure a supportive attitude</a:t>
            </a:r>
          </a:p>
          <a:p>
            <a:pPr marL="868363" lvl="1" indent="-457200">
              <a:lnSpc>
                <a:spcPct val="78000"/>
              </a:lnSpc>
            </a:pPr>
            <a:r>
              <a:rPr lang="en-US" sz="2000" dirty="0">
                <a:effectLst/>
                <a:latin typeface="+mj-lt"/>
              </a:rPr>
              <a:t>Put positive working relationships at the heart of your business culture by including it as a corporate value </a:t>
            </a:r>
          </a:p>
          <a:p>
            <a:pPr marL="868363" lvl="1" indent="-457200">
              <a:lnSpc>
                <a:spcPct val="80000"/>
              </a:lnSpc>
            </a:pPr>
            <a:endParaRPr lang="en-US" sz="2000" dirty="0">
              <a:effectLst/>
              <a:latin typeface="+mj-lt"/>
            </a:endParaRPr>
          </a:p>
          <a:p>
            <a:pPr marL="457200" lvl="0" indent="-457200">
              <a:lnSpc>
                <a:spcPct val="80000"/>
              </a:lnSpc>
            </a:pPr>
            <a:endParaRPr lang="en-US" sz="2000" dirty="0">
              <a:effectLst/>
              <a:latin typeface="+mj-lt"/>
            </a:endParaRPr>
          </a:p>
          <a:p>
            <a:pPr marL="457200" lvl="0" indent="-457200">
              <a:lnSpc>
                <a:spcPct val="80000"/>
              </a:lnSpc>
            </a:pPr>
            <a:endParaRPr lang="en-US" sz="2000" dirty="0">
              <a:effectLst/>
              <a:latin typeface="+mj-lt"/>
            </a:endParaRPr>
          </a:p>
          <a:p>
            <a:pPr marL="457200" lvl="0" indent="-457200">
              <a:lnSpc>
                <a:spcPct val="80000"/>
              </a:lnSpc>
            </a:pPr>
            <a:endParaRPr lang="en-US" sz="2000" dirty="0">
              <a:effectLst/>
              <a:latin typeface="+mj-lt"/>
            </a:endParaRPr>
          </a:p>
          <a:p>
            <a:pPr marL="457200" lvl="0" indent="-457200">
              <a:lnSpc>
                <a:spcPct val="80000"/>
              </a:lnSpc>
            </a:pPr>
            <a:endParaRPr lang="en-US" sz="2000" dirty="0">
              <a:effectLst/>
              <a:latin typeface="+mj-lt"/>
            </a:endParaRPr>
          </a:p>
          <a:p>
            <a:pPr marL="457200" lvl="0" indent="-457200">
              <a:lnSpc>
                <a:spcPct val="80000"/>
              </a:lnSpc>
            </a:pPr>
            <a:endParaRPr lang="en-US" sz="2000" dirty="0">
              <a:effectLst/>
              <a:latin typeface="+mj-lt"/>
            </a:endParaRPr>
          </a:p>
          <a:p>
            <a:pPr marL="457200" lvl="0" indent="-457200">
              <a:lnSpc>
                <a:spcPct val="80000"/>
              </a:lnSpc>
            </a:pPr>
            <a:endParaRPr lang="en-US" sz="2000" dirty="0">
              <a:effectLst/>
              <a:latin typeface="+mj-lt"/>
            </a:endParaRPr>
          </a:p>
          <a:p>
            <a:pPr marL="457200" lvl="0" indent="-457200">
              <a:lnSpc>
                <a:spcPct val="80000"/>
              </a:lnSpc>
            </a:pPr>
            <a:r>
              <a:rPr lang="en-US" sz="2000" dirty="0">
                <a:effectLst/>
                <a:latin typeface="+mj-lt"/>
              </a:rPr>
              <a:t>	</a:t>
            </a: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2. Everyone Has Motivation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16</a:t>
            </a:fld>
            <a:endParaRPr lang="en-US" dirty="0">
              <a:latin typeface="+mj-lt"/>
            </a:endParaRPr>
          </a:p>
        </p:txBody>
      </p:sp>
      <p:sp>
        <p:nvSpPr>
          <p:cNvPr id="6" name="TextBox 5"/>
          <p:cNvSpPr txBox="1"/>
          <p:nvPr/>
        </p:nvSpPr>
        <p:spPr>
          <a:xfrm>
            <a:off x="0" y="1600201"/>
            <a:ext cx="9144000" cy="5210657"/>
          </a:xfrm>
          <a:prstGeom prst="rect">
            <a:avLst/>
          </a:prstGeom>
          <a:noFill/>
        </p:spPr>
        <p:txBody>
          <a:bodyPr wrap="square" rtlCol="0">
            <a:spAutoFit/>
          </a:bodyPr>
          <a:lstStyle/>
          <a:p>
            <a:pPr marL="457200" lvl="0" indent="-457200">
              <a:lnSpc>
                <a:spcPct val="85000"/>
              </a:lnSpc>
            </a:pPr>
            <a:r>
              <a:rPr lang="en-US" sz="2000" dirty="0">
                <a:effectLst/>
                <a:latin typeface="+mj-lt"/>
              </a:rPr>
              <a:t>	Realign organization expectations and take into consideration the economic climate when setting targets and objectives. You stand in between inspiration and implementation. Even during challenges, Show enthusiasm and Positive Attitude. </a:t>
            </a:r>
          </a:p>
          <a:p>
            <a:pPr marL="868363" lvl="1" indent="-457200">
              <a:lnSpc>
                <a:spcPct val="80000"/>
              </a:lnSpc>
              <a:buFont typeface="Arial" pitchFamily="34" charset="0"/>
              <a:buChar char="•"/>
            </a:pPr>
            <a:r>
              <a:rPr lang="en-US" sz="1600" dirty="0">
                <a:effectLst/>
                <a:latin typeface="+mj-lt"/>
              </a:rPr>
              <a:t>Unites toward shared destiny - sharing information and ideas, empowering team and gaining trust</a:t>
            </a:r>
          </a:p>
          <a:p>
            <a:pPr marL="868363" lvl="1" indent="-457200">
              <a:lnSpc>
                <a:spcPct val="80000"/>
              </a:lnSpc>
              <a:buFont typeface="Arial" pitchFamily="34" charset="0"/>
              <a:buChar char="•"/>
            </a:pPr>
            <a:r>
              <a:rPr lang="en-US" sz="1600" dirty="0">
                <a:effectLst/>
                <a:latin typeface="+mj-lt"/>
              </a:rPr>
              <a:t>Show genuine caring and have a sense of humor</a:t>
            </a:r>
          </a:p>
          <a:p>
            <a:pPr marL="868363" lvl="1" indent="-457200">
              <a:lnSpc>
                <a:spcPct val="80000"/>
              </a:lnSpc>
              <a:buFont typeface="Arial" pitchFamily="34" charset="0"/>
              <a:buChar char="•"/>
            </a:pPr>
            <a:r>
              <a:rPr lang="en-US" sz="1600" dirty="0">
                <a:effectLst/>
                <a:latin typeface="+mj-lt"/>
              </a:rPr>
              <a:t>Lead, encourage, and guide staff - don't force them</a:t>
            </a:r>
          </a:p>
          <a:p>
            <a:pPr marL="868363" lvl="1" indent="-457200">
              <a:lnSpc>
                <a:spcPct val="80000"/>
              </a:lnSpc>
              <a:buFont typeface="Arial" pitchFamily="34" charset="0"/>
              <a:buChar char="•"/>
            </a:pPr>
            <a:r>
              <a:rPr lang="en-US" sz="1600" dirty="0">
                <a:effectLst/>
                <a:latin typeface="+mj-lt"/>
              </a:rPr>
              <a:t>Tell your staff what you think. Give valid reasons</a:t>
            </a:r>
          </a:p>
          <a:p>
            <a:pPr marL="868363" lvl="1" indent="-457200">
              <a:lnSpc>
                <a:spcPct val="80000"/>
              </a:lnSpc>
              <a:buFont typeface="Arial" pitchFamily="34" charset="0"/>
              <a:buChar char="•"/>
            </a:pPr>
            <a:r>
              <a:rPr lang="en-US" sz="1600" dirty="0">
                <a:effectLst/>
                <a:latin typeface="+mj-lt"/>
              </a:rPr>
              <a:t>Influence why doing the task is important to you, the organization, and for them</a:t>
            </a:r>
          </a:p>
          <a:p>
            <a:pPr marL="868363" lvl="1" indent="-457200">
              <a:lnSpc>
                <a:spcPct val="80000"/>
              </a:lnSpc>
              <a:buFont typeface="Arial" pitchFamily="34" charset="0"/>
              <a:buChar char="•"/>
            </a:pPr>
            <a:r>
              <a:rPr lang="en-US" sz="1600" dirty="0">
                <a:effectLst/>
                <a:latin typeface="+mj-lt"/>
              </a:rPr>
              <a:t>Don't make assumptions about what drives others </a:t>
            </a:r>
          </a:p>
          <a:p>
            <a:pPr marL="868363" lvl="1" indent="-457200">
              <a:lnSpc>
                <a:spcPct val="80000"/>
              </a:lnSpc>
              <a:buFont typeface="Arial" pitchFamily="34" charset="0"/>
              <a:buChar char="•"/>
            </a:pPr>
            <a:r>
              <a:rPr lang="en-US" sz="1600" dirty="0">
                <a:effectLst/>
                <a:latin typeface="+mj-lt"/>
              </a:rPr>
              <a:t>Don't assume others are like you</a:t>
            </a:r>
          </a:p>
          <a:p>
            <a:pPr marL="868363" lvl="1" indent="-457200">
              <a:lnSpc>
                <a:spcPct val="80000"/>
              </a:lnSpc>
              <a:buFont typeface="Arial" pitchFamily="34" charset="0"/>
              <a:buChar char="•"/>
            </a:pPr>
            <a:r>
              <a:rPr lang="en-US" sz="1600" dirty="0">
                <a:effectLst/>
                <a:latin typeface="+mj-lt"/>
              </a:rPr>
              <a:t>Don't force people into things that are supposedly good for them; But Strive for Excellence and not for Perfection</a:t>
            </a:r>
          </a:p>
          <a:p>
            <a:pPr marL="868363" lvl="1" indent="-457200">
              <a:lnSpc>
                <a:spcPct val="80000"/>
              </a:lnSpc>
              <a:buFont typeface="Arial" pitchFamily="34" charset="0"/>
              <a:buChar char="•"/>
            </a:pPr>
            <a:r>
              <a:rPr lang="en-US" sz="1600" dirty="0">
                <a:effectLst/>
                <a:latin typeface="+mj-lt"/>
              </a:rPr>
              <a:t>Don't neglect the need for inspiration;  One is to Celebrate Success </a:t>
            </a:r>
          </a:p>
          <a:p>
            <a:pPr marL="868363" lvl="1" indent="-457200">
              <a:lnSpc>
                <a:spcPct val="80000"/>
              </a:lnSpc>
              <a:buFont typeface="Arial" pitchFamily="34" charset="0"/>
              <a:buChar char="•"/>
            </a:pPr>
            <a:r>
              <a:rPr lang="en-US" sz="1600" dirty="0">
                <a:effectLst/>
                <a:latin typeface="+mj-lt"/>
              </a:rPr>
              <a:t>Don't delegate work -- delegate responsibility</a:t>
            </a:r>
          </a:p>
          <a:p>
            <a:pPr marL="868363" lvl="1" indent="-457200">
              <a:lnSpc>
                <a:spcPct val="80000"/>
              </a:lnSpc>
              <a:buFont typeface="Arial" pitchFamily="34" charset="0"/>
              <a:buChar char="•"/>
            </a:pPr>
            <a:r>
              <a:rPr lang="en-US" sz="1600" dirty="0">
                <a:effectLst/>
                <a:latin typeface="+mj-lt"/>
              </a:rPr>
              <a:t>Express positive expectations and cheerful body languages; Stay cool under pressure</a:t>
            </a:r>
          </a:p>
          <a:p>
            <a:pPr marL="868363" lvl="1" indent="-457200">
              <a:lnSpc>
                <a:spcPct val="80000"/>
              </a:lnSpc>
              <a:buFont typeface="Arial" pitchFamily="34" charset="0"/>
              <a:buChar char="•"/>
            </a:pPr>
            <a:r>
              <a:rPr lang="en-US" sz="1600" dirty="0">
                <a:effectLst/>
                <a:latin typeface="+mj-lt"/>
              </a:rPr>
              <a:t>Expect the Best and your team will rise to that level as Team, not things are greatest resources</a:t>
            </a:r>
          </a:p>
          <a:p>
            <a:pPr marL="868363" lvl="1" indent="-457200">
              <a:lnSpc>
                <a:spcPct val="80000"/>
              </a:lnSpc>
              <a:buFont typeface="Arial" pitchFamily="34" charset="0"/>
              <a:buChar char="•"/>
            </a:pPr>
            <a:r>
              <a:rPr lang="en-US" sz="1600" dirty="0">
                <a:effectLst/>
                <a:latin typeface="+mj-lt"/>
              </a:rPr>
              <a:t>Establish a flexible climate of open communication based on trust, mutual respect, and commitment to a common purpose that enables teams to achieve better results more quickly and with less stress and wastages. Add value to team that adds to organization value</a:t>
            </a:r>
          </a:p>
          <a:p>
            <a:pPr marL="868363" lvl="1" indent="-457200">
              <a:lnSpc>
                <a:spcPct val="80000"/>
              </a:lnSpc>
              <a:buFont typeface="Arial" pitchFamily="34" charset="0"/>
              <a:buChar char="•"/>
            </a:pPr>
            <a:r>
              <a:rPr lang="en-US" sz="1600" dirty="0">
                <a:effectLst/>
                <a:latin typeface="+mj-lt"/>
              </a:rPr>
              <a:t>Have right capable person equipping with right tools, support and finally set realistic targets to achieve. If there are any gaps to explicit knowledge of Operation, Process, Architecture, Domain and Tacit knowledge, then Arrange training and investments to increase Proficiency, Productivity and Perfection. Wise man risks time and energy and not money. </a:t>
            </a:r>
          </a:p>
          <a:p>
            <a:pPr marL="868363" lvl="1" indent="-457200">
              <a:lnSpc>
                <a:spcPct val="80000"/>
              </a:lnSpc>
              <a:buFont typeface="Arial" pitchFamily="34" charset="0"/>
              <a:buChar char="•"/>
            </a:pPr>
            <a:r>
              <a:rPr lang="en-US" sz="1600" dirty="0">
                <a:effectLst/>
                <a:latin typeface="+mj-lt"/>
              </a:rPr>
              <a:t>Be an expert but Stay Humble and Be Courteous</a:t>
            </a:r>
            <a:endParaRPr lang="en-US" sz="2000" dirty="0">
              <a:effectLst/>
              <a:latin typeface="+mj-lt"/>
            </a:endParaRP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3.  Show Positive Attitude : Set and Realign Expectations Periodically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17</a:t>
            </a:fld>
            <a:endParaRPr lang="en-US" dirty="0">
              <a:latin typeface="+mj-lt"/>
            </a:endParaRPr>
          </a:p>
        </p:txBody>
      </p:sp>
      <p:sp>
        <p:nvSpPr>
          <p:cNvPr id="6" name="TextBox 5"/>
          <p:cNvSpPr txBox="1"/>
          <p:nvPr/>
        </p:nvSpPr>
        <p:spPr>
          <a:xfrm>
            <a:off x="0" y="1600201"/>
            <a:ext cx="9144000" cy="356251"/>
          </a:xfrm>
          <a:prstGeom prst="rect">
            <a:avLst/>
          </a:prstGeom>
          <a:noFill/>
        </p:spPr>
        <p:txBody>
          <a:bodyPr wrap="square" rtlCol="0">
            <a:spAutoFit/>
          </a:bodyPr>
          <a:lstStyle/>
          <a:p>
            <a:pPr marL="457200" lvl="0" indent="-457200">
              <a:lnSpc>
                <a:spcPct val="85000"/>
              </a:lnSpc>
            </a:pPr>
            <a:r>
              <a:rPr lang="en-US" sz="2000" dirty="0">
                <a:effectLst/>
                <a:latin typeface="+mj-lt"/>
              </a:rPr>
              <a:t>	</a:t>
            </a: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3.  Show Positive Attitude : Set and Realign Expectations Periodically</a:t>
            </a:r>
          </a:p>
        </p:txBody>
      </p:sp>
      <p:pic>
        <p:nvPicPr>
          <p:cNvPr id="4" name="Picture 3">
            <a:extLst>
              <a:ext uri="{FF2B5EF4-FFF2-40B4-BE49-F238E27FC236}">
                <a16:creationId xmlns:a16="http://schemas.microsoft.com/office/drawing/2014/main" id="{24ACE06C-04B8-4CA3-9D6A-8E4AA3608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956452"/>
            <a:ext cx="4762500" cy="3495675"/>
          </a:xfrm>
          <a:prstGeom prst="rect">
            <a:avLst/>
          </a:prstGeom>
        </p:spPr>
      </p:pic>
      <p:pic>
        <p:nvPicPr>
          <p:cNvPr id="10" name="Picture 9">
            <a:extLst>
              <a:ext uri="{FF2B5EF4-FFF2-40B4-BE49-F238E27FC236}">
                <a16:creationId xmlns:a16="http://schemas.microsoft.com/office/drawing/2014/main" id="{24E6BFEC-B6CD-4AB4-8E9D-74FBC19489A4}"/>
              </a:ext>
            </a:extLst>
          </p:cNvPr>
          <p:cNvPicPr>
            <a:picLocks noChangeAspect="1"/>
          </p:cNvPicPr>
          <p:nvPr/>
        </p:nvPicPr>
        <p:blipFill>
          <a:blip r:embed="rId4"/>
          <a:stretch>
            <a:fillRect/>
          </a:stretch>
        </p:blipFill>
        <p:spPr>
          <a:xfrm>
            <a:off x="5072451" y="1988921"/>
            <a:ext cx="3990197" cy="3228432"/>
          </a:xfrm>
          <a:prstGeom prst="rect">
            <a:avLst/>
          </a:prstGeom>
        </p:spPr>
      </p:pic>
    </p:spTree>
    <p:extLst>
      <p:ext uri="{BB962C8B-B14F-4D97-AF65-F5344CB8AC3E}">
        <p14:creationId xmlns:p14="http://schemas.microsoft.com/office/powerpoint/2010/main" val="2157728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18</a:t>
            </a:fld>
            <a:endParaRPr lang="en-US" dirty="0">
              <a:latin typeface="+mj-lt"/>
            </a:endParaRPr>
          </a:p>
        </p:txBody>
      </p:sp>
      <p:sp>
        <p:nvSpPr>
          <p:cNvPr id="6" name="TextBox 5"/>
          <p:cNvSpPr txBox="1"/>
          <p:nvPr/>
        </p:nvSpPr>
        <p:spPr>
          <a:xfrm>
            <a:off x="0" y="1600200"/>
            <a:ext cx="9144000" cy="6678751"/>
          </a:xfrm>
          <a:prstGeom prst="rect">
            <a:avLst/>
          </a:prstGeom>
          <a:noFill/>
        </p:spPr>
        <p:txBody>
          <a:bodyPr wrap="square" rtlCol="0">
            <a:spAutoFit/>
          </a:bodyPr>
          <a:lstStyle/>
          <a:p>
            <a:pPr marL="457200" lvl="0" indent="-457200">
              <a:lnSpc>
                <a:spcPct val="80000"/>
              </a:lnSpc>
            </a:pPr>
            <a:r>
              <a:rPr lang="en-US" sz="2000" dirty="0">
                <a:effectLst/>
                <a:latin typeface="+mj-lt"/>
              </a:rPr>
              <a:t>	Napoleon Bonaparte once said, “A soldier will fight long and hard for a bit of colored ribbon.” Human nature dictates that no matter what job we do we all like to be rewarded or praised for doing it well. </a:t>
            </a:r>
          </a:p>
          <a:p>
            <a:pPr marL="457200" lvl="0" indent="-457200">
              <a:lnSpc>
                <a:spcPct val="80000"/>
              </a:lnSpc>
            </a:pPr>
            <a:endParaRPr lang="en-US" sz="2000" dirty="0">
              <a:effectLst/>
              <a:latin typeface="+mj-lt"/>
            </a:endParaRPr>
          </a:p>
          <a:p>
            <a:pPr marL="457200" lvl="0" indent="-457200">
              <a:lnSpc>
                <a:spcPct val="80000"/>
              </a:lnSpc>
            </a:pPr>
            <a:r>
              <a:rPr lang="en-US" sz="2000" dirty="0">
                <a:effectLst/>
                <a:latin typeface="+mj-lt"/>
              </a:rPr>
              <a:t>	Provide absolute clarity in “what success looks like”; all must be able to realize their goals and determine whether or not they are achieving them. Create an environment to decide reward before launch. If you've relied on bonuses or profit sharing in past; and they work; then, by all means, continue; But don’t create an expectation to be on a periodic basis, but a random rewards at proper time. </a:t>
            </a:r>
          </a:p>
          <a:p>
            <a:pPr marL="457200" lvl="0" indent="-457200">
              <a:lnSpc>
                <a:spcPct val="80000"/>
              </a:lnSpc>
            </a:pPr>
            <a:r>
              <a:rPr lang="en-US" sz="2000" dirty="0">
                <a:effectLst/>
                <a:latin typeface="+mj-lt"/>
              </a:rPr>
              <a:t>	</a:t>
            </a:r>
            <a:r>
              <a:rPr lang="en-US" sz="2000" b="1" dirty="0">
                <a:effectLst/>
                <a:latin typeface="+mj-lt"/>
              </a:rPr>
              <a:t>i) Be creative in determining rewards</a:t>
            </a:r>
          </a:p>
          <a:p>
            <a:pPr marL="457200" lvl="0" indent="-457200">
              <a:lnSpc>
                <a:spcPct val="80000"/>
              </a:lnSpc>
            </a:pPr>
            <a:r>
              <a:rPr lang="en-US" sz="2000" b="1" dirty="0">
                <a:effectLst/>
                <a:latin typeface="+mj-lt"/>
              </a:rPr>
              <a:t>	ii) Public announcements</a:t>
            </a:r>
          </a:p>
          <a:p>
            <a:pPr marL="457200" lvl="0" indent="-457200">
              <a:lnSpc>
                <a:spcPct val="80000"/>
              </a:lnSpc>
            </a:pPr>
            <a:r>
              <a:rPr lang="en-US" sz="2000" dirty="0">
                <a:effectLst/>
                <a:latin typeface="+mj-lt"/>
              </a:rPr>
              <a:t>	Reward team members and give an opportunity to explain triumph publicly</a:t>
            </a:r>
          </a:p>
          <a:p>
            <a:pPr marL="457200" lvl="0" indent="-457200">
              <a:lnSpc>
                <a:spcPct val="80000"/>
              </a:lnSpc>
            </a:pPr>
            <a:r>
              <a:rPr lang="en-US" sz="2000" b="1" dirty="0">
                <a:effectLst/>
                <a:latin typeface="+mj-lt"/>
              </a:rPr>
              <a:t>	iii)  Private feedbacks</a:t>
            </a:r>
          </a:p>
          <a:p>
            <a:pPr marL="457200" lvl="0" indent="-457200">
              <a:lnSpc>
                <a:spcPct val="80000"/>
              </a:lnSpc>
            </a:pPr>
            <a:r>
              <a:rPr lang="en-US" sz="2000" dirty="0">
                <a:effectLst/>
                <a:latin typeface="+mj-lt"/>
              </a:rPr>
              <a:t>	Call team private to do a corrective action, preventive action, improvement areas.</a:t>
            </a:r>
          </a:p>
          <a:p>
            <a:pPr marL="457200" lvl="0" indent="-457200">
              <a:lnSpc>
                <a:spcPct val="80000"/>
              </a:lnSpc>
            </a:pPr>
            <a:r>
              <a:rPr lang="en-US" sz="2000" dirty="0">
                <a:effectLst/>
                <a:latin typeface="+mj-lt"/>
              </a:rPr>
              <a:t>	Also Institute two-way performance reviews, so that how you are doing also will be known to improve yourself</a:t>
            </a:r>
          </a:p>
          <a:p>
            <a:pPr marL="457200" lvl="0" indent="-457200">
              <a:lnSpc>
                <a:spcPct val="80000"/>
              </a:lnSpc>
            </a:pPr>
            <a:r>
              <a:rPr lang="en-US" sz="2000" b="1" dirty="0">
                <a:effectLst/>
                <a:latin typeface="+mj-lt"/>
              </a:rPr>
              <a:t>	iv) Higher Management Appreciations </a:t>
            </a:r>
          </a:p>
          <a:p>
            <a:pPr marL="457200" lvl="0" indent="-457200">
              <a:lnSpc>
                <a:spcPct val="80000"/>
              </a:lnSpc>
            </a:pPr>
            <a:r>
              <a:rPr lang="en-US" sz="2000" dirty="0">
                <a:effectLst/>
                <a:latin typeface="+mj-lt"/>
              </a:rPr>
              <a:t>	Have your Director, President etc., give recognition to team by personally sending a note, recognizing them in an organizational or team meeting, or creating a “Hall or Wall of Fame”</a:t>
            </a:r>
          </a:p>
          <a:p>
            <a:pPr marL="457200" lvl="0" indent="-457200">
              <a:lnSpc>
                <a:spcPct val="90000"/>
              </a:lnSpc>
            </a:pPr>
            <a:endParaRPr lang="en-US" sz="2000" dirty="0">
              <a:effectLst/>
              <a:latin typeface="+mj-lt"/>
            </a:endParaRPr>
          </a:p>
          <a:p>
            <a:pPr marL="457200" lvl="0" indent="-457200">
              <a:lnSpc>
                <a:spcPct val="90000"/>
              </a:lnSpc>
            </a:pPr>
            <a:endParaRPr lang="en-US" sz="2000" dirty="0">
              <a:effectLst/>
              <a:latin typeface="+mj-lt"/>
            </a:endParaRPr>
          </a:p>
          <a:p>
            <a:pPr marL="457200" lvl="0" indent="-457200">
              <a:lnSpc>
                <a:spcPct val="90000"/>
              </a:lnSpc>
            </a:pPr>
            <a:r>
              <a:rPr lang="en-US" sz="2000" dirty="0">
                <a:effectLst/>
                <a:latin typeface="+mj-lt"/>
              </a:rPr>
              <a:t>	</a:t>
            </a:r>
          </a:p>
          <a:p>
            <a:pPr marL="457200" lvl="0" indent="-457200">
              <a:lnSpc>
                <a:spcPct val="90000"/>
              </a:lnSpc>
            </a:pPr>
            <a:r>
              <a:rPr lang="en-US" sz="2000" dirty="0">
                <a:effectLst/>
                <a:latin typeface="+mj-lt"/>
              </a:rPr>
              <a:t>		</a:t>
            </a:r>
          </a:p>
          <a:p>
            <a:pPr marL="457200" lvl="0" indent="-457200">
              <a:lnSpc>
                <a:spcPct val="90000"/>
              </a:lnSpc>
            </a:pPr>
            <a:endParaRPr lang="en-US" sz="2000" dirty="0">
              <a:effectLst/>
              <a:latin typeface="+mj-lt"/>
            </a:endParaRPr>
          </a:p>
          <a:p>
            <a:pPr marL="457200" lvl="0" indent="-457200">
              <a:lnSpc>
                <a:spcPct val="90000"/>
              </a:lnSpc>
            </a:pPr>
            <a:endParaRPr lang="en-US" sz="2000" dirty="0">
              <a:effectLst/>
              <a:latin typeface="+mj-lt"/>
            </a:endParaRPr>
          </a:p>
        </p:txBody>
      </p:sp>
      <p:sp>
        <p:nvSpPr>
          <p:cNvPr id="7" name="Rectangle 6"/>
          <p:cNvSpPr/>
          <p:nvPr/>
        </p:nvSpPr>
        <p:spPr>
          <a:xfrm>
            <a:off x="0" y="1143000"/>
            <a:ext cx="9144000" cy="757130"/>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4. Make Team Proud : Appreciate, Encourage and Let team feels</a:t>
            </a:r>
          </a:p>
          <a:p>
            <a:pPr marL="457200" lvl="0" indent="-457200">
              <a:lnSpc>
                <a:spcPct val="90000"/>
              </a:lnSpc>
            </a:pPr>
            <a:endParaRPr lang="en-US" sz="2400" dirty="0">
              <a:solidFill>
                <a:schemeClr val="bg1"/>
              </a:solidFill>
              <a:effectLst/>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19</a:t>
            </a:fld>
            <a:endParaRPr lang="en-US" dirty="0">
              <a:latin typeface="+mj-lt"/>
            </a:endParaRPr>
          </a:p>
        </p:txBody>
      </p:sp>
      <p:sp>
        <p:nvSpPr>
          <p:cNvPr id="6" name="TextBox 5"/>
          <p:cNvSpPr txBox="1"/>
          <p:nvPr/>
        </p:nvSpPr>
        <p:spPr>
          <a:xfrm>
            <a:off x="0" y="1600200"/>
            <a:ext cx="9144000" cy="5909310"/>
          </a:xfrm>
          <a:prstGeom prst="rect">
            <a:avLst/>
          </a:prstGeom>
          <a:noFill/>
        </p:spPr>
        <p:txBody>
          <a:bodyPr wrap="square" rtlCol="0">
            <a:spAutoFit/>
          </a:bodyPr>
          <a:lstStyle/>
          <a:p>
            <a:pPr marL="457200" lvl="0" indent="-457200">
              <a:lnSpc>
                <a:spcPct val="85000"/>
              </a:lnSpc>
            </a:pPr>
            <a:r>
              <a:rPr lang="en-US" sz="2000" b="1" dirty="0">
                <a:effectLst/>
                <a:latin typeface="+mj-lt"/>
              </a:rPr>
              <a:t>	v) Give employee rewards your personal touch</a:t>
            </a:r>
          </a:p>
          <a:p>
            <a:pPr marL="457200" lvl="0" indent="-457200">
              <a:lnSpc>
                <a:spcPct val="85000"/>
              </a:lnSpc>
            </a:pPr>
            <a:r>
              <a:rPr lang="en-US" sz="2000" dirty="0">
                <a:effectLst/>
                <a:latin typeface="+mj-lt"/>
              </a:rPr>
              <a:t>	Involve yourself in part of the recognition factor in rewarding. Customize to team's preferences, it will yield 8 to 14 times of value</a:t>
            </a:r>
          </a:p>
          <a:p>
            <a:pPr marL="457200" lvl="0" indent="-457200">
              <a:lnSpc>
                <a:spcPct val="85000"/>
              </a:lnSpc>
            </a:pPr>
            <a:r>
              <a:rPr lang="en-US" sz="2000" b="1" dirty="0">
                <a:effectLst/>
                <a:latin typeface="+mj-lt"/>
              </a:rPr>
              <a:t>	vi)  Small ‘quick fix’ prizes</a:t>
            </a:r>
          </a:p>
          <a:p>
            <a:pPr marL="457200" lvl="0" indent="-457200">
              <a:lnSpc>
                <a:spcPct val="85000"/>
              </a:lnSpc>
            </a:pPr>
            <a:r>
              <a:rPr lang="en-US" sz="2000" dirty="0">
                <a:effectLst/>
                <a:latin typeface="+mj-lt"/>
              </a:rPr>
              <a:t>	No occasion is necessary. In fact, small surprises and tokens of your appreciation spread throughout the year help team in work life feel valued all year long. Give away little prizes as soon as they hit target. Every minute of day … precisely how is done and being rewarded for that performance. When they see positive and immediate consequences of what they do, they do it better; faster; more often.</a:t>
            </a:r>
          </a:p>
          <a:p>
            <a:pPr marL="457200" lvl="0" indent="-457200">
              <a:lnSpc>
                <a:spcPct val="85000"/>
              </a:lnSpc>
            </a:pPr>
            <a:r>
              <a:rPr lang="en-US" sz="2000" b="1" dirty="0">
                <a:effectLst/>
                <a:latin typeface="+mj-lt"/>
              </a:rPr>
              <a:t>	vii) Group rewards</a:t>
            </a:r>
          </a:p>
          <a:p>
            <a:pPr marL="457200" lvl="0" indent="-457200">
              <a:lnSpc>
                <a:spcPct val="85000"/>
              </a:lnSpc>
            </a:pPr>
            <a:r>
              <a:rPr lang="en-US" sz="2000" dirty="0">
                <a:effectLst/>
                <a:latin typeface="+mj-lt"/>
              </a:rPr>
              <a:t>	Group rewards may be appropriate, but don't undermine individual initiative. Make one-third based on the individual's tangible performance, and remaining two-thirds based on group accomplishment or vice versa</a:t>
            </a:r>
          </a:p>
          <a:p>
            <a:pPr marL="457200" lvl="0" indent="-457200">
              <a:lnSpc>
                <a:spcPct val="85000"/>
              </a:lnSpc>
            </a:pPr>
            <a:r>
              <a:rPr lang="en-US" sz="2000" b="1" dirty="0">
                <a:effectLst/>
                <a:latin typeface="+mj-lt"/>
              </a:rPr>
              <a:t>	viii) Rewards to share with the family</a:t>
            </a:r>
          </a:p>
          <a:p>
            <a:pPr marL="457200" lvl="0" indent="-457200">
              <a:lnSpc>
                <a:spcPct val="85000"/>
              </a:lnSpc>
            </a:pPr>
            <a:r>
              <a:rPr lang="en-US" sz="2000" dirty="0">
                <a:effectLst/>
                <a:latin typeface="+mj-lt"/>
              </a:rPr>
              <a:t>	Invite family also share like touring or movie etc</a:t>
            </a:r>
          </a:p>
          <a:p>
            <a:pPr marL="457200" lvl="0" indent="-457200">
              <a:lnSpc>
                <a:spcPct val="85000"/>
              </a:lnSpc>
            </a:pPr>
            <a:r>
              <a:rPr lang="en-US" sz="2000" b="1" dirty="0">
                <a:effectLst/>
                <a:latin typeface="+mj-lt"/>
              </a:rPr>
              <a:t>	ix) Avoid de-motivation</a:t>
            </a:r>
          </a:p>
          <a:p>
            <a:pPr marL="457200" lvl="0" indent="-457200">
              <a:lnSpc>
                <a:spcPct val="85000"/>
              </a:lnSpc>
            </a:pPr>
            <a:r>
              <a:rPr lang="en-US" sz="2000" dirty="0">
                <a:effectLst/>
                <a:latin typeface="+mj-lt"/>
              </a:rPr>
              <a:t>	Award should not hurt eligible performer or degrade any of team’s passion. Similarly be careful promoting people into management roles</a:t>
            </a:r>
          </a:p>
          <a:p>
            <a:pPr marL="457200" lvl="0" indent="-457200">
              <a:lnSpc>
                <a:spcPct val="90000"/>
              </a:lnSpc>
            </a:pPr>
            <a:endParaRPr lang="en-US" sz="2000" dirty="0">
              <a:effectLst/>
              <a:latin typeface="+mj-lt"/>
            </a:endParaRPr>
          </a:p>
          <a:p>
            <a:pPr marL="457200" lvl="0" indent="-457200">
              <a:lnSpc>
                <a:spcPct val="90000"/>
              </a:lnSpc>
            </a:pPr>
            <a:endParaRPr lang="en-US" sz="2000" dirty="0">
              <a:effectLst/>
              <a:latin typeface="+mj-lt"/>
            </a:endParaRPr>
          </a:p>
          <a:p>
            <a:pPr marL="457200" lvl="0" indent="-457200">
              <a:lnSpc>
                <a:spcPct val="90000"/>
              </a:lnSpc>
            </a:pPr>
            <a:endParaRPr lang="en-US" sz="2000" dirty="0">
              <a:effectLst/>
              <a:latin typeface="+mj-lt"/>
            </a:endParaRPr>
          </a:p>
          <a:p>
            <a:pPr marL="457200" lvl="0" indent="-457200">
              <a:lnSpc>
                <a:spcPct val="90000"/>
              </a:lnSpc>
            </a:pPr>
            <a:r>
              <a:rPr lang="en-US" sz="2000" dirty="0">
                <a:effectLst/>
                <a:latin typeface="+mj-lt"/>
              </a:rPr>
              <a:t>	</a:t>
            </a:r>
          </a:p>
        </p:txBody>
      </p:sp>
      <p:sp>
        <p:nvSpPr>
          <p:cNvPr id="7" name="Rectangle 6"/>
          <p:cNvSpPr/>
          <p:nvPr/>
        </p:nvSpPr>
        <p:spPr>
          <a:xfrm>
            <a:off x="0" y="1143000"/>
            <a:ext cx="9144000" cy="757130"/>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4. Make Team Proud</a:t>
            </a:r>
          </a:p>
          <a:p>
            <a:pPr marL="457200" lvl="0" indent="-457200">
              <a:lnSpc>
                <a:spcPct val="90000"/>
              </a:lnSpc>
            </a:pPr>
            <a:endParaRPr lang="en-US" sz="2400" dirty="0">
              <a:solidFill>
                <a:schemeClr val="bg1"/>
              </a:solidFill>
              <a:effectLst/>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Definition</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2</a:t>
            </a:fld>
            <a:endParaRPr lang="en-US" dirty="0">
              <a:latin typeface="+mj-lt"/>
            </a:endParaRPr>
          </a:p>
        </p:txBody>
      </p:sp>
      <p:sp>
        <p:nvSpPr>
          <p:cNvPr id="6" name="TextBox 5"/>
          <p:cNvSpPr txBox="1"/>
          <p:nvPr/>
        </p:nvSpPr>
        <p:spPr>
          <a:xfrm>
            <a:off x="0" y="1600200"/>
            <a:ext cx="9144000" cy="5078313"/>
          </a:xfrm>
          <a:prstGeom prst="rect">
            <a:avLst/>
          </a:prstGeom>
          <a:noFill/>
        </p:spPr>
        <p:txBody>
          <a:bodyPr wrap="square" rtlCol="0">
            <a:spAutoFit/>
          </a:bodyPr>
          <a:lstStyle/>
          <a:p>
            <a:pPr lvl="0" algn="just">
              <a:lnSpc>
                <a:spcPct val="90000"/>
              </a:lnSpc>
            </a:pPr>
            <a:r>
              <a:rPr lang="en-US" sz="2400" dirty="0">
                <a:effectLst/>
                <a:latin typeface="+mj-lt"/>
              </a:rPr>
              <a:t>The heart of motivation is to give team what they really want most from work. The more you are able to provide what they want more than job satisfaction, the more you should expect what you really want, namely: productivity, quality, and service. You don’t need the carrot or the stick; It’s not money that motivates; You get the best by giving the best.</a:t>
            </a:r>
          </a:p>
          <a:p>
            <a:pPr lvl="0" algn="just">
              <a:lnSpc>
                <a:spcPct val="90000"/>
              </a:lnSpc>
            </a:pPr>
            <a:r>
              <a:rPr lang="en-US" sz="2400" dirty="0">
                <a:effectLst/>
                <a:latin typeface="+mj-lt"/>
              </a:rPr>
              <a:t>As Per Kaizen, Top 5 reasons for extreme job satisfaction are: Achievement, Recognition, The Work Itself, Responsibility, </a:t>
            </a:r>
            <a:r>
              <a:rPr lang="en-US" sz="2400">
                <a:effectLst/>
                <a:latin typeface="+mj-lt"/>
              </a:rPr>
              <a:t>and Advancement. </a:t>
            </a:r>
            <a:endParaRPr lang="en-US" sz="2400" dirty="0">
              <a:effectLst/>
              <a:latin typeface="+mj-lt"/>
            </a:endParaRPr>
          </a:p>
          <a:p>
            <a:pPr lvl="0" algn="just">
              <a:lnSpc>
                <a:spcPct val="90000"/>
              </a:lnSpc>
            </a:pPr>
            <a:r>
              <a:rPr lang="en-US" sz="2400" dirty="0">
                <a:effectLst/>
                <a:latin typeface="+mj-lt"/>
              </a:rPr>
              <a:t>These help team to achieve goals; gain a positive perspective; create the power to change; build self-esteem and capability, manage their own development and help others with theirs; balance Life of Work in Spirit with Family, Health and Friends.</a:t>
            </a:r>
          </a:p>
          <a:p>
            <a:pPr lvl="0" algn="just">
              <a:lnSpc>
                <a:spcPct val="90000"/>
              </a:lnSpc>
            </a:pPr>
            <a:r>
              <a:rPr lang="en-US" sz="2400" dirty="0">
                <a:effectLst/>
                <a:latin typeface="+mj-lt"/>
              </a:rPr>
              <a:t>To Accomplish these 5 reasons, Implement 5 Strategies to Improve 8 Positive Potentials by exploring 10 principles to act upon and Find to measure and increase 30 Energy levels of team</a:t>
            </a:r>
          </a:p>
        </p:txBody>
      </p:sp>
      <p:pic>
        <p:nvPicPr>
          <p:cNvPr id="4" name="Picture 3"/>
          <p:cNvPicPr>
            <a:picLocks noChangeAspect="1"/>
          </p:cNvPicPr>
          <p:nvPr/>
        </p:nvPicPr>
        <p:blipFill>
          <a:blip r:embed="rId3"/>
          <a:stretch>
            <a:fillRect/>
          </a:stretch>
        </p:blipFill>
        <p:spPr>
          <a:xfrm>
            <a:off x="3962400" y="24161"/>
            <a:ext cx="5177883" cy="157603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20</a:t>
            </a:fld>
            <a:endParaRPr lang="en-US" dirty="0">
              <a:latin typeface="+mj-lt"/>
            </a:endParaRPr>
          </a:p>
        </p:txBody>
      </p:sp>
      <p:sp>
        <p:nvSpPr>
          <p:cNvPr id="6" name="TextBox 5"/>
          <p:cNvSpPr txBox="1"/>
          <p:nvPr/>
        </p:nvSpPr>
        <p:spPr>
          <a:xfrm>
            <a:off x="0" y="1600200"/>
            <a:ext cx="9144000" cy="5487656"/>
          </a:xfrm>
          <a:prstGeom prst="rect">
            <a:avLst/>
          </a:prstGeom>
          <a:noFill/>
        </p:spPr>
        <p:txBody>
          <a:bodyPr wrap="square" rtlCol="0">
            <a:spAutoFit/>
          </a:bodyPr>
          <a:lstStyle/>
          <a:p>
            <a:pPr marL="457200" lvl="0" indent="-457200">
              <a:lnSpc>
                <a:spcPct val="85000"/>
              </a:lnSpc>
            </a:pPr>
            <a:r>
              <a:rPr lang="en-US" sz="2000" b="1" dirty="0">
                <a:effectLst/>
                <a:latin typeface="+mj-lt"/>
              </a:rPr>
              <a:t>	x) Minimum Needed </a:t>
            </a:r>
          </a:p>
          <a:p>
            <a:pPr marL="868363" lvl="1" indent="-457200">
              <a:lnSpc>
                <a:spcPct val="80000"/>
              </a:lnSpc>
              <a:buFont typeface="Arial" pitchFamily="34" charset="0"/>
              <a:buChar char="•"/>
            </a:pPr>
            <a:r>
              <a:rPr lang="en-US" sz="1600" dirty="0">
                <a:effectLst/>
                <a:latin typeface="+mj-lt"/>
              </a:rPr>
              <a:t>Say “Thank you.” to your colleagues, coworkers and teams how much you found admire, value and contribution any day of year. Thanks personally, timely, often and sincerely. Handwrite thank you notes, Send an email to everybody about a person.</a:t>
            </a:r>
          </a:p>
          <a:p>
            <a:pPr marL="868363" lvl="1" indent="-457200">
              <a:lnSpc>
                <a:spcPct val="80000"/>
              </a:lnSpc>
              <a:buFont typeface="Arial" pitchFamily="34" charset="0"/>
              <a:buChar char="•"/>
            </a:pPr>
            <a:r>
              <a:rPr lang="en-US" sz="1600" dirty="0">
                <a:effectLst/>
                <a:latin typeface="+mj-lt"/>
              </a:rPr>
              <a:t>Provide frequent positive performance feedback – at least weekly and also listen to staff. Stop by an individual’s workstation or office to talk informally, Show your genuine interest by asking your team about their family, their hobby, their weekend or a special event they attended. They feel valued and cared about. </a:t>
            </a:r>
          </a:p>
          <a:p>
            <a:pPr marL="868363" lvl="1" indent="-457200">
              <a:lnSpc>
                <a:spcPct val="80000"/>
              </a:lnSpc>
              <a:buFont typeface="Arial" pitchFamily="34" charset="0"/>
              <a:buChar char="•"/>
            </a:pPr>
            <a:r>
              <a:rPr lang="en-US" sz="1600" dirty="0">
                <a:effectLst/>
                <a:latin typeface="+mj-lt"/>
              </a:rPr>
              <a:t>Recognize, reward and promote based on performance. Know your team interests well enough to present a small gift occasionally. An appreciated gift, and the gesture of providing it, will light up your team day. Almost everyone appreciates food. Take team to lunch for a birthday, a special occasion or Create a fun tradition for a seasonal holiday or for no reason at all. Let your guest pick the restaurant. Provide Company logo merchandise such as shirts, hats, mugs, and jackets.</a:t>
            </a:r>
          </a:p>
          <a:p>
            <a:pPr marL="868363" lvl="1" indent="-457200">
              <a:lnSpc>
                <a:spcPct val="80000"/>
              </a:lnSpc>
              <a:buFont typeface="Arial" pitchFamily="34" charset="0"/>
              <a:buChar char="•"/>
            </a:pPr>
            <a:r>
              <a:rPr lang="en-US" sz="1600" dirty="0">
                <a:effectLst/>
                <a:latin typeface="+mj-lt"/>
              </a:rPr>
              <a:t>Demonstrate Support; Hang framed or unframed one on wall to make attention or to change their thinking. Whether your working culture is one that clamps down on mistakes and penalizes error or a more tolerant one that espouses mistakes as learning opportunities, your staff need to understand the kind and levels of support they can expect. Encourage new ideas and initiative. </a:t>
            </a:r>
          </a:p>
          <a:p>
            <a:pPr marL="868363" lvl="1" indent="-457200">
              <a:lnSpc>
                <a:spcPct val="80000"/>
              </a:lnSpc>
              <a:buFont typeface="Arial" pitchFamily="34" charset="0"/>
              <a:buChar char="•"/>
            </a:pPr>
            <a:r>
              <a:rPr lang="en-US" sz="1600" dirty="0">
                <a:effectLst/>
                <a:latin typeface="+mj-lt"/>
              </a:rPr>
              <a:t>Last, but not least, provide opportunity and ownership in their work. Give chances for training, cross-training and learning new skills. They want to participate on a special committee where their talents are noticed. They like to attend professional association meetings and represent your organization at civic and philanthropic events. Explain how employee fits into organization’s plans, Involve employees in decisions and Let them participate in new hire interviews. Give them a book related to their job. Finally Celebrate successes. </a:t>
            </a:r>
          </a:p>
          <a:p>
            <a:pPr marL="868363" lvl="1" indent="-457200">
              <a:lnSpc>
                <a:spcPct val="80000"/>
              </a:lnSpc>
            </a:pPr>
            <a:endParaRPr lang="en-US" sz="2000" dirty="0">
              <a:effectLst/>
              <a:latin typeface="+mj-lt"/>
            </a:endParaRPr>
          </a:p>
          <a:p>
            <a:pPr marL="457200" lvl="0" indent="-457200">
              <a:lnSpc>
                <a:spcPct val="90000"/>
              </a:lnSpc>
            </a:pPr>
            <a:endParaRPr lang="en-US" sz="2000" dirty="0">
              <a:effectLst/>
              <a:latin typeface="+mj-lt"/>
            </a:endParaRPr>
          </a:p>
          <a:p>
            <a:pPr marL="457200" lvl="0" indent="-457200">
              <a:lnSpc>
                <a:spcPct val="90000"/>
              </a:lnSpc>
            </a:pPr>
            <a:r>
              <a:rPr lang="en-US" sz="2000" dirty="0">
                <a:effectLst/>
                <a:latin typeface="+mj-lt"/>
              </a:rPr>
              <a:t>	</a:t>
            </a:r>
          </a:p>
        </p:txBody>
      </p:sp>
      <p:sp>
        <p:nvSpPr>
          <p:cNvPr id="7" name="Rectangle 6"/>
          <p:cNvSpPr/>
          <p:nvPr/>
        </p:nvSpPr>
        <p:spPr>
          <a:xfrm>
            <a:off x="0" y="1143000"/>
            <a:ext cx="9144000" cy="757130"/>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4. Make Team Proud</a:t>
            </a:r>
          </a:p>
          <a:p>
            <a:pPr marL="457200" lvl="0" indent="-457200">
              <a:lnSpc>
                <a:spcPct val="90000"/>
              </a:lnSpc>
            </a:pPr>
            <a:endParaRPr lang="en-US" sz="2400" dirty="0">
              <a:solidFill>
                <a:schemeClr val="bg1"/>
              </a:solidFill>
              <a:effectLst/>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21</a:t>
            </a:fld>
            <a:endParaRPr lang="en-US" dirty="0">
              <a:latin typeface="+mj-lt"/>
            </a:endParaRPr>
          </a:p>
        </p:txBody>
      </p:sp>
      <p:sp>
        <p:nvSpPr>
          <p:cNvPr id="6" name="TextBox 5"/>
          <p:cNvSpPr txBox="1"/>
          <p:nvPr/>
        </p:nvSpPr>
        <p:spPr>
          <a:xfrm>
            <a:off x="0" y="1600200"/>
            <a:ext cx="9144000" cy="4893647"/>
          </a:xfrm>
          <a:prstGeom prst="rect">
            <a:avLst/>
          </a:prstGeom>
          <a:noFill/>
        </p:spPr>
        <p:txBody>
          <a:bodyPr wrap="square" rtlCol="0">
            <a:spAutoFit/>
          </a:bodyPr>
          <a:lstStyle/>
          <a:p>
            <a:pPr marL="457200" lvl="0" indent="-457200">
              <a:lnSpc>
                <a:spcPct val="80000"/>
              </a:lnSpc>
            </a:pPr>
            <a:r>
              <a:rPr lang="en-US" sz="2000" dirty="0">
                <a:effectLst/>
                <a:latin typeface="+mj-lt"/>
              </a:rPr>
              <a:t>	Our teams model our behavior.  If we are confident about a major change in the organization, our employees will follow our behavior.  If we come in late and leave early, guess what will happen?  Remember, even when you don’t think someone is watching…they are always watching.  Set the example for others to follow. </a:t>
            </a:r>
          </a:p>
          <a:p>
            <a:pPr marL="868363" lvl="1" indent="-457200">
              <a:lnSpc>
                <a:spcPct val="80000"/>
              </a:lnSpc>
              <a:buFont typeface="Arial" pitchFamily="34" charset="0"/>
              <a:buChar char="•"/>
            </a:pPr>
            <a:r>
              <a:rPr lang="en-US" sz="2000" dirty="0">
                <a:effectLst/>
                <a:latin typeface="+mj-lt"/>
              </a:rPr>
              <a:t>Every day, find someone doing something well or bad and tell the person so. Make sure the interest you show is genuine without going overboard or appearing to watch over people's shoulders. If you have ideas as to how employees' work could be improved, don't shout them out, but help them to find their way instead. Earn respect by setting an example; it is not necessary to be able do everything better than your staff. Make it clear employees can expect, what levels of support </a:t>
            </a:r>
          </a:p>
          <a:p>
            <a:pPr marL="868363" lvl="1" indent="-457200">
              <a:lnSpc>
                <a:spcPct val="80000"/>
              </a:lnSpc>
              <a:buFont typeface="Arial" pitchFamily="34" charset="0"/>
              <a:buChar char="•"/>
            </a:pPr>
            <a:r>
              <a:rPr lang="en-US" sz="2000" dirty="0">
                <a:effectLst/>
                <a:latin typeface="+mj-lt"/>
              </a:rPr>
              <a:t>Educate teams to know  the 'primary aim' of your company to align company goals to team goals</a:t>
            </a:r>
          </a:p>
          <a:p>
            <a:pPr marL="868363" lvl="1" indent="-457200">
              <a:lnSpc>
                <a:spcPct val="80000"/>
              </a:lnSpc>
              <a:buFont typeface="Arial" pitchFamily="34" charset="0"/>
              <a:buChar char="•"/>
            </a:pPr>
            <a:r>
              <a:rPr lang="en-US" sz="2000" dirty="0">
                <a:effectLst/>
                <a:latin typeface="+mj-lt"/>
              </a:rPr>
              <a:t>Eliminate obstacles stop performing to best effect or any recent changes that might have affected motivation</a:t>
            </a:r>
          </a:p>
          <a:p>
            <a:pPr marL="868363" lvl="1" indent="-457200">
              <a:lnSpc>
                <a:spcPct val="80000"/>
              </a:lnSpc>
              <a:buFont typeface="Arial" pitchFamily="34" charset="0"/>
              <a:buChar char="•"/>
            </a:pPr>
            <a:r>
              <a:rPr lang="en-US" sz="2000" dirty="0">
                <a:effectLst/>
                <a:latin typeface="+mj-lt"/>
              </a:rPr>
              <a:t>Boost that motivates and feeling empowered</a:t>
            </a:r>
          </a:p>
          <a:p>
            <a:pPr marL="868363" lvl="1" indent="-457200">
              <a:lnSpc>
                <a:spcPct val="80000"/>
              </a:lnSpc>
              <a:buFont typeface="Arial" pitchFamily="34" charset="0"/>
              <a:buChar char="•"/>
            </a:pPr>
            <a:r>
              <a:rPr lang="en-US" sz="2000" dirty="0">
                <a:effectLst/>
                <a:latin typeface="+mj-lt"/>
              </a:rPr>
              <a:t>Involve team in company development and create feeling listened to and heard with visible actions seen</a:t>
            </a:r>
          </a:p>
          <a:p>
            <a:pPr marL="868363" lvl="1" indent="-457200">
              <a:lnSpc>
                <a:spcPct val="80000"/>
              </a:lnSpc>
              <a:buFont typeface="Arial" pitchFamily="34" charset="0"/>
              <a:buChar char="•"/>
            </a:pPr>
            <a:r>
              <a:rPr lang="en-US" sz="2000" dirty="0">
                <a:effectLst/>
                <a:latin typeface="+mj-lt"/>
              </a:rPr>
              <a:t>Make sure company's internal image consistent is with its external one</a:t>
            </a: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5. Walk the Talk and Walk the Job : Show Consistency in behavior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22</a:t>
            </a:fld>
            <a:endParaRPr lang="en-US" dirty="0">
              <a:latin typeface="+mj-lt"/>
            </a:endParaRPr>
          </a:p>
        </p:txBody>
      </p:sp>
      <p:sp>
        <p:nvSpPr>
          <p:cNvPr id="6" name="TextBox 5"/>
          <p:cNvSpPr txBox="1"/>
          <p:nvPr/>
        </p:nvSpPr>
        <p:spPr>
          <a:xfrm>
            <a:off x="-381000" y="1600200"/>
            <a:ext cx="9525000" cy="4973028"/>
          </a:xfrm>
          <a:prstGeom prst="rect">
            <a:avLst/>
          </a:prstGeom>
          <a:noFill/>
        </p:spPr>
        <p:txBody>
          <a:bodyPr wrap="square" rtlCol="0">
            <a:spAutoFit/>
          </a:bodyPr>
          <a:lstStyle/>
          <a:p>
            <a:pPr marL="457200" lvl="0" indent="-457200">
              <a:lnSpc>
                <a:spcPct val="80000"/>
              </a:lnSpc>
            </a:pPr>
            <a:r>
              <a:rPr lang="en-US" sz="1800" dirty="0">
                <a:effectLst/>
                <a:latin typeface="+mj-lt"/>
              </a:rPr>
              <a:t>	When You Walk the Walk, 	</a:t>
            </a:r>
          </a:p>
          <a:p>
            <a:pPr marL="868363" lvl="1" indent="-457200">
              <a:lnSpc>
                <a:spcPct val="80000"/>
              </a:lnSpc>
            </a:pPr>
            <a:r>
              <a:rPr lang="en-US" sz="1800" dirty="0">
                <a:effectLst/>
                <a:latin typeface="+mj-lt"/>
              </a:rPr>
              <a:t>	You Show What’s Really Most Important</a:t>
            </a:r>
          </a:p>
          <a:p>
            <a:pPr marL="868363" lvl="1" indent="-457200">
              <a:lnSpc>
                <a:spcPct val="80000"/>
              </a:lnSpc>
            </a:pPr>
            <a:r>
              <a:rPr lang="en-US" sz="1800" dirty="0">
                <a:effectLst/>
                <a:latin typeface="+mj-lt"/>
              </a:rPr>
              <a:t>	You Show Who Comes First,  You Show What Comes First</a:t>
            </a:r>
          </a:p>
          <a:p>
            <a:pPr marL="868363" lvl="1" indent="-457200">
              <a:lnSpc>
                <a:spcPct val="80000"/>
              </a:lnSpc>
            </a:pPr>
            <a:r>
              <a:rPr lang="en-US" sz="1800" dirty="0">
                <a:effectLst/>
                <a:latin typeface="+mj-lt"/>
              </a:rPr>
              <a:t>	You Share the Struggle and the Risk</a:t>
            </a:r>
          </a:p>
          <a:p>
            <a:pPr marL="868363" lvl="1" indent="-457200">
              <a:lnSpc>
                <a:spcPct val="80000"/>
              </a:lnSpc>
            </a:pPr>
            <a:r>
              <a:rPr lang="en-US" sz="1800" dirty="0">
                <a:effectLst/>
                <a:latin typeface="+mj-lt"/>
              </a:rPr>
              <a:t>	You Gain a Firsthand View and Show working towards goal with doesn’t matter who gets credit</a:t>
            </a:r>
          </a:p>
          <a:p>
            <a:pPr marL="868363" lvl="1" indent="-457200">
              <a:lnSpc>
                <a:spcPct val="80000"/>
              </a:lnSpc>
            </a:pPr>
            <a:r>
              <a:rPr lang="en-US" sz="1800" dirty="0">
                <a:effectLst/>
                <a:latin typeface="+mj-lt"/>
              </a:rPr>
              <a:t>	You Express Every Moment Is an Opportunity to Teach, Train, and Lead</a:t>
            </a:r>
          </a:p>
          <a:p>
            <a:pPr marL="868363" lvl="1" indent="-457200">
              <a:lnSpc>
                <a:spcPct val="80000"/>
              </a:lnSpc>
            </a:pPr>
            <a:r>
              <a:rPr lang="en-US" sz="1800" dirty="0">
                <a:effectLst/>
                <a:latin typeface="+mj-lt"/>
              </a:rPr>
              <a:t>	You Take Steps That Every Potential Follower Can Follow</a:t>
            </a:r>
          </a:p>
          <a:p>
            <a:pPr marL="868363" lvl="1" indent="-457200">
              <a:lnSpc>
                <a:spcPct val="80000"/>
              </a:lnSpc>
            </a:pPr>
            <a:r>
              <a:rPr lang="en-US" sz="1800" dirty="0">
                <a:effectLst/>
                <a:latin typeface="+mj-lt"/>
              </a:rPr>
              <a:t>	You Make Change Desirable and Create win-win situation by showing Change equals growth, not pain</a:t>
            </a:r>
          </a:p>
          <a:p>
            <a:pPr marL="868363" lvl="1" indent="-457200">
              <a:lnSpc>
                <a:spcPct val="80000"/>
              </a:lnSpc>
            </a:pPr>
            <a:r>
              <a:rPr lang="en-US" sz="1800" dirty="0">
                <a:effectLst/>
                <a:latin typeface="+mj-lt"/>
              </a:rPr>
              <a:t>	You Show Engaged, Happiness, No Fear and felling of Increasing in Status</a:t>
            </a:r>
          </a:p>
          <a:p>
            <a:pPr marL="868363" lvl="1" indent="-457200">
              <a:lnSpc>
                <a:spcPct val="80000"/>
              </a:lnSpc>
            </a:pPr>
            <a:r>
              <a:rPr lang="en-US" sz="1800" dirty="0">
                <a:effectLst/>
                <a:latin typeface="+mj-lt"/>
              </a:rPr>
              <a:t>	You Manage Purpose of Team and not Team. But You Address team’s intrinsic Desires. You Improve Everything and Overcome barriers to performance by turning groups to become teams and Showing none of us is as smart or wise enough by self as combining all of us</a:t>
            </a:r>
          </a:p>
          <a:p>
            <a:pPr marL="868363" lvl="1" indent="-457200">
              <a:lnSpc>
                <a:spcPct val="80000"/>
              </a:lnSpc>
            </a:pPr>
            <a:r>
              <a:rPr lang="en-US" sz="1800" dirty="0">
                <a:effectLst/>
                <a:latin typeface="+mj-lt"/>
              </a:rPr>
              <a:t>	You also show Management is a service, not a control</a:t>
            </a:r>
          </a:p>
          <a:p>
            <a:pPr marL="868363" lvl="1" indent="-457200">
              <a:lnSpc>
                <a:spcPct val="80000"/>
              </a:lnSpc>
            </a:pPr>
            <a:r>
              <a:rPr lang="en-US" sz="1800" dirty="0">
                <a:effectLst/>
                <a:latin typeface="+mj-lt"/>
              </a:rPr>
              <a:t>	You Energize and Empower Team by showing My employees are my peers, not my children</a:t>
            </a:r>
          </a:p>
          <a:p>
            <a:pPr marL="868363" lvl="1" indent="-457200">
              <a:lnSpc>
                <a:spcPct val="80000"/>
              </a:lnSpc>
            </a:pPr>
            <a:r>
              <a:rPr lang="en-US" sz="1800" dirty="0">
                <a:effectLst/>
                <a:latin typeface="+mj-lt"/>
              </a:rPr>
              <a:t>	You Align Constraints by showing Business is an ecosystem, not a battlefield</a:t>
            </a:r>
          </a:p>
          <a:p>
            <a:pPr marL="868363" lvl="1" indent="-457200">
              <a:lnSpc>
                <a:spcPct val="80000"/>
              </a:lnSpc>
            </a:pPr>
            <a:r>
              <a:rPr lang="en-US" sz="1800" dirty="0">
                <a:effectLst/>
                <a:latin typeface="+mj-lt"/>
              </a:rPr>
              <a:t> 	You Develop Competence, You show Technology offers empowerment, not automations</a:t>
            </a:r>
          </a:p>
          <a:p>
            <a:pPr marL="868363" lvl="1" indent="-457200">
              <a:lnSpc>
                <a:spcPct val="80000"/>
              </a:lnSpc>
            </a:pPr>
            <a:r>
              <a:rPr lang="en-US" sz="1800" dirty="0">
                <a:effectLst/>
                <a:latin typeface="+mj-lt"/>
              </a:rPr>
              <a:t>	You Grow Structure with Work should be fun, not mere toil</a:t>
            </a:r>
          </a:p>
          <a:p>
            <a:pPr marL="868363" lvl="1" indent="-457200">
              <a:lnSpc>
                <a:spcPct val="80000"/>
              </a:lnSpc>
            </a:pPr>
            <a:r>
              <a:rPr lang="en-US" sz="1800" dirty="0">
                <a:effectLst/>
                <a:latin typeface="+mj-lt"/>
              </a:rPr>
              <a:t> 	You Inspire Belief and demonstrate A company is a community, not a machine</a:t>
            </a:r>
          </a:p>
          <a:p>
            <a:pPr marL="868363" lvl="1" indent="-457200">
              <a:lnSpc>
                <a:spcPct val="80000"/>
              </a:lnSpc>
            </a:pPr>
            <a:r>
              <a:rPr lang="en-US" sz="1800" dirty="0">
                <a:effectLst/>
                <a:latin typeface="+mj-lt"/>
              </a:rPr>
              <a:t>	You earn Trust from Your team	</a:t>
            </a:r>
          </a:p>
          <a:p>
            <a:pPr marL="868363" lvl="1" indent="-457200">
              <a:lnSpc>
                <a:spcPct val="80000"/>
              </a:lnSpc>
            </a:pPr>
            <a:r>
              <a:rPr lang="en-US" sz="1800" dirty="0">
                <a:effectLst/>
                <a:latin typeface="+mj-lt"/>
              </a:rPr>
              <a:t>By these, You Become a Leader even without Title, Position, or Formal Authority</a:t>
            </a: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5. Walk the Talk and Walk the Job</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23</a:t>
            </a:fld>
            <a:endParaRPr lang="en-US" dirty="0">
              <a:latin typeface="+mj-lt"/>
            </a:endParaRPr>
          </a:p>
        </p:txBody>
      </p:sp>
      <p:sp>
        <p:nvSpPr>
          <p:cNvPr id="6" name="TextBox 5"/>
          <p:cNvSpPr txBox="1"/>
          <p:nvPr/>
        </p:nvSpPr>
        <p:spPr>
          <a:xfrm>
            <a:off x="0" y="1600200"/>
            <a:ext cx="9296400" cy="369332"/>
          </a:xfrm>
          <a:prstGeom prst="rect">
            <a:avLst/>
          </a:prstGeom>
          <a:noFill/>
        </p:spPr>
        <p:txBody>
          <a:bodyPr wrap="square" rtlCol="0">
            <a:spAutoFit/>
          </a:bodyPr>
          <a:lstStyle/>
          <a:p>
            <a:pPr marL="457200" lvl="0" indent="-457200">
              <a:lnSpc>
                <a:spcPct val="90000"/>
              </a:lnSpc>
            </a:pPr>
            <a:r>
              <a:rPr lang="en-US" sz="2000" dirty="0">
                <a:effectLst/>
                <a:latin typeface="+mj-lt"/>
              </a:rPr>
              <a:t>	Understand where they are in the following circle and plan accordingly</a:t>
            </a: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6. Read the Needs : Provide what is needed</a:t>
            </a:r>
          </a:p>
        </p:txBody>
      </p:sp>
      <p:pic>
        <p:nvPicPr>
          <p:cNvPr id="8" name="Picture 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28600" y="2286000"/>
            <a:ext cx="4114800" cy="396770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685371" y="2438400"/>
            <a:ext cx="4143723" cy="28384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24</a:t>
            </a:fld>
            <a:endParaRPr lang="en-US" dirty="0">
              <a:latin typeface="+mj-lt"/>
            </a:endParaRPr>
          </a:p>
        </p:txBody>
      </p:sp>
      <p:sp>
        <p:nvSpPr>
          <p:cNvPr id="6" name="TextBox 5"/>
          <p:cNvSpPr txBox="1"/>
          <p:nvPr/>
        </p:nvSpPr>
        <p:spPr>
          <a:xfrm>
            <a:off x="0" y="1600200"/>
            <a:ext cx="9296400" cy="4801314"/>
          </a:xfrm>
          <a:prstGeom prst="rect">
            <a:avLst/>
          </a:prstGeom>
          <a:noFill/>
        </p:spPr>
        <p:txBody>
          <a:bodyPr wrap="square" rtlCol="0">
            <a:spAutoFit/>
          </a:bodyPr>
          <a:lstStyle/>
          <a:p>
            <a:pPr marL="457200" lvl="0" indent="-457200">
              <a:lnSpc>
                <a:spcPct val="90000"/>
              </a:lnSpc>
            </a:pPr>
            <a:r>
              <a:rPr lang="en-US" sz="2000" dirty="0">
                <a:effectLst/>
                <a:latin typeface="+mj-lt"/>
              </a:rPr>
              <a:t>	Needs are similar to instincts and play a major role in motivating behavior. There are 4 deficiency needs (D-needs) and one growth / being needs (B-needs) in the following hierarchy.</a:t>
            </a:r>
          </a:p>
          <a:p>
            <a:pPr marL="457200" lvl="0" indent="-457200">
              <a:lnSpc>
                <a:spcPct val="90000"/>
              </a:lnSpc>
            </a:pPr>
            <a:r>
              <a:rPr lang="en-US" sz="2000" b="1" dirty="0">
                <a:effectLst/>
                <a:latin typeface="+mj-lt"/>
              </a:rPr>
              <a:t>	i) Physiological Needs</a:t>
            </a:r>
          </a:p>
          <a:p>
            <a:pPr marL="457200" lvl="0" indent="-457200">
              <a:lnSpc>
                <a:spcPct val="90000"/>
              </a:lnSpc>
            </a:pPr>
            <a:r>
              <a:rPr lang="en-US" sz="2000" dirty="0">
                <a:effectLst/>
                <a:latin typeface="+mj-lt"/>
              </a:rPr>
              <a:t>	Basic needs that are vital to survival, such as the need for water, food and sleep, Independence Being an individual </a:t>
            </a:r>
          </a:p>
          <a:p>
            <a:pPr marL="457200" lvl="0" indent="-457200">
              <a:lnSpc>
                <a:spcPct val="90000"/>
              </a:lnSpc>
            </a:pPr>
            <a:r>
              <a:rPr lang="en-US" sz="2000" b="1" dirty="0">
                <a:effectLst/>
                <a:latin typeface="+mj-lt"/>
              </a:rPr>
              <a:t>	ii) Security Needs</a:t>
            </a:r>
          </a:p>
          <a:p>
            <a:pPr marL="457200" lvl="0" indent="-457200">
              <a:lnSpc>
                <a:spcPct val="90000"/>
              </a:lnSpc>
            </a:pPr>
            <a:r>
              <a:rPr lang="en-US" sz="2000" dirty="0">
                <a:effectLst/>
                <a:latin typeface="+mj-lt"/>
              </a:rPr>
              <a:t>	Needs for Tranquility safety and security which includes a desire for steady employment, health insurance, safe neighborhoods and shelter from environment  </a:t>
            </a:r>
          </a:p>
          <a:p>
            <a:pPr marL="457200" lvl="0" indent="-457200">
              <a:lnSpc>
                <a:spcPct val="90000"/>
              </a:lnSpc>
            </a:pPr>
            <a:r>
              <a:rPr lang="en-US" sz="2000" b="1" dirty="0">
                <a:effectLst/>
                <a:latin typeface="+mj-lt"/>
              </a:rPr>
              <a:t>	iii) Social Needs</a:t>
            </a:r>
          </a:p>
          <a:p>
            <a:pPr marL="457200" lvl="0" indent="-457200">
              <a:lnSpc>
                <a:spcPct val="90000"/>
              </a:lnSpc>
            </a:pPr>
            <a:r>
              <a:rPr lang="en-US" sz="2000" dirty="0">
                <a:effectLst/>
                <a:latin typeface="+mj-lt"/>
              </a:rPr>
              <a:t>	Needs for belonging, Romance, love and affection, Raising Family, Savings</a:t>
            </a:r>
          </a:p>
          <a:p>
            <a:pPr marL="457200" lvl="0" indent="-457200">
              <a:lnSpc>
                <a:spcPct val="90000"/>
              </a:lnSpc>
            </a:pPr>
            <a:r>
              <a:rPr lang="en-US" sz="2000" b="1" dirty="0">
                <a:effectLst/>
                <a:latin typeface="+mj-lt"/>
              </a:rPr>
              <a:t>	iv) Esteem Needs</a:t>
            </a:r>
          </a:p>
          <a:p>
            <a:pPr marL="457200" lvl="0" indent="-457200">
              <a:lnSpc>
                <a:spcPct val="90000"/>
              </a:lnSpc>
            </a:pPr>
            <a:r>
              <a:rPr lang="en-US" sz="2000" dirty="0">
                <a:effectLst/>
                <a:latin typeface="+mj-lt"/>
              </a:rPr>
              <a:t>	After first three needs have been satisfied, esteem needs include that reflect on self-esteem, personal worth, social recognition and accomplishment</a:t>
            </a:r>
          </a:p>
          <a:p>
            <a:pPr marL="457200" lvl="0" indent="-457200">
              <a:lnSpc>
                <a:spcPct val="90000"/>
              </a:lnSpc>
            </a:pPr>
            <a:r>
              <a:rPr lang="en-US" sz="2000" b="1" dirty="0">
                <a:effectLst/>
                <a:latin typeface="+mj-lt"/>
              </a:rPr>
              <a:t>	v) Self-actualizing Needs</a:t>
            </a:r>
          </a:p>
          <a:p>
            <a:pPr marL="457200" lvl="0" indent="-457200">
              <a:lnSpc>
                <a:spcPct val="90000"/>
              </a:lnSpc>
            </a:pPr>
            <a:r>
              <a:rPr lang="en-US" sz="2000" dirty="0">
                <a:effectLst/>
                <a:latin typeface="+mj-lt"/>
              </a:rPr>
              <a:t>	Concerned with personal growth, less concerned with opinions of others and interested fulfilling their potential, Power and need for influence</a:t>
            </a: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6. Read the Needs : Provide what is needed</a:t>
            </a:r>
          </a:p>
        </p:txBody>
      </p:sp>
    </p:spTree>
    <p:extLst>
      <p:ext uri="{BB962C8B-B14F-4D97-AF65-F5344CB8AC3E}">
        <p14:creationId xmlns:p14="http://schemas.microsoft.com/office/powerpoint/2010/main" val="282872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25</a:t>
            </a:fld>
            <a:endParaRPr lang="en-US" dirty="0">
              <a:latin typeface="+mj-lt"/>
            </a:endParaRPr>
          </a:p>
        </p:txBody>
      </p:sp>
      <p:sp>
        <p:nvSpPr>
          <p:cNvPr id="6" name="TextBox 5"/>
          <p:cNvSpPr txBox="1"/>
          <p:nvPr/>
        </p:nvSpPr>
        <p:spPr>
          <a:xfrm>
            <a:off x="0" y="1600200"/>
            <a:ext cx="9144000" cy="5383012"/>
          </a:xfrm>
          <a:prstGeom prst="rect">
            <a:avLst/>
          </a:prstGeom>
          <a:noFill/>
        </p:spPr>
        <p:txBody>
          <a:bodyPr wrap="square" rtlCol="0">
            <a:spAutoFit/>
          </a:bodyPr>
          <a:lstStyle/>
          <a:p>
            <a:pPr marL="457200" lvl="0" indent="-457200">
              <a:lnSpc>
                <a:spcPct val="90000"/>
              </a:lnSpc>
            </a:pPr>
            <a:r>
              <a:rPr lang="en-US" sz="2000" dirty="0">
                <a:effectLst/>
                <a:latin typeface="+mj-lt"/>
              </a:rPr>
              <a:t>	</a:t>
            </a:r>
            <a:r>
              <a:rPr lang="en-US" sz="1800" dirty="0">
                <a:effectLst/>
                <a:latin typeface="+mj-lt"/>
              </a:rPr>
              <a:t>You need others to help you, and you need to help others. With right team, you can make seemingly impossible practically inevitable. Following 6 type of people are </a:t>
            </a:r>
            <a:r>
              <a:rPr lang="en-US" sz="1800">
                <a:effectLst/>
                <a:latin typeface="+mj-lt"/>
              </a:rPr>
              <a:t>needed to do so.</a:t>
            </a:r>
            <a:endParaRPr lang="en-US" sz="1800" dirty="0">
              <a:effectLst/>
              <a:latin typeface="+mj-lt"/>
            </a:endParaRPr>
          </a:p>
          <a:p>
            <a:pPr marL="457200" lvl="0" indent="-457200">
              <a:lnSpc>
                <a:spcPct val="90000"/>
              </a:lnSpc>
            </a:pPr>
            <a:r>
              <a:rPr lang="en-US" sz="1800" b="1" dirty="0">
                <a:effectLst/>
                <a:latin typeface="+mj-lt"/>
              </a:rPr>
              <a:t>	i) The Instigator : Voice of Inspiration</a:t>
            </a:r>
          </a:p>
          <a:p>
            <a:pPr marL="457200" lvl="0" indent="-457200">
              <a:lnSpc>
                <a:spcPct val="90000"/>
              </a:lnSpc>
            </a:pPr>
            <a:r>
              <a:rPr lang="en-US" sz="1800" dirty="0">
                <a:effectLst/>
                <a:latin typeface="+mj-lt"/>
              </a:rPr>
              <a:t>	To keep person energized, and enthusiastic, Who pushes you, who makes you think. Who motivates you to get up and go, and try, and make things happen. </a:t>
            </a:r>
          </a:p>
          <a:p>
            <a:pPr marL="457200" lvl="0" indent="-457200">
              <a:lnSpc>
                <a:spcPct val="90000"/>
              </a:lnSpc>
            </a:pPr>
            <a:r>
              <a:rPr lang="en-US" sz="1800" b="1" dirty="0">
                <a:effectLst/>
                <a:latin typeface="+mj-lt"/>
              </a:rPr>
              <a:t>	ii) The Cheerleader : Voice of Motivation</a:t>
            </a:r>
          </a:p>
          <a:p>
            <a:pPr marL="457200" lvl="0" indent="-457200">
              <a:lnSpc>
                <a:spcPct val="90000"/>
              </a:lnSpc>
            </a:pPr>
            <a:r>
              <a:rPr lang="en-US" sz="1800" dirty="0">
                <a:effectLst/>
                <a:latin typeface="+mj-lt"/>
              </a:rPr>
              <a:t>	To keep person engaged, Who is a huge fan, a strong supporter, and a rabid evangelist for you and your work.  </a:t>
            </a:r>
          </a:p>
          <a:p>
            <a:pPr marL="457200" lvl="0" indent="-457200">
              <a:lnSpc>
                <a:spcPct val="90000"/>
              </a:lnSpc>
            </a:pPr>
            <a:r>
              <a:rPr lang="en-US" sz="1800" b="1" dirty="0">
                <a:effectLst/>
                <a:latin typeface="+mj-lt"/>
              </a:rPr>
              <a:t>	iii) The Doubter :  Voice of Reason</a:t>
            </a:r>
          </a:p>
          <a:p>
            <a:pPr marL="457200" lvl="0" indent="-457200">
              <a:lnSpc>
                <a:spcPct val="90000"/>
              </a:lnSpc>
            </a:pPr>
            <a:r>
              <a:rPr lang="en-US" sz="1800" dirty="0">
                <a:effectLst/>
                <a:latin typeface="+mj-lt"/>
              </a:rPr>
              <a:t>	To be as safe as you are successful, Who is devil’s advocate, who asks hard questions and sees problems before they arise.</a:t>
            </a:r>
          </a:p>
          <a:p>
            <a:pPr marL="457200" lvl="0" indent="-457200">
              <a:lnSpc>
                <a:spcPct val="90000"/>
              </a:lnSpc>
            </a:pPr>
            <a:r>
              <a:rPr lang="en-US" sz="1800" b="1" dirty="0">
                <a:effectLst/>
                <a:latin typeface="+mj-lt"/>
              </a:rPr>
              <a:t>	iv) The Taskmaster :  Voice of Progress</a:t>
            </a:r>
          </a:p>
          <a:p>
            <a:pPr marL="457200" lvl="0" indent="-457200">
              <a:lnSpc>
                <a:spcPct val="90000"/>
              </a:lnSpc>
            </a:pPr>
            <a:r>
              <a:rPr lang="en-US" sz="1800" dirty="0">
                <a:effectLst/>
                <a:latin typeface="+mj-lt"/>
              </a:rPr>
              <a:t>	To make sure deadlines are met and goals are reached,  who is loud and belligerent voice that demands you gets things done and is steward of momentum.</a:t>
            </a:r>
          </a:p>
          <a:p>
            <a:pPr marL="457200" lvl="0" indent="-457200">
              <a:lnSpc>
                <a:spcPct val="90000"/>
              </a:lnSpc>
            </a:pPr>
            <a:r>
              <a:rPr lang="en-US" sz="1800" b="1" dirty="0">
                <a:effectLst/>
                <a:latin typeface="+mj-lt"/>
              </a:rPr>
              <a:t>	v) The Connector : Voice of cooperation and community</a:t>
            </a:r>
          </a:p>
          <a:p>
            <a:pPr marL="457200" lvl="0" indent="-457200">
              <a:lnSpc>
                <a:spcPct val="90000"/>
              </a:lnSpc>
            </a:pPr>
            <a:r>
              <a:rPr lang="en-US" sz="1800" dirty="0">
                <a:effectLst/>
                <a:latin typeface="+mj-lt"/>
              </a:rPr>
              <a:t>	To reach people and places you can’t, who can help you find new avenues and new allies and breaks through roadblocks into finds ways to make magic happen.</a:t>
            </a:r>
          </a:p>
          <a:p>
            <a:pPr marL="457200" lvl="0" indent="-457200">
              <a:lnSpc>
                <a:spcPct val="90000"/>
              </a:lnSpc>
            </a:pPr>
            <a:r>
              <a:rPr lang="en-US" sz="1800" b="1" dirty="0">
                <a:effectLst/>
              </a:rPr>
              <a:t>	</a:t>
            </a:r>
            <a:r>
              <a:rPr lang="en-US" sz="1800" b="1" dirty="0">
                <a:effectLst/>
                <a:latin typeface="+mj-lt"/>
              </a:rPr>
              <a:t>vi) The Illustrator : Voice of Knowledge and Authority</a:t>
            </a:r>
          </a:p>
          <a:p>
            <a:pPr marL="457200" lvl="0" indent="-457200">
              <a:lnSpc>
                <a:spcPct val="90000"/>
              </a:lnSpc>
            </a:pPr>
            <a:r>
              <a:rPr lang="en-US" sz="1800" dirty="0">
                <a:effectLst/>
              </a:rPr>
              <a:t>	</a:t>
            </a:r>
            <a:r>
              <a:rPr lang="en-US" sz="1800" dirty="0">
                <a:effectLst/>
                <a:latin typeface="+mj-lt"/>
              </a:rPr>
              <a:t>To clarify, who is mentor, your hero, who you seek to emulate, your guiding entity, whose presence acts as a constant reminder that you, too, can do amazing things.</a:t>
            </a:r>
          </a:p>
          <a:p>
            <a:pPr marL="457200" lvl="0" indent="-457200">
              <a:lnSpc>
                <a:spcPct val="90000"/>
              </a:lnSpc>
            </a:pPr>
            <a:endParaRPr lang="en-US" sz="2000" dirty="0">
              <a:effectLst/>
              <a:latin typeface="+mj-lt"/>
            </a:endParaRP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6. Read the Needs : Provide 6 </a:t>
            </a:r>
            <a:r>
              <a:rPr lang="en-US" sz="2400">
                <a:solidFill>
                  <a:schemeClr val="bg1"/>
                </a:solidFill>
                <a:effectLst/>
                <a:latin typeface="+mj-lt"/>
              </a:rPr>
              <a:t>People Needed </a:t>
            </a:r>
            <a:r>
              <a:rPr lang="en-US" sz="2400" dirty="0">
                <a:solidFill>
                  <a:schemeClr val="bg1"/>
                </a:solidFill>
                <a:effectLst/>
                <a:latin typeface="+mj-lt"/>
              </a:rPr>
              <a:t>in  Team’s Corner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26</a:t>
            </a:fld>
            <a:endParaRPr lang="en-US" dirty="0">
              <a:latin typeface="+mj-lt"/>
            </a:endParaRPr>
          </a:p>
        </p:txBody>
      </p:sp>
      <p:sp>
        <p:nvSpPr>
          <p:cNvPr id="6" name="TextBox 5"/>
          <p:cNvSpPr txBox="1"/>
          <p:nvPr/>
        </p:nvSpPr>
        <p:spPr>
          <a:xfrm>
            <a:off x="0" y="1600200"/>
            <a:ext cx="9144000" cy="4358116"/>
          </a:xfrm>
          <a:prstGeom prst="rect">
            <a:avLst/>
          </a:prstGeom>
          <a:noFill/>
        </p:spPr>
        <p:txBody>
          <a:bodyPr wrap="square" rtlCol="0">
            <a:spAutoFit/>
          </a:bodyPr>
          <a:lstStyle/>
          <a:p>
            <a:pPr marL="457200" lvl="0" indent="-457200">
              <a:lnSpc>
                <a:spcPct val="90000"/>
              </a:lnSpc>
            </a:pPr>
            <a:r>
              <a:rPr lang="en-US" sz="2000" dirty="0" err="1">
                <a:effectLst/>
                <a:latin typeface="+mj-lt"/>
              </a:rPr>
              <a:t>P</a:t>
            </a:r>
            <a:r>
              <a:rPr lang="en-US" sz="1800" dirty="0" err="1">
                <a:effectLst/>
                <a:latin typeface="+mj-lt"/>
              </a:rPr>
              <a:t>layfuls</a:t>
            </a:r>
            <a:r>
              <a:rPr lang="en-US" sz="1800" dirty="0">
                <a:effectLst/>
                <a:latin typeface="+mj-lt"/>
              </a:rPr>
              <a:t> : </a:t>
            </a:r>
          </a:p>
          <a:p>
            <a:pPr marL="457200" lvl="0" indent="-457200">
              <a:lnSpc>
                <a:spcPct val="90000"/>
              </a:lnSpc>
            </a:pPr>
            <a:r>
              <a:rPr lang="en-US" sz="1800" dirty="0">
                <a:effectLst/>
                <a:latin typeface="+mj-lt"/>
              </a:rPr>
              <a:t>	Enthusiastic, funny and loud; Extroverts speak before they think. Best at networking, socializing &amp; having fun, the idea-people &amp; very creative. </a:t>
            </a:r>
          </a:p>
          <a:p>
            <a:pPr marL="457200" lvl="0" indent="-457200">
              <a:lnSpc>
                <a:spcPct val="90000"/>
              </a:lnSpc>
            </a:pPr>
            <a:r>
              <a:rPr lang="en-US" sz="1800" dirty="0" err="1">
                <a:effectLst/>
                <a:latin typeface="+mj-lt"/>
              </a:rPr>
              <a:t>Powerfuls</a:t>
            </a:r>
            <a:r>
              <a:rPr lang="en-US" sz="1800" dirty="0">
                <a:effectLst/>
                <a:latin typeface="+mj-lt"/>
              </a:rPr>
              <a:t> :  </a:t>
            </a:r>
          </a:p>
          <a:p>
            <a:pPr marL="457200" lvl="0" indent="-457200">
              <a:lnSpc>
                <a:spcPct val="90000"/>
              </a:lnSpc>
            </a:pPr>
            <a:r>
              <a:rPr lang="en-US" sz="1800" dirty="0">
                <a:effectLst/>
                <a:latin typeface="+mj-lt"/>
              </a:rPr>
              <a:t>	Assertive, decisive and productive; risk-takers who never give up on our goals. </a:t>
            </a:r>
          </a:p>
          <a:p>
            <a:pPr marL="457200" lvl="0" indent="-457200">
              <a:lnSpc>
                <a:spcPct val="90000"/>
              </a:lnSpc>
            </a:pPr>
            <a:r>
              <a:rPr lang="en-US" sz="1800" dirty="0" err="1">
                <a:effectLst/>
                <a:latin typeface="+mj-lt"/>
              </a:rPr>
              <a:t>Precises</a:t>
            </a:r>
            <a:r>
              <a:rPr lang="en-US" sz="1800" dirty="0">
                <a:effectLst/>
                <a:latin typeface="+mj-lt"/>
              </a:rPr>
              <a:t>:</a:t>
            </a:r>
          </a:p>
          <a:p>
            <a:pPr marL="457200" lvl="0" indent="-457200">
              <a:lnSpc>
                <a:spcPct val="90000"/>
              </a:lnSpc>
            </a:pPr>
            <a:r>
              <a:rPr lang="en-US" sz="1800" dirty="0">
                <a:effectLst/>
                <a:latin typeface="+mj-lt"/>
              </a:rPr>
              <a:t>	Meticulous. think before they talk. create structure, order and compliance.</a:t>
            </a:r>
          </a:p>
          <a:p>
            <a:pPr marL="457200" lvl="0" indent="-457200">
              <a:lnSpc>
                <a:spcPct val="90000"/>
              </a:lnSpc>
            </a:pPr>
            <a:r>
              <a:rPr lang="en-US" sz="1800" dirty="0" err="1">
                <a:effectLst/>
                <a:latin typeface="+mj-lt"/>
              </a:rPr>
              <a:t>Peacefuls</a:t>
            </a:r>
            <a:r>
              <a:rPr lang="en-US" sz="1800" dirty="0">
                <a:effectLst/>
                <a:latin typeface="+mj-lt"/>
              </a:rPr>
              <a:t>:</a:t>
            </a:r>
          </a:p>
          <a:p>
            <a:pPr marL="457200" lvl="0" indent="-457200">
              <a:lnSpc>
                <a:spcPct val="90000"/>
              </a:lnSpc>
            </a:pPr>
            <a:r>
              <a:rPr lang="en-US" sz="1800" dirty="0">
                <a:effectLst/>
                <a:latin typeface="+mj-lt"/>
              </a:rPr>
              <a:t>	Most calming of us all. easy-going, diplomatic and patient. hate conflict &amp; do everything in their power to avoid confrontation. steady, comfortable in their own skin and grounded. </a:t>
            </a:r>
          </a:p>
          <a:p>
            <a:pPr marL="457200" lvl="0" indent="-457200">
              <a:lnSpc>
                <a:spcPct val="90000"/>
              </a:lnSpc>
            </a:pPr>
            <a:r>
              <a:rPr lang="en-US" sz="1800" dirty="0">
                <a:effectLst/>
                <a:latin typeface="+mj-lt"/>
              </a:rPr>
              <a:t>Give People What They Need</a:t>
            </a:r>
          </a:p>
          <a:p>
            <a:pPr marL="457200" lvl="0" indent="-457200">
              <a:lnSpc>
                <a:spcPct val="90000"/>
              </a:lnSpc>
            </a:pPr>
            <a:r>
              <a:rPr lang="en-US" sz="1800" dirty="0">
                <a:effectLst/>
                <a:latin typeface="+mj-lt"/>
              </a:rPr>
              <a:t> </a:t>
            </a:r>
          </a:p>
          <a:p>
            <a:pPr marL="457200" lvl="0" indent="-457200">
              <a:lnSpc>
                <a:spcPct val="90000"/>
              </a:lnSpc>
            </a:pPr>
            <a:r>
              <a:rPr lang="en-US" sz="1800" dirty="0">
                <a:effectLst/>
                <a:latin typeface="+mj-lt"/>
              </a:rPr>
              <a:t>The </a:t>
            </a:r>
            <a:r>
              <a:rPr lang="en-US" sz="1800" dirty="0" err="1">
                <a:effectLst/>
                <a:latin typeface="+mj-lt"/>
              </a:rPr>
              <a:t>Playfuls</a:t>
            </a:r>
            <a:r>
              <a:rPr lang="en-US" sz="1800" dirty="0">
                <a:effectLst/>
                <a:latin typeface="+mj-lt"/>
              </a:rPr>
              <a:t> need attention, affection &amp; approval.</a:t>
            </a:r>
          </a:p>
          <a:p>
            <a:pPr marL="457200" lvl="0" indent="-457200">
              <a:lnSpc>
                <a:spcPct val="90000"/>
              </a:lnSpc>
            </a:pPr>
            <a:r>
              <a:rPr lang="en-US" sz="1800" dirty="0">
                <a:effectLst/>
                <a:latin typeface="+mj-lt"/>
              </a:rPr>
              <a:t>The </a:t>
            </a:r>
            <a:r>
              <a:rPr lang="en-US" sz="1800" dirty="0" err="1">
                <a:effectLst/>
                <a:latin typeface="+mj-lt"/>
              </a:rPr>
              <a:t>Powerfuls</a:t>
            </a:r>
            <a:r>
              <a:rPr lang="en-US" sz="1800" dirty="0">
                <a:effectLst/>
                <a:latin typeface="+mj-lt"/>
              </a:rPr>
              <a:t> need credit, loyalty and appreciation.</a:t>
            </a:r>
          </a:p>
          <a:p>
            <a:pPr marL="457200" lvl="0" indent="-457200">
              <a:lnSpc>
                <a:spcPct val="90000"/>
              </a:lnSpc>
            </a:pPr>
            <a:r>
              <a:rPr lang="en-US" sz="1800" dirty="0">
                <a:effectLst/>
                <a:latin typeface="+mj-lt"/>
              </a:rPr>
              <a:t>The </a:t>
            </a:r>
            <a:r>
              <a:rPr lang="en-US" sz="1800" dirty="0" err="1">
                <a:effectLst/>
                <a:latin typeface="+mj-lt"/>
              </a:rPr>
              <a:t>Precises</a:t>
            </a:r>
            <a:r>
              <a:rPr lang="en-US" sz="1800" dirty="0">
                <a:effectLst/>
                <a:latin typeface="+mj-lt"/>
              </a:rPr>
              <a:t> need space, quiet and sensitivity.</a:t>
            </a:r>
          </a:p>
          <a:p>
            <a:pPr marL="457200" lvl="0" indent="-457200">
              <a:lnSpc>
                <a:spcPct val="90000"/>
              </a:lnSpc>
            </a:pPr>
            <a:r>
              <a:rPr lang="en-US" sz="1800" dirty="0">
                <a:effectLst/>
                <a:latin typeface="+mj-lt"/>
              </a:rPr>
              <a:t>The </a:t>
            </a:r>
            <a:r>
              <a:rPr lang="en-US" sz="1800" dirty="0" err="1">
                <a:effectLst/>
                <a:latin typeface="+mj-lt"/>
              </a:rPr>
              <a:t>Peacefuls</a:t>
            </a:r>
            <a:r>
              <a:rPr lang="en-US" sz="1800" dirty="0">
                <a:effectLst/>
                <a:latin typeface="+mj-lt"/>
              </a:rPr>
              <a:t> need respect, value and harmony.</a:t>
            </a:r>
          </a:p>
          <a:p>
            <a:pPr marL="457200" lvl="0" indent="-457200">
              <a:lnSpc>
                <a:spcPct val="90000"/>
              </a:lnSpc>
            </a:pPr>
            <a:r>
              <a:rPr lang="en-US" sz="1800" dirty="0">
                <a:effectLst/>
                <a:latin typeface="+mj-lt"/>
              </a:rPr>
              <a:t> </a:t>
            </a:r>
            <a:endParaRPr lang="en-US" sz="2000" dirty="0">
              <a:effectLst/>
              <a:latin typeface="+mj-lt"/>
            </a:endParaRP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6. Read the Needs : Understand  and Treat Needed in Team’s Corner</a:t>
            </a:r>
          </a:p>
        </p:txBody>
      </p:sp>
    </p:spTree>
    <p:extLst>
      <p:ext uri="{BB962C8B-B14F-4D97-AF65-F5344CB8AC3E}">
        <p14:creationId xmlns:p14="http://schemas.microsoft.com/office/powerpoint/2010/main" val="3259918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27</a:t>
            </a:fld>
            <a:endParaRPr lang="en-US" dirty="0">
              <a:latin typeface="+mj-lt"/>
            </a:endParaRPr>
          </a:p>
        </p:txBody>
      </p:sp>
      <p:sp>
        <p:nvSpPr>
          <p:cNvPr id="6" name="TextBox 5"/>
          <p:cNvSpPr txBox="1"/>
          <p:nvPr/>
        </p:nvSpPr>
        <p:spPr>
          <a:xfrm>
            <a:off x="0" y="1600200"/>
            <a:ext cx="9144000" cy="5016758"/>
          </a:xfrm>
          <a:prstGeom prst="rect">
            <a:avLst/>
          </a:prstGeom>
          <a:noFill/>
        </p:spPr>
        <p:txBody>
          <a:bodyPr wrap="square" rtlCol="0">
            <a:spAutoFit/>
          </a:bodyPr>
          <a:lstStyle/>
          <a:p>
            <a:pPr marL="457200" lvl="0" indent="-457200">
              <a:lnSpc>
                <a:spcPct val="80000"/>
              </a:lnSpc>
            </a:pPr>
            <a:r>
              <a:rPr lang="en-US" sz="2000" dirty="0">
                <a:effectLst/>
                <a:latin typeface="+mj-lt"/>
              </a:rPr>
              <a:t>	Adopting Policies is one thing, implementing them is another. One of the most natural of human instincts is to resist change even when it is designed to be beneficial. The way change is introduced has its own power to motivate or de-motivate, and can often be the key to success or failure</a:t>
            </a:r>
          </a:p>
          <a:p>
            <a:pPr marL="457200" indent="-457200">
              <a:lnSpc>
                <a:spcPct val="80000"/>
              </a:lnSpc>
            </a:pPr>
            <a:r>
              <a:rPr lang="en-US" sz="2000" dirty="0">
                <a:effectLst/>
                <a:latin typeface="+mj-lt"/>
              </a:rPr>
              <a:t>	</a:t>
            </a:r>
          </a:p>
          <a:p>
            <a:pPr marL="457200" indent="-457200">
              <a:lnSpc>
                <a:spcPct val="80000"/>
              </a:lnSpc>
            </a:pPr>
            <a:r>
              <a:rPr lang="en-US" sz="2000" dirty="0">
                <a:effectLst/>
                <a:latin typeface="+mj-lt"/>
              </a:rPr>
              <a:t>	Don’t give up when you try new things - new motivational ideas, especially which affect relationships and feelings - it is normal for things initially to get a little worse. Change can be a little unsettling at first. But keep the faith</a:t>
            </a:r>
          </a:p>
          <a:p>
            <a:pPr marL="457200" lvl="0" indent="-457200">
              <a:lnSpc>
                <a:spcPct val="80000"/>
              </a:lnSpc>
            </a:pPr>
            <a:endParaRPr lang="en-US" sz="2000" dirty="0">
              <a:effectLst/>
              <a:latin typeface="+mj-lt"/>
            </a:endParaRPr>
          </a:p>
          <a:p>
            <a:pPr marL="868363" lvl="1" indent="-457200">
              <a:lnSpc>
                <a:spcPct val="80000"/>
              </a:lnSpc>
              <a:buFont typeface="Arial" pitchFamily="34" charset="0"/>
              <a:buChar char="•"/>
            </a:pPr>
            <a:r>
              <a:rPr lang="en-US" sz="2000" dirty="0">
                <a:effectLst/>
                <a:latin typeface="+mj-lt"/>
              </a:rPr>
              <a:t>Tell - instruct or deliver a monologue - you are ignoring your team's hopes, fears, and expectations;</a:t>
            </a:r>
          </a:p>
          <a:p>
            <a:pPr marL="868363" lvl="1" indent="-457200">
              <a:lnSpc>
                <a:spcPct val="80000"/>
              </a:lnSpc>
              <a:buFont typeface="Arial" pitchFamily="34" charset="0"/>
              <a:buChar char="•"/>
            </a:pPr>
            <a:r>
              <a:rPr lang="en-US" sz="2000" dirty="0">
                <a:effectLst/>
                <a:latin typeface="+mj-lt"/>
              </a:rPr>
              <a:t>Tell and sell - try to persuade people - even your most compelling reasons will not hold sway over the long term if you don't allow discussion;</a:t>
            </a:r>
          </a:p>
          <a:p>
            <a:pPr marL="868363" lvl="1" indent="-457200">
              <a:lnSpc>
                <a:spcPct val="80000"/>
              </a:lnSpc>
              <a:buFont typeface="Arial" pitchFamily="34" charset="0"/>
              <a:buChar char="•"/>
            </a:pPr>
            <a:r>
              <a:rPr lang="en-US" sz="2000" dirty="0">
                <a:effectLst/>
                <a:latin typeface="+mj-lt"/>
              </a:rPr>
              <a:t>Consult - it will be obvious if you have made up your mind beforehand; Look for real participation - sharing the problem solving and decision making with those who are to implement change - you can begin to expect commitment and ownership along with the adaptation and compromise that will occur naturally.</a:t>
            </a:r>
          </a:p>
          <a:p>
            <a:pPr marL="868363" lvl="1" indent="-457200">
              <a:lnSpc>
                <a:spcPct val="80000"/>
              </a:lnSpc>
              <a:buFont typeface="Arial" pitchFamily="34" charset="0"/>
              <a:buChar char="•"/>
            </a:pPr>
            <a:r>
              <a:rPr lang="en-US" sz="2000" dirty="0">
                <a:effectLst/>
                <a:latin typeface="+mj-lt"/>
              </a:rPr>
              <a:t>Consult, Inquire, Advise, Agree, Delegate, Empower, Encourage and then finally Enforce</a:t>
            </a: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7. Manage Change : Consult team to do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28</a:t>
            </a:fld>
            <a:endParaRPr lang="en-US" dirty="0">
              <a:latin typeface="+mj-lt"/>
            </a:endParaRPr>
          </a:p>
        </p:txBody>
      </p:sp>
      <p:sp>
        <p:nvSpPr>
          <p:cNvPr id="6" name="TextBox 5"/>
          <p:cNvSpPr txBox="1"/>
          <p:nvPr/>
        </p:nvSpPr>
        <p:spPr>
          <a:xfrm>
            <a:off x="0" y="1600200"/>
            <a:ext cx="4648200" cy="4745915"/>
          </a:xfrm>
          <a:prstGeom prst="rect">
            <a:avLst/>
          </a:prstGeom>
          <a:noFill/>
        </p:spPr>
        <p:txBody>
          <a:bodyPr wrap="square" rtlCol="0">
            <a:spAutoFit/>
          </a:bodyPr>
          <a:lstStyle/>
          <a:p>
            <a:pPr marL="457200" lvl="0" indent="-457200">
              <a:lnSpc>
                <a:spcPct val="80000"/>
              </a:lnSpc>
            </a:pPr>
            <a:r>
              <a:rPr lang="en-US" sz="1600" dirty="0">
                <a:effectLst/>
                <a:latin typeface="+mj-lt"/>
              </a:rPr>
              <a:t>FOCUS</a:t>
            </a:r>
          </a:p>
          <a:p>
            <a:pPr marL="457200" lvl="0" indent="-457200">
              <a:lnSpc>
                <a:spcPct val="80000"/>
              </a:lnSpc>
            </a:pPr>
            <a:r>
              <a:rPr lang="en-US" sz="1600" dirty="0">
                <a:effectLst/>
                <a:latin typeface="+mj-lt"/>
              </a:rPr>
              <a:t>	</a:t>
            </a:r>
            <a:r>
              <a:rPr lang="en-US" sz="1400" dirty="0">
                <a:effectLst/>
                <a:latin typeface="+mj-lt"/>
              </a:rPr>
              <a:t>Find Your Passion</a:t>
            </a:r>
          </a:p>
          <a:p>
            <a:pPr marL="457200" lvl="0" indent="-457200">
              <a:lnSpc>
                <a:spcPct val="80000"/>
              </a:lnSpc>
            </a:pPr>
            <a:r>
              <a:rPr lang="en-US" sz="1400" dirty="0">
                <a:effectLst/>
                <a:latin typeface="+mj-lt"/>
              </a:rPr>
              <a:t>	Wield Your True Power</a:t>
            </a:r>
          </a:p>
          <a:p>
            <a:pPr marL="457200" lvl="0" indent="-457200">
              <a:lnSpc>
                <a:spcPct val="80000"/>
              </a:lnSpc>
            </a:pPr>
            <a:r>
              <a:rPr lang="en-US" sz="1400" dirty="0">
                <a:effectLst/>
                <a:latin typeface="+mj-lt"/>
              </a:rPr>
              <a:t>	Motivate Employees to Contribute</a:t>
            </a:r>
          </a:p>
          <a:p>
            <a:pPr marL="457200" lvl="0" indent="-457200">
              <a:lnSpc>
                <a:spcPct val="80000"/>
              </a:lnSpc>
            </a:pPr>
            <a:r>
              <a:rPr lang="en-US" sz="1400" dirty="0">
                <a:effectLst/>
                <a:latin typeface="+mj-lt"/>
              </a:rPr>
              <a:t>	Create Open Communication Channels</a:t>
            </a:r>
          </a:p>
          <a:p>
            <a:pPr marL="457200" lvl="0" indent="-457200">
              <a:lnSpc>
                <a:spcPct val="80000"/>
              </a:lnSpc>
            </a:pPr>
            <a:r>
              <a:rPr lang="en-US" sz="1400" dirty="0">
                <a:effectLst/>
                <a:latin typeface="+mj-lt"/>
              </a:rPr>
              <a:t>	Find Stress-Reduction Initiatives</a:t>
            </a:r>
          </a:p>
          <a:p>
            <a:pPr marL="457200" lvl="0" indent="-457200">
              <a:lnSpc>
                <a:spcPct val="80000"/>
              </a:lnSpc>
            </a:pPr>
            <a:r>
              <a:rPr lang="en-US" sz="1400" dirty="0">
                <a:effectLst/>
                <a:latin typeface="+mj-lt"/>
              </a:rPr>
              <a:t>	Decide Your Goals</a:t>
            </a:r>
          </a:p>
          <a:p>
            <a:pPr marL="457200" lvl="0" indent="-457200">
              <a:lnSpc>
                <a:spcPct val="80000"/>
              </a:lnSpc>
            </a:pPr>
            <a:r>
              <a:rPr lang="en-US" sz="1400" dirty="0">
                <a:effectLst/>
                <a:latin typeface="+mj-lt"/>
              </a:rPr>
              <a:t>	Build Mastery</a:t>
            </a:r>
            <a:r>
              <a:rPr lang="en-US" sz="1600" dirty="0">
                <a:effectLst/>
                <a:latin typeface="+mj-lt"/>
              </a:rPr>
              <a:t>	</a:t>
            </a:r>
          </a:p>
          <a:p>
            <a:pPr marL="457200" lvl="0" indent="-457200">
              <a:lnSpc>
                <a:spcPct val="80000"/>
              </a:lnSpc>
            </a:pPr>
            <a:r>
              <a:rPr lang="en-US" sz="1600" dirty="0">
                <a:effectLst/>
                <a:latin typeface="+mj-lt"/>
              </a:rPr>
              <a:t>DISCIPLINE</a:t>
            </a:r>
          </a:p>
          <a:p>
            <a:pPr marL="457200" lvl="0" indent="-457200">
              <a:lnSpc>
                <a:spcPct val="80000"/>
              </a:lnSpc>
            </a:pPr>
            <a:r>
              <a:rPr lang="en-US" sz="1600" dirty="0">
                <a:effectLst/>
                <a:latin typeface="+mj-lt"/>
              </a:rPr>
              <a:t>	</a:t>
            </a:r>
            <a:r>
              <a:rPr lang="en-US" sz="1400" dirty="0">
                <a:effectLst/>
                <a:latin typeface="+mj-lt"/>
              </a:rPr>
              <a:t>Clearly define expectations and objectives. Work with them, not against them</a:t>
            </a:r>
          </a:p>
          <a:p>
            <a:pPr marL="457200" lvl="0" indent="-457200">
              <a:lnSpc>
                <a:spcPct val="80000"/>
              </a:lnSpc>
            </a:pPr>
            <a:r>
              <a:rPr lang="en-US" sz="1400" dirty="0">
                <a:effectLst/>
                <a:latin typeface="+mj-lt"/>
              </a:rPr>
              <a:t>	Be loyal to the team, its mission and work from your strengths, </a:t>
            </a:r>
          </a:p>
          <a:p>
            <a:pPr marL="457200" lvl="0" indent="-457200">
              <a:lnSpc>
                <a:spcPct val="80000"/>
              </a:lnSpc>
            </a:pPr>
            <a:r>
              <a:rPr lang="en-US" sz="1400" dirty="0">
                <a:effectLst/>
                <a:latin typeface="+mj-lt"/>
              </a:rPr>
              <a:t>	Celebrate all wins and learn from losses; Redefine Failure</a:t>
            </a:r>
          </a:p>
          <a:p>
            <a:pPr marL="457200" lvl="0" indent="-457200">
              <a:lnSpc>
                <a:spcPct val="80000"/>
              </a:lnSpc>
            </a:pPr>
            <a:r>
              <a:rPr lang="en-US" sz="1400" dirty="0">
                <a:effectLst/>
                <a:latin typeface="+mj-lt"/>
              </a:rPr>
              <a:t>	Control Environment; Measure Efficiency, Effectiveness and Doing Right things Right.</a:t>
            </a:r>
          </a:p>
          <a:p>
            <a:pPr marL="457200" lvl="0" indent="-457200">
              <a:lnSpc>
                <a:spcPct val="80000"/>
              </a:lnSpc>
            </a:pPr>
            <a:r>
              <a:rPr lang="en-US" sz="1400" dirty="0">
                <a:effectLst/>
                <a:latin typeface="+mj-lt"/>
              </a:rPr>
              <a:t>	Improve Enterprise Data Technology</a:t>
            </a:r>
          </a:p>
          <a:p>
            <a:pPr marL="457200" lvl="0" indent="-457200">
              <a:lnSpc>
                <a:spcPct val="80000"/>
              </a:lnSpc>
            </a:pPr>
            <a:r>
              <a:rPr lang="en-US" sz="1400" dirty="0">
                <a:effectLst/>
                <a:latin typeface="+mj-lt"/>
              </a:rPr>
              <a:t>	Stop Re-Inventing the Wheel</a:t>
            </a:r>
          </a:p>
          <a:p>
            <a:pPr marL="457200" lvl="0" indent="-457200">
              <a:lnSpc>
                <a:spcPct val="80000"/>
              </a:lnSpc>
            </a:pPr>
            <a:r>
              <a:rPr lang="en-US" sz="1400" dirty="0">
                <a:effectLst/>
                <a:latin typeface="+mj-lt"/>
              </a:rPr>
              <a:t>	Encourage Creative thinking</a:t>
            </a:r>
          </a:p>
          <a:p>
            <a:pPr marL="457200" lvl="0" indent="-457200">
              <a:lnSpc>
                <a:spcPct val="80000"/>
              </a:lnSpc>
            </a:pPr>
            <a:r>
              <a:rPr lang="en-US" sz="1600" dirty="0">
                <a:effectLst/>
                <a:latin typeface="+mj-lt"/>
              </a:rPr>
              <a:t>LEVERAGE</a:t>
            </a:r>
          </a:p>
          <a:p>
            <a:pPr marL="457200" lvl="0" indent="-457200">
              <a:lnSpc>
                <a:spcPct val="80000"/>
              </a:lnSpc>
            </a:pPr>
            <a:r>
              <a:rPr lang="en-US" sz="1600" dirty="0">
                <a:effectLst/>
                <a:latin typeface="+mj-lt"/>
              </a:rPr>
              <a:t>	</a:t>
            </a:r>
            <a:r>
              <a:rPr lang="en-US" sz="1400" dirty="0">
                <a:effectLst/>
                <a:latin typeface="+mj-lt"/>
              </a:rPr>
              <a:t>Leverage your Strength</a:t>
            </a:r>
          </a:p>
          <a:p>
            <a:pPr marL="457200" lvl="0" indent="-457200">
              <a:lnSpc>
                <a:spcPct val="80000"/>
              </a:lnSpc>
            </a:pPr>
            <a:r>
              <a:rPr lang="en-US" sz="1400" dirty="0">
                <a:effectLst/>
                <a:latin typeface="+mj-lt"/>
              </a:rPr>
              <a:t>	Leverage your Energy</a:t>
            </a:r>
          </a:p>
          <a:p>
            <a:pPr marL="457200" lvl="0" indent="-457200">
              <a:lnSpc>
                <a:spcPct val="80000"/>
              </a:lnSpc>
            </a:pPr>
            <a:r>
              <a:rPr lang="en-US" sz="1400" dirty="0">
                <a:effectLst/>
                <a:latin typeface="+mj-lt"/>
              </a:rPr>
              <a:t>	Leverage your Social networks</a:t>
            </a:r>
          </a:p>
          <a:p>
            <a:pPr marL="457200" lvl="0" indent="-457200">
              <a:lnSpc>
                <a:spcPct val="80000"/>
              </a:lnSpc>
            </a:pPr>
            <a:r>
              <a:rPr lang="en-US" sz="1400" dirty="0">
                <a:effectLst/>
                <a:latin typeface="+mj-lt"/>
              </a:rPr>
              <a:t>	Leverage your Tools</a:t>
            </a:r>
          </a:p>
          <a:p>
            <a:pPr marL="457200" lvl="0" indent="-457200">
              <a:lnSpc>
                <a:spcPct val="80000"/>
              </a:lnSpc>
            </a:pPr>
            <a:r>
              <a:rPr lang="en-US" sz="1400" dirty="0">
                <a:effectLst/>
                <a:latin typeface="+mj-lt"/>
              </a:rPr>
              <a:t>	Leverage through Synergy</a:t>
            </a:r>
            <a:endParaRPr lang="en-US" sz="1600" dirty="0">
              <a:effectLst/>
              <a:latin typeface="+mj-lt"/>
            </a:endParaRP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7. Manage Change: Increase Productivity </a:t>
            </a:r>
          </a:p>
        </p:txBody>
      </p:sp>
      <p:pic>
        <p:nvPicPr>
          <p:cNvPr id="1026" name="Picture 2"/>
          <p:cNvPicPr>
            <a:picLocks noChangeAspect="1" noChangeArrowheads="1"/>
          </p:cNvPicPr>
          <p:nvPr/>
        </p:nvPicPr>
        <p:blipFill>
          <a:blip r:embed="rId3" cstate="print"/>
          <a:srcRect/>
          <a:stretch>
            <a:fillRect/>
          </a:stretch>
        </p:blipFill>
        <p:spPr bwMode="auto">
          <a:xfrm>
            <a:off x="4648200" y="1600200"/>
            <a:ext cx="4495800" cy="4552391"/>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29</a:t>
            </a:fld>
            <a:endParaRPr lang="en-US" dirty="0">
              <a:latin typeface="+mj-lt"/>
            </a:endParaRP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rPr>
              <a:t>7. Manage Change: Increase Productivity </a:t>
            </a:r>
          </a:p>
        </p:txBody>
      </p:sp>
      <p:pic>
        <p:nvPicPr>
          <p:cNvPr id="3" name="Picture 2">
            <a:extLst>
              <a:ext uri="{FF2B5EF4-FFF2-40B4-BE49-F238E27FC236}">
                <a16:creationId xmlns:a16="http://schemas.microsoft.com/office/drawing/2014/main" id="{79EED294-0962-4CC3-AD5C-F533A63D74FD}"/>
              </a:ext>
            </a:extLst>
          </p:cNvPr>
          <p:cNvPicPr>
            <a:picLocks noChangeAspect="1"/>
          </p:cNvPicPr>
          <p:nvPr/>
        </p:nvPicPr>
        <p:blipFill>
          <a:blip r:embed="rId3"/>
          <a:stretch>
            <a:fillRect/>
          </a:stretch>
        </p:blipFill>
        <p:spPr>
          <a:xfrm>
            <a:off x="1295400" y="1596307"/>
            <a:ext cx="5105400" cy="5080826"/>
          </a:xfrm>
          <a:prstGeom prst="rect">
            <a:avLst/>
          </a:prstGeom>
        </p:spPr>
      </p:pic>
    </p:spTree>
    <p:extLst>
      <p:ext uri="{BB962C8B-B14F-4D97-AF65-F5344CB8AC3E}">
        <p14:creationId xmlns:p14="http://schemas.microsoft.com/office/powerpoint/2010/main" val="3652570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5 Strategies of I</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3</a:t>
            </a:fld>
            <a:endParaRPr lang="en-US" dirty="0">
              <a:latin typeface="+mj-lt"/>
            </a:endParaRPr>
          </a:p>
        </p:txBody>
      </p:sp>
      <p:sp>
        <p:nvSpPr>
          <p:cNvPr id="6" name="TextBox 5"/>
          <p:cNvSpPr txBox="1"/>
          <p:nvPr/>
        </p:nvSpPr>
        <p:spPr>
          <a:xfrm>
            <a:off x="3352800" y="1752600"/>
            <a:ext cx="5715000" cy="4413516"/>
          </a:xfrm>
          <a:prstGeom prst="rect">
            <a:avLst/>
          </a:prstGeom>
          <a:noFill/>
        </p:spPr>
        <p:txBody>
          <a:bodyPr wrap="square" rtlCol="0">
            <a:spAutoFit/>
          </a:bodyPr>
          <a:lstStyle/>
          <a:p>
            <a:pPr lvl="0" algn="just">
              <a:lnSpc>
                <a:spcPct val="90000"/>
              </a:lnSpc>
              <a:buFont typeface="Arial" pitchFamily="34" charset="0"/>
              <a:buChar char="•"/>
            </a:pPr>
            <a:r>
              <a:rPr lang="en-US" sz="2400" b="1" dirty="0">
                <a:effectLst/>
                <a:latin typeface="+mj-lt"/>
              </a:rPr>
              <a:t>Inquiry  - </a:t>
            </a:r>
            <a:r>
              <a:rPr lang="en-US" sz="2400" dirty="0">
                <a:effectLst/>
                <a:latin typeface="+mj-lt"/>
              </a:rPr>
              <a:t>Ask positively powerful questions to Motivate and Enhance Trust</a:t>
            </a:r>
          </a:p>
          <a:p>
            <a:pPr lvl="0" algn="just">
              <a:lnSpc>
                <a:spcPct val="90000"/>
              </a:lnSpc>
              <a:buFont typeface="Arial" pitchFamily="34" charset="0"/>
              <a:buChar char="•"/>
            </a:pPr>
            <a:r>
              <a:rPr lang="en-US" sz="2400" b="1" dirty="0">
                <a:effectLst/>
                <a:latin typeface="+mj-lt"/>
              </a:rPr>
              <a:t>Illumination - </a:t>
            </a:r>
            <a:r>
              <a:rPr lang="en-US" sz="2400" dirty="0">
                <a:effectLst/>
                <a:latin typeface="+mj-lt"/>
              </a:rPr>
              <a:t>Bring out best of people and situations keeping end in mind</a:t>
            </a:r>
          </a:p>
          <a:p>
            <a:pPr lvl="0" algn="just">
              <a:lnSpc>
                <a:spcPct val="90000"/>
              </a:lnSpc>
              <a:buFont typeface="Arial" pitchFamily="34" charset="0"/>
              <a:buChar char="•"/>
            </a:pPr>
            <a:r>
              <a:rPr lang="en-US" sz="2400" b="1" dirty="0">
                <a:effectLst/>
                <a:latin typeface="+mj-lt"/>
              </a:rPr>
              <a:t>Inclusion - </a:t>
            </a:r>
            <a:r>
              <a:rPr lang="en-US" sz="2400" dirty="0">
                <a:effectLst/>
                <a:latin typeface="+mj-lt"/>
              </a:rPr>
              <a:t>Engage with people to coauthor future and company growth</a:t>
            </a:r>
          </a:p>
          <a:p>
            <a:pPr lvl="0" algn="just">
              <a:lnSpc>
                <a:spcPct val="90000"/>
              </a:lnSpc>
              <a:buFont typeface="Arial" pitchFamily="34" charset="0"/>
              <a:buChar char="•"/>
            </a:pPr>
            <a:r>
              <a:rPr lang="en-US" sz="2400" b="1" dirty="0">
                <a:effectLst/>
                <a:latin typeface="+mj-lt"/>
              </a:rPr>
              <a:t>Inspiration – </a:t>
            </a:r>
            <a:r>
              <a:rPr lang="en-US" sz="2400" dirty="0">
                <a:effectLst/>
                <a:latin typeface="+mj-lt"/>
              </a:rPr>
              <a:t>Awaken creative spirit and all breakthroughs begin with belief in your self</a:t>
            </a:r>
          </a:p>
          <a:p>
            <a:pPr lvl="0" algn="just">
              <a:lnSpc>
                <a:spcPct val="90000"/>
              </a:lnSpc>
              <a:buFont typeface="Arial" pitchFamily="34" charset="0"/>
              <a:buChar char="•"/>
            </a:pPr>
            <a:r>
              <a:rPr lang="en-US" sz="2400" b="1" dirty="0">
                <a:effectLst/>
                <a:latin typeface="+mj-lt"/>
              </a:rPr>
              <a:t>Integrity - </a:t>
            </a:r>
            <a:r>
              <a:rPr lang="en-US" sz="2400" dirty="0">
                <a:effectLst/>
                <a:latin typeface="+mj-lt"/>
              </a:rPr>
              <a:t>Make choices for good of whole adding values and You can't be all things to all people but illustrating “Coming together is a beginning. Keeping together is progress. Working together is success”</a:t>
            </a:r>
          </a:p>
        </p:txBody>
      </p:sp>
      <p:pic>
        <p:nvPicPr>
          <p:cNvPr id="1030" name="Picture 6"/>
          <p:cNvPicPr>
            <a:picLocks noChangeAspect="1" noChangeArrowheads="1"/>
          </p:cNvPicPr>
          <p:nvPr/>
        </p:nvPicPr>
        <p:blipFill>
          <a:blip r:embed="rId3" cstate="print"/>
          <a:srcRect/>
          <a:stretch>
            <a:fillRect/>
          </a:stretch>
        </p:blipFill>
        <p:spPr bwMode="auto">
          <a:xfrm>
            <a:off x="152400" y="1752600"/>
            <a:ext cx="3276600" cy="38862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30</a:t>
            </a:fld>
            <a:endParaRPr lang="en-US" dirty="0">
              <a:latin typeface="+mj-lt"/>
            </a:endParaRPr>
          </a:p>
        </p:txBody>
      </p:sp>
      <p:sp>
        <p:nvSpPr>
          <p:cNvPr id="6" name="TextBox 5"/>
          <p:cNvSpPr txBox="1"/>
          <p:nvPr/>
        </p:nvSpPr>
        <p:spPr>
          <a:xfrm>
            <a:off x="0" y="1600200"/>
            <a:ext cx="9144000" cy="5041380"/>
          </a:xfrm>
          <a:prstGeom prst="rect">
            <a:avLst/>
          </a:prstGeom>
          <a:noFill/>
        </p:spPr>
        <p:txBody>
          <a:bodyPr wrap="square" rtlCol="0">
            <a:spAutoFit/>
          </a:bodyPr>
          <a:lstStyle/>
          <a:p>
            <a:pPr marL="457200" lvl="0" indent="-457200">
              <a:lnSpc>
                <a:spcPct val="80000"/>
              </a:lnSpc>
            </a:pPr>
            <a:r>
              <a:rPr lang="en-US" sz="2000" dirty="0">
                <a:effectLst/>
                <a:latin typeface="+mj-lt"/>
              </a:rPr>
              <a:t>Inquire or Observe and Implement action to increase the following 10 points</a:t>
            </a:r>
          </a:p>
          <a:p>
            <a:pPr marL="457200" lvl="0" indent="-457200">
              <a:lnSpc>
                <a:spcPct val="80000"/>
              </a:lnSpc>
            </a:pPr>
            <a:endParaRPr lang="en-US" sz="2000" dirty="0">
              <a:effectLst/>
              <a:latin typeface="+mj-lt"/>
            </a:endParaRPr>
          </a:p>
          <a:p>
            <a:pPr marL="457200" indent="-457200">
              <a:lnSpc>
                <a:spcPct val="80000"/>
              </a:lnSpc>
              <a:buSzPct val="90000"/>
              <a:buFont typeface="+mj-lt"/>
              <a:buAutoNum type="arabicPeriod"/>
            </a:pPr>
            <a:r>
              <a:rPr lang="en-US" sz="1800" dirty="0">
                <a:effectLst/>
                <a:latin typeface="+mn-lt"/>
              </a:rPr>
              <a:t>I would recommend gloStream to a friend as a good place to work. </a:t>
            </a:r>
          </a:p>
          <a:p>
            <a:pPr marL="457200" indent="-457200">
              <a:lnSpc>
                <a:spcPct val="80000"/>
              </a:lnSpc>
              <a:buSzPct val="90000"/>
              <a:buFont typeface="Wingdings" pitchFamily="2" charset="2"/>
              <a:buAutoNum type="arabicPeriod"/>
            </a:pPr>
            <a:r>
              <a:rPr lang="en-US" sz="1800" dirty="0">
                <a:effectLst/>
                <a:latin typeface="+mn-lt"/>
              </a:rPr>
              <a:t>I am proud to tell others that I work for gloStream. </a:t>
            </a:r>
          </a:p>
          <a:p>
            <a:pPr marL="457200" indent="-457200">
              <a:lnSpc>
                <a:spcPct val="80000"/>
              </a:lnSpc>
              <a:buSzPct val="90000"/>
              <a:buFont typeface="Wingdings" pitchFamily="2" charset="2"/>
              <a:buAutoNum type="arabicPeriod"/>
            </a:pPr>
            <a:r>
              <a:rPr lang="en-US" sz="1800" dirty="0">
                <a:effectLst/>
                <a:latin typeface="+mn-lt"/>
              </a:rPr>
              <a:t>My job provides me with a sense of personal accomplishment. </a:t>
            </a:r>
          </a:p>
          <a:p>
            <a:pPr marL="457200" indent="-457200">
              <a:lnSpc>
                <a:spcPct val="80000"/>
              </a:lnSpc>
              <a:buSzPct val="90000"/>
              <a:buFont typeface="Wingdings" pitchFamily="2" charset="2"/>
              <a:buAutoNum type="arabicPeriod"/>
            </a:pPr>
            <a:r>
              <a:rPr lang="en-US" sz="1800" dirty="0">
                <a:effectLst/>
                <a:latin typeface="+mn-lt"/>
              </a:rPr>
              <a:t>I am willing to put in a great deal of effort beyond what is normally expected to help </a:t>
            </a:r>
            <a:r>
              <a:rPr lang="en-US" sz="1800" dirty="0" err="1">
                <a:effectLst/>
                <a:latin typeface="+mn-lt"/>
              </a:rPr>
              <a:t>gloStream</a:t>
            </a:r>
            <a:r>
              <a:rPr lang="en-US" sz="1800" dirty="0">
                <a:effectLst/>
                <a:latin typeface="+mn-lt"/>
              </a:rPr>
              <a:t> succeed. </a:t>
            </a:r>
          </a:p>
          <a:p>
            <a:pPr marL="457200" indent="-457200">
              <a:lnSpc>
                <a:spcPct val="80000"/>
              </a:lnSpc>
              <a:buSzPct val="90000"/>
              <a:buFont typeface="Wingdings" pitchFamily="2" charset="2"/>
              <a:buAutoNum type="arabicPeriod"/>
            </a:pPr>
            <a:r>
              <a:rPr lang="en-US" sz="1800" dirty="0">
                <a:effectLst/>
                <a:latin typeface="+mn-lt"/>
              </a:rPr>
              <a:t>I understand how my role in gloStream is related to gloStream overall goals, objectives and direction. </a:t>
            </a:r>
          </a:p>
          <a:p>
            <a:pPr marL="457200" indent="-457200">
              <a:lnSpc>
                <a:spcPct val="80000"/>
              </a:lnSpc>
              <a:buSzPct val="90000"/>
              <a:buFont typeface="+mj-lt"/>
              <a:buAutoNum type="arabicPeriod"/>
            </a:pPr>
            <a:r>
              <a:rPr lang="en-US" sz="1800" dirty="0">
                <a:effectLst/>
                <a:latin typeface="+mn-lt"/>
              </a:rPr>
              <a:t>I understand how my unit/department contributes to the success of gloStream.</a:t>
            </a:r>
          </a:p>
          <a:p>
            <a:pPr marL="457200" indent="-457200">
              <a:lnSpc>
                <a:spcPct val="80000"/>
              </a:lnSpc>
              <a:buSzPct val="90000"/>
              <a:buFont typeface="Wingdings" pitchFamily="2" charset="2"/>
              <a:buAutoNum type="arabicPeriod"/>
            </a:pPr>
            <a:r>
              <a:rPr lang="en-US" sz="1800" dirty="0">
                <a:effectLst/>
                <a:latin typeface="+mn-lt"/>
              </a:rPr>
              <a:t>I have the appropriate amount of decision-making authority to do my job well. At gloStream employees are supported in taking appropriate work-related risks and empowers employees to make appropriate decisions that are in the best interests of the company and customers.</a:t>
            </a:r>
          </a:p>
          <a:p>
            <a:pPr marL="457200" indent="-457200">
              <a:lnSpc>
                <a:spcPct val="80000"/>
              </a:lnSpc>
              <a:buSzPct val="90000"/>
              <a:buFont typeface="Wingdings" pitchFamily="2" charset="2"/>
              <a:buAutoNum type="arabicPeriod"/>
            </a:pPr>
            <a:r>
              <a:rPr lang="en-US" sz="1800" dirty="0">
                <a:effectLst/>
                <a:latin typeface="+mn-lt"/>
              </a:rPr>
              <a:t>I find my immediate supervisor/manager on: </a:t>
            </a:r>
          </a:p>
          <a:p>
            <a:pPr marL="869950" lvl="2" indent="-457200">
              <a:lnSpc>
                <a:spcPct val="80000"/>
              </a:lnSpc>
              <a:buSzPct val="90000"/>
              <a:buFont typeface="Wingdings" pitchFamily="2" charset="2"/>
              <a:buAutoNum type="arabicPeriod"/>
            </a:pPr>
            <a:r>
              <a:rPr lang="en-US" sz="1800" dirty="0">
                <a:effectLst/>
                <a:latin typeface="+mn-lt"/>
              </a:rPr>
              <a:t>Consulting employees before making decisions that affect them</a:t>
            </a:r>
          </a:p>
          <a:p>
            <a:pPr marL="869950" lvl="2" indent="-457200">
              <a:lnSpc>
                <a:spcPct val="80000"/>
              </a:lnSpc>
              <a:buSzPct val="90000"/>
              <a:buFont typeface="Wingdings" pitchFamily="2" charset="2"/>
              <a:buAutoNum type="arabicPeriod"/>
            </a:pPr>
            <a:r>
              <a:rPr lang="en-US" sz="1800" dirty="0">
                <a:effectLst/>
                <a:latin typeface="+mn-lt"/>
              </a:rPr>
              <a:t>Acting in ways that support a diverse and inclusive environment</a:t>
            </a:r>
          </a:p>
          <a:p>
            <a:pPr marL="869950" lvl="2" indent="-457200">
              <a:lnSpc>
                <a:spcPct val="80000"/>
              </a:lnSpc>
              <a:buSzPct val="90000"/>
              <a:buFont typeface="Wingdings" pitchFamily="2" charset="2"/>
              <a:buAutoNum type="arabicPeriod"/>
            </a:pPr>
            <a:r>
              <a:rPr lang="en-US" sz="1800" dirty="0">
                <a:effectLst/>
                <a:latin typeface="+mn-lt"/>
              </a:rPr>
              <a:t>Encouraging/empowering people to take initiative in their work </a:t>
            </a:r>
          </a:p>
          <a:p>
            <a:pPr marL="457200" indent="-457200">
              <a:lnSpc>
                <a:spcPct val="80000"/>
              </a:lnSpc>
              <a:buSzPct val="90000"/>
              <a:buFont typeface="Wingdings" pitchFamily="2" charset="2"/>
              <a:buAutoNum type="arabicPeriod"/>
            </a:pPr>
            <a:r>
              <a:rPr lang="en-US" sz="1800" dirty="0">
                <a:effectLst/>
                <a:latin typeface="+mn-lt"/>
              </a:rPr>
              <a:t>gloStream provides me with opportunities to learn new skills and develop myself. </a:t>
            </a:r>
          </a:p>
          <a:p>
            <a:pPr marL="457200" indent="-457200">
              <a:lnSpc>
                <a:spcPct val="80000"/>
              </a:lnSpc>
              <a:buSzPct val="90000"/>
              <a:buFont typeface="Wingdings" pitchFamily="2" charset="2"/>
              <a:buAutoNum type="arabicPeriod"/>
            </a:pPr>
            <a:r>
              <a:rPr lang="en-US" sz="1800" dirty="0">
                <a:effectLst/>
                <a:latin typeface="+mn-lt"/>
              </a:rPr>
              <a:t>I find percentage of 50/30/20 rule for appreciation. </a:t>
            </a:r>
            <a:r>
              <a:rPr lang="en-US" sz="1800" dirty="0" err="1">
                <a:effectLst/>
                <a:latin typeface="+mn-lt"/>
              </a:rPr>
              <a:t>i.e</a:t>
            </a:r>
            <a:r>
              <a:rPr lang="en-US" sz="1800" dirty="0">
                <a:effectLst/>
                <a:latin typeface="+mn-lt"/>
              </a:rPr>
              <a:t>) 50 % come from Managers, 30 % come from Peers,  20 % come from Customers or External engagements</a:t>
            </a:r>
          </a:p>
          <a:p>
            <a:pPr marL="457200" lvl="0" indent="-457200">
              <a:lnSpc>
                <a:spcPct val="80000"/>
              </a:lnSpc>
            </a:pPr>
            <a:endParaRPr lang="en-US" sz="2000" dirty="0">
              <a:effectLst/>
              <a:latin typeface="+mn-lt"/>
            </a:endParaRP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7. Manage Change: Increase Engagement, Diversity and Recognition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31</a:t>
            </a:fld>
            <a:endParaRPr lang="en-US" dirty="0">
              <a:latin typeface="+mj-lt"/>
            </a:endParaRP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8. Provide Feedback : Success of team is the Success of Organization</a:t>
            </a:r>
          </a:p>
        </p:txBody>
      </p:sp>
      <p:pic>
        <p:nvPicPr>
          <p:cNvPr id="1029" name="Picture 5"/>
          <p:cNvPicPr>
            <a:picLocks noChangeAspect="1" noChangeArrowheads="1"/>
          </p:cNvPicPr>
          <p:nvPr/>
        </p:nvPicPr>
        <p:blipFill>
          <a:blip r:embed="rId3" cstate="print"/>
          <a:srcRect/>
          <a:stretch>
            <a:fillRect/>
          </a:stretch>
        </p:blipFill>
        <p:spPr bwMode="auto">
          <a:xfrm>
            <a:off x="0" y="1905000"/>
            <a:ext cx="6743700" cy="3977640"/>
          </a:xfrm>
          <a:prstGeom prst="rect">
            <a:avLst/>
          </a:prstGeom>
          <a:noFill/>
          <a:ln w="9525">
            <a:noFill/>
            <a:miter lim="800000"/>
            <a:headEnd/>
            <a:tailEnd/>
          </a:ln>
          <a:effectLst/>
        </p:spPr>
      </p:pic>
      <p:sp>
        <p:nvSpPr>
          <p:cNvPr id="6" name="TextBox 5"/>
          <p:cNvSpPr txBox="1"/>
          <p:nvPr/>
        </p:nvSpPr>
        <p:spPr>
          <a:xfrm>
            <a:off x="6705600" y="1828800"/>
            <a:ext cx="2438400" cy="4154984"/>
          </a:xfrm>
          <a:prstGeom prst="rect">
            <a:avLst/>
          </a:prstGeom>
          <a:noFill/>
        </p:spPr>
        <p:txBody>
          <a:bodyPr wrap="square" rtlCol="0">
            <a:spAutoFit/>
          </a:bodyPr>
          <a:lstStyle/>
          <a:p>
            <a:r>
              <a:rPr lang="en-US" sz="1200" dirty="0">
                <a:effectLst/>
                <a:latin typeface="+mj-lt"/>
              </a:rPr>
              <a:t>Metric 1: Flow State Percentage (Total Efforts - Interruption Efforts)/Total Efforts</a:t>
            </a:r>
          </a:p>
          <a:p>
            <a:endParaRPr lang="en-US" sz="1200" dirty="0">
              <a:effectLst/>
              <a:latin typeface="+mj-lt"/>
            </a:endParaRPr>
          </a:p>
          <a:p>
            <a:r>
              <a:rPr lang="en-US" sz="1200" dirty="0">
                <a:effectLst/>
                <a:latin typeface="+mj-lt"/>
              </a:rPr>
              <a:t>Metric 2: The Anxiety-Boredom Continuum = (Interesting jobs Efforts / (Interesting jobs Efforts + boredom jobs Efforts)</a:t>
            </a:r>
          </a:p>
          <a:p>
            <a:endParaRPr lang="en-US" sz="1200" dirty="0">
              <a:effectLst/>
              <a:latin typeface="+mj-lt"/>
            </a:endParaRPr>
          </a:p>
          <a:p>
            <a:r>
              <a:rPr lang="en-US" sz="1200" dirty="0">
                <a:effectLst/>
                <a:latin typeface="+mj-lt"/>
              </a:rPr>
              <a:t>Metric 3: Meeting Promoter Score = (No of Action items completed / No of Action items completed + No of Action items remaining)</a:t>
            </a:r>
          </a:p>
          <a:p>
            <a:endParaRPr lang="en-US" sz="1200" dirty="0">
              <a:effectLst/>
              <a:latin typeface="+mj-lt"/>
            </a:endParaRPr>
          </a:p>
          <a:p>
            <a:r>
              <a:rPr lang="en-US" sz="1200" dirty="0">
                <a:effectLst/>
                <a:latin typeface="+mj-lt"/>
              </a:rPr>
              <a:t>Metric 4: Compound Weekly Learning Rate = Training Efforts / Total Efforts</a:t>
            </a:r>
          </a:p>
          <a:p>
            <a:endParaRPr lang="en-US" sz="1200" dirty="0">
              <a:effectLst/>
              <a:latin typeface="+mj-lt"/>
            </a:endParaRPr>
          </a:p>
          <a:p>
            <a:r>
              <a:rPr lang="en-US" sz="1200" dirty="0">
                <a:effectLst/>
                <a:latin typeface="+mj-lt"/>
              </a:rPr>
              <a:t>Metric 5: Positive Feedback Ratio = No of Positives in the appraisal / (No of Positives in the appraisal + No Of Negatives in appraisal)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32</a:t>
            </a:fld>
            <a:endParaRPr lang="en-US" dirty="0">
              <a:latin typeface="+mj-lt"/>
            </a:endParaRPr>
          </a:p>
        </p:txBody>
      </p:sp>
      <p:sp>
        <p:nvSpPr>
          <p:cNvPr id="6" name="TextBox 5"/>
          <p:cNvSpPr txBox="1"/>
          <p:nvPr/>
        </p:nvSpPr>
        <p:spPr>
          <a:xfrm>
            <a:off x="0" y="1600200"/>
            <a:ext cx="9144000" cy="4967514"/>
          </a:xfrm>
          <a:prstGeom prst="rect">
            <a:avLst/>
          </a:prstGeom>
          <a:noFill/>
        </p:spPr>
        <p:txBody>
          <a:bodyPr wrap="square" rtlCol="0">
            <a:spAutoFit/>
          </a:bodyPr>
          <a:lstStyle/>
          <a:p>
            <a:pPr marL="457200" lvl="0" indent="-457200">
              <a:lnSpc>
                <a:spcPct val="80000"/>
              </a:lnSpc>
            </a:pPr>
            <a:r>
              <a:rPr lang="en-US" sz="1800" b="1" dirty="0">
                <a:effectLst/>
                <a:latin typeface="+mj-lt"/>
              </a:rPr>
              <a:t>	i) Don't keep team guessing</a:t>
            </a:r>
          </a:p>
          <a:p>
            <a:pPr marL="457200" lvl="0" indent="-457200">
              <a:lnSpc>
                <a:spcPct val="80000"/>
              </a:lnSpc>
            </a:pPr>
            <a:r>
              <a:rPr lang="en-US" sz="1800" dirty="0">
                <a:effectLst/>
                <a:latin typeface="+mj-lt"/>
              </a:rPr>
              <a:t>	Don't keep team guessing how their development, progress, and accomplishments are shaping up. Offer comments with accuracy and care, keeping in mind next steps or future targets. People will respect what you expect if you inspect. What you count is what you get, so count the right things. Don’t confuse motion with progress. 	</a:t>
            </a:r>
          </a:p>
          <a:p>
            <a:pPr marL="457200" lvl="0" indent="-457200">
              <a:lnSpc>
                <a:spcPct val="80000"/>
              </a:lnSpc>
            </a:pPr>
            <a:r>
              <a:rPr lang="en-US" sz="1800" dirty="0">
                <a:effectLst/>
                <a:latin typeface="+mj-lt"/>
              </a:rPr>
              <a:t>	You don’t need to spend a lot of money to make your team feels motivated but you must continue to celebrate success, coach people on specific challenges and address any difficult issues they face.</a:t>
            </a:r>
          </a:p>
          <a:p>
            <a:pPr marL="457200" lvl="0" indent="-457200">
              <a:lnSpc>
                <a:spcPct val="80000"/>
              </a:lnSpc>
            </a:pPr>
            <a:r>
              <a:rPr lang="en-US" sz="1800" b="1" dirty="0">
                <a:effectLst/>
                <a:latin typeface="+mj-lt"/>
              </a:rPr>
              <a:t>	ii)  Regular review sessions</a:t>
            </a:r>
          </a:p>
          <a:p>
            <a:pPr marL="457200" lvl="0" indent="-457200">
              <a:lnSpc>
                <a:spcPct val="80000"/>
              </a:lnSpc>
            </a:pPr>
            <a:r>
              <a:rPr lang="en-US" sz="1800" dirty="0">
                <a:effectLst/>
                <a:latin typeface="+mj-lt"/>
              </a:rPr>
              <a:t>	In every role team wants to develop their skills to help them progress. All should have regular review sessions which help staff and employers to identify both areas of strength and skills gaps. At the end of each sessions, targets are set for the employee to work towards, helping them develop in their career.</a:t>
            </a:r>
          </a:p>
          <a:p>
            <a:pPr marL="457200" lvl="0" indent="-457200">
              <a:lnSpc>
                <a:spcPct val="80000"/>
              </a:lnSpc>
            </a:pPr>
            <a:r>
              <a:rPr lang="en-US" sz="1800" b="1" dirty="0">
                <a:effectLst/>
                <a:latin typeface="+mj-lt"/>
              </a:rPr>
              <a:t>	iii) Motivation may take too much time</a:t>
            </a:r>
          </a:p>
          <a:p>
            <a:pPr marL="457200" lvl="0" indent="-457200">
              <a:lnSpc>
                <a:spcPct val="80000"/>
              </a:lnSpc>
            </a:pPr>
            <a:r>
              <a:rPr lang="en-US" sz="1800" dirty="0">
                <a:effectLst/>
                <a:latin typeface="+mj-lt"/>
              </a:rPr>
              <a:t>	It is true that, sustainable motivation, commitment and focus is in the beginning more time consuming. A mature team should be virtually self-managing, leaving you free to concentrate on all the job-enhancing strategic aspects that you yourself need in order to keep motivated and developing.</a:t>
            </a:r>
          </a:p>
          <a:p>
            <a:pPr marL="457200" lvl="0" indent="-457200">
              <a:lnSpc>
                <a:spcPct val="80000"/>
              </a:lnSpc>
            </a:pPr>
            <a:r>
              <a:rPr lang="en-US" sz="1800" dirty="0">
                <a:effectLst/>
                <a:latin typeface="+mj-lt"/>
              </a:rPr>
              <a:t>	</a:t>
            </a:r>
            <a:r>
              <a:rPr lang="en-US" sz="1800" b="1" dirty="0">
                <a:effectLst/>
                <a:latin typeface="+mj-lt"/>
              </a:rPr>
              <a:t>iv) Your team has untapped talent</a:t>
            </a:r>
          </a:p>
          <a:p>
            <a:pPr marL="457200" lvl="0" indent="-457200">
              <a:lnSpc>
                <a:spcPct val="80000"/>
              </a:lnSpc>
            </a:pPr>
            <a:r>
              <a:rPr lang="en-US" sz="1800" b="1" dirty="0">
                <a:effectLst/>
                <a:latin typeface="+mj-lt"/>
              </a:rPr>
              <a:t>	</a:t>
            </a:r>
            <a:r>
              <a:rPr lang="en-US" sz="1800" dirty="0">
                <a:effectLst/>
                <a:latin typeface="+mj-lt"/>
              </a:rPr>
              <a:t>While giving feedback, don’t ignore that your team has untapped talent. By asking appropriate questions and creating an atmosphere to bring hidden talent, inspires team to motivate</a:t>
            </a: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8. Provide Feedback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33</a:t>
            </a:fld>
            <a:endParaRPr lang="en-US" dirty="0">
              <a:latin typeface="+mj-lt"/>
            </a:endParaRPr>
          </a:p>
        </p:txBody>
      </p:sp>
      <p:sp>
        <p:nvSpPr>
          <p:cNvPr id="6" name="TextBox 5"/>
          <p:cNvSpPr txBox="1"/>
          <p:nvPr/>
        </p:nvSpPr>
        <p:spPr>
          <a:xfrm>
            <a:off x="0" y="1600200"/>
            <a:ext cx="9144000" cy="5216813"/>
          </a:xfrm>
          <a:prstGeom prst="rect">
            <a:avLst/>
          </a:prstGeom>
          <a:noFill/>
        </p:spPr>
        <p:txBody>
          <a:bodyPr wrap="square" rtlCol="0">
            <a:spAutoFit/>
          </a:bodyPr>
          <a:lstStyle/>
          <a:p>
            <a:pPr marL="457200" lvl="0" indent="-457200">
              <a:lnSpc>
                <a:spcPct val="75000"/>
              </a:lnSpc>
            </a:pPr>
            <a:r>
              <a:rPr lang="en-US" sz="2000" b="1" dirty="0">
                <a:effectLst/>
                <a:latin typeface="+mj-lt"/>
              </a:rPr>
              <a:t>	v) Let Feedback Fosters Team Feelings and Feels everyone Important</a:t>
            </a:r>
          </a:p>
          <a:p>
            <a:pPr marL="457200" lvl="0" indent="-457200">
              <a:lnSpc>
                <a:spcPct val="80000"/>
              </a:lnSpc>
            </a:pPr>
            <a:endParaRPr lang="en-US" sz="2000" b="1" dirty="0">
              <a:effectLst/>
              <a:latin typeface="+mj-lt"/>
            </a:endParaRPr>
          </a:p>
          <a:p>
            <a:pPr marL="457200" lvl="0" indent="-457200">
              <a:lnSpc>
                <a:spcPct val="80000"/>
              </a:lnSpc>
            </a:pPr>
            <a:r>
              <a:rPr lang="en-US" sz="2000" dirty="0">
                <a:effectLst/>
                <a:latin typeface="+mj-lt"/>
              </a:rPr>
              <a:t>	a) Feel competent </a:t>
            </a:r>
          </a:p>
          <a:p>
            <a:pPr marL="457200" lvl="0" indent="-457200">
              <a:lnSpc>
                <a:spcPct val="80000"/>
              </a:lnSpc>
            </a:pPr>
            <a:r>
              <a:rPr lang="en-US" sz="2000" dirty="0">
                <a:effectLst/>
                <a:latin typeface="+mj-lt"/>
              </a:rPr>
              <a:t>	Make sure that people feel competent at what they are doing.</a:t>
            </a:r>
          </a:p>
          <a:p>
            <a:pPr marL="457200" lvl="0" indent="-457200">
              <a:lnSpc>
                <a:spcPct val="80000"/>
              </a:lnSpc>
            </a:pPr>
            <a:r>
              <a:rPr lang="en-US" sz="2000" dirty="0">
                <a:effectLst/>
                <a:latin typeface="+mj-lt"/>
              </a:rPr>
              <a:t>	Give them work that challenges their abilities but that is still within their grasp</a:t>
            </a:r>
          </a:p>
          <a:p>
            <a:pPr marL="457200" lvl="0" indent="-457200">
              <a:lnSpc>
                <a:spcPct val="80000"/>
              </a:lnSpc>
            </a:pPr>
            <a:r>
              <a:rPr lang="en-US" sz="2000" dirty="0">
                <a:effectLst/>
                <a:latin typeface="+mj-lt"/>
              </a:rPr>
              <a:t>	b) Feel accepted </a:t>
            </a:r>
          </a:p>
          <a:p>
            <a:pPr marL="457200" lvl="0" indent="-457200">
              <a:lnSpc>
                <a:spcPct val="80000"/>
              </a:lnSpc>
            </a:pPr>
            <a:r>
              <a:rPr lang="en-US" sz="2000" dirty="0">
                <a:effectLst/>
                <a:latin typeface="+mj-lt"/>
              </a:rPr>
              <a:t>	Try to let people feel accepted by you and the group. Compliment them on their achievements (but only if you mean it).</a:t>
            </a:r>
          </a:p>
          <a:p>
            <a:pPr marL="457200" lvl="0" indent="-457200">
              <a:lnSpc>
                <a:spcPct val="80000"/>
              </a:lnSpc>
            </a:pPr>
            <a:r>
              <a:rPr lang="en-US" sz="2000" dirty="0">
                <a:effectLst/>
                <a:latin typeface="+mj-lt"/>
              </a:rPr>
              <a:t>	c) Curiosity addressed</a:t>
            </a:r>
          </a:p>
          <a:p>
            <a:pPr marL="457200" lvl="0" indent="-457200">
              <a:lnSpc>
                <a:spcPct val="80000"/>
              </a:lnSpc>
            </a:pPr>
            <a:r>
              <a:rPr lang="en-US" sz="2000" dirty="0">
                <a:effectLst/>
                <a:latin typeface="+mj-lt"/>
              </a:rPr>
              <a:t>	Make sure that their curiosity is addressed. Even though some activities can be boring, there should always be something new for them to investigate.</a:t>
            </a:r>
          </a:p>
          <a:p>
            <a:pPr marL="457200" lvl="0" indent="-457200">
              <a:lnSpc>
                <a:spcPct val="80000"/>
              </a:lnSpc>
            </a:pPr>
            <a:r>
              <a:rPr lang="en-US" sz="2000" dirty="0">
                <a:effectLst/>
                <a:latin typeface="+mj-lt"/>
              </a:rPr>
              <a:t>	d) Honor satisfied</a:t>
            </a:r>
          </a:p>
          <a:p>
            <a:pPr marL="457200" lvl="0" indent="-457200">
              <a:lnSpc>
                <a:spcPct val="80000"/>
              </a:lnSpc>
            </a:pPr>
            <a:r>
              <a:rPr lang="en-US" sz="2000" dirty="0">
                <a:effectLst/>
                <a:latin typeface="+mj-lt"/>
              </a:rPr>
              <a:t>	Give people a chance at satisfying their honor. You must allow teams to make their own rules, which team members will follow happily (or sometimes grudgingly).</a:t>
            </a:r>
          </a:p>
          <a:p>
            <a:pPr marL="457200" lvl="0" indent="-457200">
              <a:lnSpc>
                <a:spcPct val="80000"/>
              </a:lnSpc>
            </a:pPr>
            <a:r>
              <a:rPr lang="en-US" sz="2000" dirty="0">
                <a:effectLst/>
                <a:latin typeface="+mj-lt"/>
              </a:rPr>
              <a:t>	e) Idealism (purpose) demonstrated</a:t>
            </a:r>
          </a:p>
          <a:p>
            <a:pPr marL="457200" lvl="0" indent="-457200">
              <a:lnSpc>
                <a:spcPct val="80000"/>
              </a:lnSpc>
            </a:pPr>
            <a:r>
              <a:rPr lang="en-US" sz="2000" dirty="0">
                <a:effectLst/>
                <a:latin typeface="+mj-lt"/>
              </a:rPr>
              <a:t>	Infuse the business with some idealism (purpose). You’re not just there to make money. You’re also making a (small) contribution to make the world a better place. (Note: Be careful with this one. It is often abused by top management in an attempt to obfuscate its real purpose, which is simply to make money.)</a:t>
            </a:r>
          </a:p>
          <a:p>
            <a:pPr marL="457200" lvl="0" indent="-457200">
              <a:lnSpc>
                <a:spcPct val="75000"/>
              </a:lnSpc>
            </a:pPr>
            <a:r>
              <a:rPr lang="en-US" sz="2000" dirty="0">
                <a:effectLst/>
                <a:latin typeface="+mj-lt"/>
              </a:rPr>
              <a:t>	</a:t>
            </a:r>
          </a:p>
          <a:p>
            <a:pPr marL="457200" lvl="0" indent="-457200">
              <a:lnSpc>
                <a:spcPct val="75000"/>
              </a:lnSpc>
            </a:pPr>
            <a:r>
              <a:rPr lang="en-US" sz="2000" dirty="0">
                <a:effectLst/>
                <a:latin typeface="+mj-lt"/>
              </a:rPr>
              <a:t>.</a:t>
            </a: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8. Provide Feedback</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34</a:t>
            </a:fld>
            <a:endParaRPr lang="en-US" dirty="0">
              <a:latin typeface="+mj-lt"/>
            </a:endParaRPr>
          </a:p>
        </p:txBody>
      </p:sp>
      <p:sp>
        <p:nvSpPr>
          <p:cNvPr id="6" name="TextBox 5"/>
          <p:cNvSpPr txBox="1"/>
          <p:nvPr/>
        </p:nvSpPr>
        <p:spPr>
          <a:xfrm>
            <a:off x="0" y="1600200"/>
            <a:ext cx="9144000" cy="4939814"/>
          </a:xfrm>
          <a:prstGeom prst="rect">
            <a:avLst/>
          </a:prstGeom>
          <a:noFill/>
        </p:spPr>
        <p:txBody>
          <a:bodyPr wrap="square" rtlCol="0">
            <a:spAutoFit/>
          </a:bodyPr>
          <a:lstStyle/>
          <a:p>
            <a:pPr marL="457200" lvl="0" indent="-457200">
              <a:lnSpc>
                <a:spcPct val="75000"/>
              </a:lnSpc>
            </a:pPr>
            <a:r>
              <a:rPr lang="en-US" sz="2000" b="1" dirty="0">
                <a:effectLst/>
                <a:latin typeface="+mj-lt"/>
              </a:rPr>
              <a:t>	v) Let Feedback Fosters Team Feelings and Feels everyone Important</a:t>
            </a:r>
          </a:p>
          <a:p>
            <a:pPr marL="457200" indent="-457200">
              <a:lnSpc>
                <a:spcPct val="75000"/>
              </a:lnSpc>
            </a:pPr>
            <a:endParaRPr lang="en-US" sz="2000" dirty="0">
              <a:effectLst/>
              <a:latin typeface="+mj-lt"/>
            </a:endParaRPr>
          </a:p>
          <a:p>
            <a:pPr marL="457200" indent="-457200">
              <a:lnSpc>
                <a:spcPct val="75000"/>
              </a:lnSpc>
            </a:pPr>
            <a:r>
              <a:rPr lang="en-US" sz="2000" dirty="0">
                <a:effectLst/>
                <a:latin typeface="+mj-lt"/>
              </a:rPr>
              <a:t>	f) Independence (autonomy) given</a:t>
            </a:r>
          </a:p>
          <a:p>
            <a:pPr marL="457200" indent="-457200">
              <a:lnSpc>
                <a:spcPct val="75000"/>
              </a:lnSpc>
            </a:pPr>
            <a:r>
              <a:rPr lang="en-US" sz="2000" dirty="0">
                <a:effectLst/>
                <a:latin typeface="+mj-lt"/>
              </a:rPr>
              <a:t>	Foster people’s independence (autonomy). Allow them to be different from other people, with their own tasks and responsibilities. Compliment them on their original and interesting hair style. 	</a:t>
            </a:r>
          </a:p>
          <a:p>
            <a:pPr marL="457200" indent="-457200">
              <a:lnSpc>
                <a:spcPct val="75000"/>
              </a:lnSpc>
            </a:pPr>
            <a:r>
              <a:rPr lang="en-US" sz="2000" dirty="0">
                <a:effectLst/>
                <a:latin typeface="+mj-lt"/>
              </a:rPr>
              <a:t>	g) Rules(order) followed</a:t>
            </a:r>
          </a:p>
          <a:p>
            <a:pPr marL="457200" indent="-457200">
              <a:lnSpc>
                <a:spcPct val="75000"/>
              </a:lnSpc>
            </a:pPr>
            <a:r>
              <a:rPr lang="en-US" sz="2000" dirty="0">
                <a:effectLst/>
                <a:latin typeface="+mj-lt"/>
              </a:rPr>
              <a:t>	 Make sure that some level of order is maintained in the organization. People work better when they can rely on some (minimal) company rules and policies.</a:t>
            </a:r>
          </a:p>
          <a:p>
            <a:pPr marL="457200" indent="-457200">
              <a:lnSpc>
                <a:spcPct val="75000"/>
              </a:lnSpc>
            </a:pPr>
            <a:r>
              <a:rPr lang="en-US" sz="2000" dirty="0">
                <a:effectLst/>
                <a:latin typeface="+mj-lt"/>
              </a:rPr>
              <a:t>	h) Power or influence created</a:t>
            </a:r>
          </a:p>
          <a:p>
            <a:pPr marL="457200" indent="-457200">
              <a:lnSpc>
                <a:spcPct val="75000"/>
              </a:lnSpc>
            </a:pPr>
            <a:r>
              <a:rPr lang="en-US" sz="2000" dirty="0">
                <a:effectLst/>
                <a:latin typeface="+mj-lt"/>
              </a:rPr>
              <a:t>	Make sure that people have some power or influence over what’s happening around them. Listen to what they have to say and help them in making those things happen.</a:t>
            </a:r>
          </a:p>
          <a:p>
            <a:pPr marL="457200" indent="-457200">
              <a:lnSpc>
                <a:spcPct val="75000"/>
              </a:lnSpc>
            </a:pPr>
            <a:r>
              <a:rPr lang="en-US" sz="2000" dirty="0">
                <a:effectLst/>
                <a:latin typeface="+mj-lt"/>
              </a:rPr>
              <a:t>	i) Social contacts (relatedness) collaborated</a:t>
            </a:r>
          </a:p>
          <a:p>
            <a:pPr marL="457200" indent="-457200">
              <a:lnSpc>
                <a:spcPct val="75000"/>
              </a:lnSpc>
            </a:pPr>
            <a:r>
              <a:rPr lang="en-US" sz="2000" dirty="0">
                <a:effectLst/>
                <a:latin typeface="+mj-lt"/>
              </a:rPr>
              <a:t>	Create the right environment for social contacts to emerge. There’s usually no need to venture into the romance area, but friendships can easily arise, provided that managers take care of a fertile context.</a:t>
            </a:r>
          </a:p>
          <a:p>
            <a:pPr marL="457200" indent="-457200">
              <a:lnSpc>
                <a:spcPct val="75000"/>
              </a:lnSpc>
            </a:pPr>
            <a:r>
              <a:rPr lang="en-US" sz="2000" dirty="0">
                <a:effectLst/>
                <a:latin typeface="+mj-lt"/>
              </a:rPr>
              <a:t>	j) Status appeared</a:t>
            </a:r>
          </a:p>
          <a:p>
            <a:pPr marL="457200" indent="-457200">
              <a:lnSpc>
                <a:spcPct val="75000"/>
              </a:lnSpc>
            </a:pPr>
            <a:r>
              <a:rPr lang="en-US" sz="2000" dirty="0">
                <a:effectLst/>
                <a:latin typeface="+mj-lt"/>
              </a:rPr>
              <a:t>	 Finally, it is important for people to feel that they have some status in the organization. They shouldn’t feel like dangling somewhere at the bottom of a big hierarchy.</a:t>
            </a: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8. Provide Feedback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35</a:t>
            </a:fld>
            <a:endParaRPr lang="en-US" dirty="0">
              <a:latin typeface="+mj-lt"/>
            </a:endParaRP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8. Provide Feedback : Learning is a Continuous Process</a:t>
            </a:r>
          </a:p>
        </p:txBody>
      </p:sp>
      <p:sp>
        <p:nvSpPr>
          <p:cNvPr id="6" name="TextBox 5"/>
          <p:cNvSpPr txBox="1"/>
          <p:nvPr/>
        </p:nvSpPr>
        <p:spPr>
          <a:xfrm>
            <a:off x="152400" y="4953000"/>
            <a:ext cx="4419600" cy="738664"/>
          </a:xfrm>
          <a:prstGeom prst="rect">
            <a:avLst/>
          </a:prstGeom>
          <a:noFill/>
        </p:spPr>
        <p:txBody>
          <a:bodyPr wrap="square" rtlCol="0">
            <a:spAutoFit/>
          </a:bodyPr>
          <a:lstStyle/>
          <a:p>
            <a:r>
              <a:rPr lang="en-US" sz="1400" dirty="0">
                <a:effectLst/>
                <a:latin typeface="+mj-lt"/>
              </a:rPr>
              <a:t>Pride – Skills/Knowledge = Arrogance</a:t>
            </a:r>
          </a:p>
          <a:p>
            <a:r>
              <a:rPr lang="en-US" sz="1400" dirty="0">
                <a:effectLst/>
                <a:latin typeface="+mj-lt"/>
              </a:rPr>
              <a:t>Skills/Knowledge – Pride = Mediocre Work </a:t>
            </a:r>
          </a:p>
          <a:p>
            <a:r>
              <a:rPr lang="en-US" sz="1400" dirty="0">
                <a:effectLst/>
                <a:latin typeface="+mj-lt"/>
              </a:rPr>
              <a:t>Pride + Skills/Knowledge = The Best Work Each Time</a:t>
            </a:r>
            <a:endParaRPr lang="en-US" sz="1200" dirty="0">
              <a:effectLst/>
              <a:latin typeface="+mj-lt"/>
            </a:endParaRPr>
          </a:p>
        </p:txBody>
      </p:sp>
      <p:sp>
        <p:nvSpPr>
          <p:cNvPr id="8" name="TextBox 7"/>
          <p:cNvSpPr txBox="1"/>
          <p:nvPr/>
        </p:nvSpPr>
        <p:spPr>
          <a:xfrm>
            <a:off x="2438400" y="5715000"/>
            <a:ext cx="4114800" cy="738664"/>
          </a:xfrm>
          <a:prstGeom prst="rect">
            <a:avLst/>
          </a:prstGeom>
          <a:noFill/>
        </p:spPr>
        <p:txBody>
          <a:bodyPr wrap="square" rtlCol="0">
            <a:spAutoFit/>
          </a:bodyPr>
          <a:lstStyle/>
          <a:p>
            <a:r>
              <a:rPr lang="en-US" sz="1400" dirty="0">
                <a:effectLst/>
                <a:latin typeface="+mj-lt"/>
              </a:rPr>
              <a:t>Passion – Direction = Wasted Energy</a:t>
            </a:r>
          </a:p>
          <a:p>
            <a:r>
              <a:rPr lang="en-US" sz="1400" dirty="0">
                <a:effectLst/>
                <a:latin typeface="+mj-lt"/>
              </a:rPr>
              <a:t>Direction – Passion = Success Takes Far Longer, If Ever</a:t>
            </a:r>
          </a:p>
          <a:p>
            <a:r>
              <a:rPr lang="en-US" sz="1400" dirty="0">
                <a:effectLst/>
                <a:latin typeface="+mj-lt"/>
              </a:rPr>
              <a:t>Passion + Direction = Goals Galore</a:t>
            </a:r>
            <a:endParaRPr lang="en-US" sz="1200" dirty="0">
              <a:effectLst/>
              <a:latin typeface="+mj-lt"/>
            </a:endParaRPr>
          </a:p>
        </p:txBody>
      </p:sp>
      <p:sp>
        <p:nvSpPr>
          <p:cNvPr id="9" name="TextBox 8"/>
          <p:cNvSpPr txBox="1"/>
          <p:nvPr/>
        </p:nvSpPr>
        <p:spPr>
          <a:xfrm>
            <a:off x="5943600" y="4953000"/>
            <a:ext cx="2895600" cy="738664"/>
          </a:xfrm>
          <a:prstGeom prst="rect">
            <a:avLst/>
          </a:prstGeom>
          <a:noFill/>
        </p:spPr>
        <p:txBody>
          <a:bodyPr wrap="square" rtlCol="0">
            <a:spAutoFit/>
          </a:bodyPr>
          <a:lstStyle/>
          <a:p>
            <a:r>
              <a:rPr lang="en-US" sz="1400" dirty="0">
                <a:effectLst/>
                <a:latin typeface="+mj-lt"/>
              </a:rPr>
              <a:t>Belief – Action = Fantasies </a:t>
            </a:r>
          </a:p>
          <a:p>
            <a:r>
              <a:rPr lang="en-US" sz="1400" dirty="0">
                <a:effectLst/>
                <a:latin typeface="+mj-lt"/>
              </a:rPr>
              <a:t>Action – Belief = Fool at Work</a:t>
            </a:r>
          </a:p>
          <a:p>
            <a:r>
              <a:rPr lang="en-US" sz="1400" dirty="0">
                <a:effectLst/>
                <a:latin typeface="+mj-lt"/>
              </a:rPr>
              <a:t>Belief + Action = Dreams Come True</a:t>
            </a:r>
          </a:p>
        </p:txBody>
      </p:sp>
      <p:pic>
        <p:nvPicPr>
          <p:cNvPr id="1026" name="Picture 2"/>
          <p:cNvPicPr>
            <a:picLocks noChangeAspect="1" noChangeArrowheads="1"/>
          </p:cNvPicPr>
          <p:nvPr/>
        </p:nvPicPr>
        <p:blipFill>
          <a:blip r:embed="rId3" cstate="print"/>
          <a:srcRect/>
          <a:stretch>
            <a:fillRect/>
          </a:stretch>
        </p:blipFill>
        <p:spPr bwMode="auto">
          <a:xfrm>
            <a:off x="152400" y="1600200"/>
            <a:ext cx="8702675" cy="336867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0"/>
            <a:ext cx="6400800" cy="1143000"/>
          </a:xfrm>
          <a:prstGeom prst="rect">
            <a:avLst/>
          </a:prstGeom>
          <a:ln w="19050">
            <a:solidFill>
              <a:schemeClr val="accent1"/>
            </a:solidFill>
          </a:ln>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bg1"/>
                </a:solidFill>
                <a:effectLst/>
                <a:uLnTx/>
                <a:uFillTx/>
                <a:latin typeface="+mj-lt"/>
                <a:ea typeface="+mj-ea"/>
                <a:cs typeface="Calibri" pitchFamily="34" charset="0"/>
              </a:rPr>
              <a:t>Motivation - Principles</a:t>
            </a:r>
          </a:p>
        </p:txBody>
      </p:sp>
      <p:sp>
        <p:nvSpPr>
          <p:cNvPr id="4" name="Rectangle 3"/>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8. Provide Feedback :  Balanced Score card Strategy</a:t>
            </a:r>
          </a:p>
        </p:txBody>
      </p:sp>
      <p:pic>
        <p:nvPicPr>
          <p:cNvPr id="1027" name="Picture 3"/>
          <p:cNvPicPr>
            <a:picLocks noChangeAspect="1" noChangeArrowheads="1"/>
          </p:cNvPicPr>
          <p:nvPr/>
        </p:nvPicPr>
        <p:blipFill>
          <a:blip r:embed="rId2" cstate="print"/>
          <a:srcRect/>
          <a:stretch>
            <a:fillRect/>
          </a:stretch>
        </p:blipFill>
        <p:spPr bwMode="auto">
          <a:xfrm>
            <a:off x="457200" y="1676400"/>
            <a:ext cx="8359775" cy="43592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flipV="1">
            <a:off x="0" y="1484204"/>
            <a:ext cx="9144000" cy="430887"/>
          </a:xfrm>
          <a:prstGeom prst="rect">
            <a:avLst/>
          </a:prstGeom>
          <a:noFill/>
          <a:ln w="9525">
            <a:noFill/>
            <a:miter lim="800000"/>
            <a:headEnd/>
            <a:tailEnd/>
          </a:ln>
          <a:effectLst/>
        </p:spPr>
        <p:txBody>
          <a:bodyPr wrap="square">
            <a:spAutoFit/>
          </a:bodyPr>
          <a:lstStyle/>
          <a:p>
            <a:endParaRPr lang="en-US"/>
          </a:p>
        </p:txBody>
      </p:sp>
      <p:grpSp>
        <p:nvGrpSpPr>
          <p:cNvPr id="2" name="Group 4"/>
          <p:cNvGrpSpPr>
            <a:grpSpLocks/>
          </p:cNvGrpSpPr>
          <p:nvPr/>
        </p:nvGrpSpPr>
        <p:grpSpPr bwMode="auto">
          <a:xfrm>
            <a:off x="1447800" y="1676400"/>
            <a:ext cx="5410200" cy="1600200"/>
            <a:chOff x="1200" y="912"/>
            <a:chExt cx="3312" cy="1056"/>
          </a:xfrm>
        </p:grpSpPr>
        <p:sp>
          <p:nvSpPr>
            <p:cNvPr id="17413" name="Rectangle 5"/>
            <p:cNvSpPr>
              <a:spLocks noChangeArrowheads="1"/>
            </p:cNvSpPr>
            <p:nvPr/>
          </p:nvSpPr>
          <p:spPr bwMode="auto">
            <a:xfrm>
              <a:off x="1200" y="912"/>
              <a:ext cx="3312" cy="105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7414" name="Rectangle 6"/>
            <p:cNvSpPr>
              <a:spLocks noChangeArrowheads="1"/>
            </p:cNvSpPr>
            <p:nvPr/>
          </p:nvSpPr>
          <p:spPr bwMode="auto">
            <a:xfrm>
              <a:off x="3840" y="1773"/>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15" name="Rectangle 7"/>
            <p:cNvSpPr>
              <a:spLocks noChangeArrowheads="1"/>
            </p:cNvSpPr>
            <p:nvPr/>
          </p:nvSpPr>
          <p:spPr bwMode="auto">
            <a:xfrm>
              <a:off x="3168" y="1773"/>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16" name="Rectangle 8"/>
            <p:cNvSpPr>
              <a:spLocks noChangeArrowheads="1"/>
            </p:cNvSpPr>
            <p:nvPr/>
          </p:nvSpPr>
          <p:spPr bwMode="auto">
            <a:xfrm>
              <a:off x="2496" y="1773"/>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17" name="Rectangle 9"/>
            <p:cNvSpPr>
              <a:spLocks noChangeArrowheads="1"/>
            </p:cNvSpPr>
            <p:nvPr/>
          </p:nvSpPr>
          <p:spPr bwMode="auto">
            <a:xfrm>
              <a:off x="1824" y="1773"/>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18" name="Rectangle 10"/>
            <p:cNvSpPr>
              <a:spLocks noChangeArrowheads="1"/>
            </p:cNvSpPr>
            <p:nvPr/>
          </p:nvSpPr>
          <p:spPr bwMode="auto">
            <a:xfrm>
              <a:off x="3840" y="1582"/>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19" name="Rectangle 11"/>
            <p:cNvSpPr>
              <a:spLocks noChangeArrowheads="1"/>
            </p:cNvSpPr>
            <p:nvPr/>
          </p:nvSpPr>
          <p:spPr bwMode="auto">
            <a:xfrm>
              <a:off x="3168" y="1582"/>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20" name="Rectangle 12"/>
            <p:cNvSpPr>
              <a:spLocks noChangeArrowheads="1"/>
            </p:cNvSpPr>
            <p:nvPr/>
          </p:nvSpPr>
          <p:spPr bwMode="auto">
            <a:xfrm>
              <a:off x="2496" y="1582"/>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21" name="Rectangle 13"/>
            <p:cNvSpPr>
              <a:spLocks noChangeArrowheads="1"/>
            </p:cNvSpPr>
            <p:nvPr/>
          </p:nvSpPr>
          <p:spPr bwMode="auto">
            <a:xfrm>
              <a:off x="1824" y="1582"/>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22" name="Rectangle 14"/>
            <p:cNvSpPr>
              <a:spLocks noChangeArrowheads="1"/>
            </p:cNvSpPr>
            <p:nvPr/>
          </p:nvSpPr>
          <p:spPr bwMode="auto">
            <a:xfrm>
              <a:off x="3840" y="1391"/>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23" name="Rectangle 15"/>
            <p:cNvSpPr>
              <a:spLocks noChangeArrowheads="1"/>
            </p:cNvSpPr>
            <p:nvPr/>
          </p:nvSpPr>
          <p:spPr bwMode="auto">
            <a:xfrm>
              <a:off x="3840" y="1200"/>
              <a:ext cx="672" cy="191"/>
            </a:xfrm>
            <a:prstGeom prst="rect">
              <a:avLst/>
            </a:prstGeom>
            <a:noFill/>
            <a:ln w="9525">
              <a:noFill/>
              <a:miter lim="800000"/>
              <a:headEnd/>
              <a:tailEnd/>
            </a:ln>
            <a:effectLst/>
          </p:spPr>
          <p:txBody>
            <a:bodyPr/>
            <a:lstStyle/>
            <a:p>
              <a:pPr>
                <a:spcBef>
                  <a:spcPct val="20000"/>
                </a:spcBef>
              </a:pPr>
              <a:r>
                <a:rPr lang="en-US" sz="1400"/>
                <a:t>Initiatives</a:t>
              </a:r>
            </a:p>
          </p:txBody>
        </p:sp>
        <p:sp>
          <p:nvSpPr>
            <p:cNvPr id="17424" name="Rectangle 16"/>
            <p:cNvSpPr>
              <a:spLocks noChangeArrowheads="1"/>
            </p:cNvSpPr>
            <p:nvPr/>
          </p:nvSpPr>
          <p:spPr bwMode="auto">
            <a:xfrm>
              <a:off x="3168" y="1391"/>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25" name="Rectangle 17"/>
            <p:cNvSpPr>
              <a:spLocks noChangeArrowheads="1"/>
            </p:cNvSpPr>
            <p:nvPr/>
          </p:nvSpPr>
          <p:spPr bwMode="auto">
            <a:xfrm>
              <a:off x="3168" y="1200"/>
              <a:ext cx="672" cy="191"/>
            </a:xfrm>
            <a:prstGeom prst="rect">
              <a:avLst/>
            </a:prstGeom>
            <a:noFill/>
            <a:ln w="9525">
              <a:noFill/>
              <a:miter lim="800000"/>
              <a:headEnd/>
              <a:tailEnd/>
            </a:ln>
            <a:effectLst/>
          </p:spPr>
          <p:txBody>
            <a:bodyPr/>
            <a:lstStyle/>
            <a:p>
              <a:pPr>
                <a:spcBef>
                  <a:spcPct val="20000"/>
                </a:spcBef>
              </a:pPr>
              <a:r>
                <a:rPr lang="en-US" sz="1400"/>
                <a:t>Targets</a:t>
              </a:r>
            </a:p>
          </p:txBody>
        </p:sp>
        <p:sp>
          <p:nvSpPr>
            <p:cNvPr id="17426" name="Rectangle 18"/>
            <p:cNvSpPr>
              <a:spLocks noChangeArrowheads="1"/>
            </p:cNvSpPr>
            <p:nvPr/>
          </p:nvSpPr>
          <p:spPr bwMode="auto">
            <a:xfrm>
              <a:off x="2496" y="1391"/>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27" name="Rectangle 19"/>
            <p:cNvSpPr>
              <a:spLocks noChangeArrowheads="1"/>
            </p:cNvSpPr>
            <p:nvPr/>
          </p:nvSpPr>
          <p:spPr bwMode="auto">
            <a:xfrm>
              <a:off x="1824" y="1391"/>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28" name="Rectangle 20"/>
            <p:cNvSpPr>
              <a:spLocks noChangeArrowheads="1"/>
            </p:cNvSpPr>
            <p:nvPr/>
          </p:nvSpPr>
          <p:spPr bwMode="auto">
            <a:xfrm>
              <a:off x="2496" y="1200"/>
              <a:ext cx="672" cy="191"/>
            </a:xfrm>
            <a:prstGeom prst="rect">
              <a:avLst/>
            </a:prstGeom>
            <a:noFill/>
            <a:ln w="9525">
              <a:noFill/>
              <a:miter lim="800000"/>
              <a:headEnd/>
              <a:tailEnd/>
            </a:ln>
            <a:effectLst/>
          </p:spPr>
          <p:txBody>
            <a:bodyPr/>
            <a:lstStyle/>
            <a:p>
              <a:pPr>
                <a:spcBef>
                  <a:spcPct val="20000"/>
                </a:spcBef>
              </a:pPr>
              <a:r>
                <a:rPr lang="en-US" sz="1400"/>
                <a:t>Measures</a:t>
              </a:r>
            </a:p>
          </p:txBody>
        </p:sp>
        <p:sp>
          <p:nvSpPr>
            <p:cNvPr id="17429" name="Rectangle 21"/>
            <p:cNvSpPr>
              <a:spLocks noChangeArrowheads="1"/>
            </p:cNvSpPr>
            <p:nvPr/>
          </p:nvSpPr>
          <p:spPr bwMode="auto">
            <a:xfrm>
              <a:off x="1824" y="1200"/>
              <a:ext cx="672" cy="191"/>
            </a:xfrm>
            <a:prstGeom prst="rect">
              <a:avLst/>
            </a:prstGeom>
            <a:noFill/>
            <a:ln w="9525">
              <a:noFill/>
              <a:miter lim="800000"/>
              <a:headEnd/>
              <a:tailEnd/>
            </a:ln>
            <a:effectLst/>
          </p:spPr>
          <p:txBody>
            <a:bodyPr/>
            <a:lstStyle/>
            <a:p>
              <a:pPr>
                <a:spcBef>
                  <a:spcPct val="20000"/>
                </a:spcBef>
              </a:pPr>
              <a:r>
                <a:rPr lang="en-US" sz="1400"/>
                <a:t>Objectives</a:t>
              </a:r>
            </a:p>
          </p:txBody>
        </p:sp>
        <p:sp>
          <p:nvSpPr>
            <p:cNvPr id="17430" name="Line 22"/>
            <p:cNvSpPr>
              <a:spLocks noChangeShapeType="1"/>
            </p:cNvSpPr>
            <p:nvPr/>
          </p:nvSpPr>
          <p:spPr bwMode="auto">
            <a:xfrm>
              <a:off x="1824" y="1200"/>
              <a:ext cx="2688" cy="0"/>
            </a:xfrm>
            <a:prstGeom prst="line">
              <a:avLst/>
            </a:prstGeom>
            <a:noFill/>
            <a:ln w="28575" cap="sq">
              <a:solidFill>
                <a:schemeClr val="tx1"/>
              </a:solidFill>
              <a:miter lim="800000"/>
              <a:headEnd/>
              <a:tailEnd/>
            </a:ln>
            <a:effectLst/>
          </p:spPr>
          <p:txBody>
            <a:bodyPr wrap="none"/>
            <a:lstStyle/>
            <a:p>
              <a:endParaRPr lang="en-US"/>
            </a:p>
          </p:txBody>
        </p:sp>
        <p:sp>
          <p:nvSpPr>
            <p:cNvPr id="17431" name="Line 23"/>
            <p:cNvSpPr>
              <a:spLocks noChangeShapeType="1"/>
            </p:cNvSpPr>
            <p:nvPr/>
          </p:nvSpPr>
          <p:spPr bwMode="auto">
            <a:xfrm>
              <a:off x="1824" y="1391"/>
              <a:ext cx="2688" cy="0"/>
            </a:xfrm>
            <a:prstGeom prst="line">
              <a:avLst/>
            </a:prstGeom>
            <a:noFill/>
            <a:ln w="12700">
              <a:solidFill>
                <a:schemeClr val="tx1"/>
              </a:solidFill>
              <a:miter lim="800000"/>
              <a:headEnd/>
              <a:tailEnd/>
            </a:ln>
            <a:effectLst/>
          </p:spPr>
          <p:txBody>
            <a:bodyPr wrap="none"/>
            <a:lstStyle/>
            <a:p>
              <a:endParaRPr lang="en-US"/>
            </a:p>
          </p:txBody>
        </p:sp>
        <p:sp>
          <p:nvSpPr>
            <p:cNvPr id="17432" name="Line 24"/>
            <p:cNvSpPr>
              <a:spLocks noChangeShapeType="1"/>
            </p:cNvSpPr>
            <p:nvPr/>
          </p:nvSpPr>
          <p:spPr bwMode="auto">
            <a:xfrm>
              <a:off x="1824" y="1964"/>
              <a:ext cx="2688" cy="0"/>
            </a:xfrm>
            <a:prstGeom prst="line">
              <a:avLst/>
            </a:prstGeom>
            <a:noFill/>
            <a:ln w="28575" cap="sq">
              <a:solidFill>
                <a:schemeClr val="tx1"/>
              </a:solidFill>
              <a:miter lim="800000"/>
              <a:headEnd/>
              <a:tailEnd/>
            </a:ln>
            <a:effectLst/>
          </p:spPr>
          <p:txBody>
            <a:bodyPr wrap="none"/>
            <a:lstStyle/>
            <a:p>
              <a:endParaRPr lang="en-US"/>
            </a:p>
          </p:txBody>
        </p:sp>
        <p:sp>
          <p:nvSpPr>
            <p:cNvPr id="17433" name="Line 25"/>
            <p:cNvSpPr>
              <a:spLocks noChangeShapeType="1"/>
            </p:cNvSpPr>
            <p:nvPr/>
          </p:nvSpPr>
          <p:spPr bwMode="auto">
            <a:xfrm>
              <a:off x="1824" y="1200"/>
              <a:ext cx="0" cy="764"/>
            </a:xfrm>
            <a:prstGeom prst="line">
              <a:avLst/>
            </a:prstGeom>
            <a:noFill/>
            <a:ln w="28575" cap="sq">
              <a:solidFill>
                <a:schemeClr val="tx1"/>
              </a:solidFill>
              <a:miter lim="800000"/>
              <a:headEnd/>
              <a:tailEnd/>
            </a:ln>
            <a:effectLst/>
          </p:spPr>
          <p:txBody>
            <a:bodyPr wrap="none"/>
            <a:lstStyle/>
            <a:p>
              <a:endParaRPr lang="en-US"/>
            </a:p>
          </p:txBody>
        </p:sp>
        <p:sp>
          <p:nvSpPr>
            <p:cNvPr id="17434" name="Line 26"/>
            <p:cNvSpPr>
              <a:spLocks noChangeShapeType="1"/>
            </p:cNvSpPr>
            <p:nvPr/>
          </p:nvSpPr>
          <p:spPr bwMode="auto">
            <a:xfrm>
              <a:off x="2496" y="1200"/>
              <a:ext cx="0" cy="764"/>
            </a:xfrm>
            <a:prstGeom prst="line">
              <a:avLst/>
            </a:prstGeom>
            <a:noFill/>
            <a:ln w="12700">
              <a:solidFill>
                <a:schemeClr val="tx1"/>
              </a:solidFill>
              <a:miter lim="800000"/>
              <a:headEnd/>
              <a:tailEnd/>
            </a:ln>
            <a:effectLst/>
          </p:spPr>
          <p:txBody>
            <a:bodyPr wrap="none"/>
            <a:lstStyle/>
            <a:p>
              <a:endParaRPr lang="en-US"/>
            </a:p>
          </p:txBody>
        </p:sp>
        <p:sp>
          <p:nvSpPr>
            <p:cNvPr id="17435" name="Line 27"/>
            <p:cNvSpPr>
              <a:spLocks noChangeShapeType="1"/>
            </p:cNvSpPr>
            <p:nvPr/>
          </p:nvSpPr>
          <p:spPr bwMode="auto">
            <a:xfrm>
              <a:off x="4512" y="1200"/>
              <a:ext cx="0" cy="764"/>
            </a:xfrm>
            <a:prstGeom prst="line">
              <a:avLst/>
            </a:prstGeom>
            <a:noFill/>
            <a:ln w="28575" cap="sq">
              <a:solidFill>
                <a:schemeClr val="tx1"/>
              </a:solidFill>
              <a:miter lim="800000"/>
              <a:headEnd/>
              <a:tailEnd/>
            </a:ln>
            <a:effectLst/>
          </p:spPr>
          <p:txBody>
            <a:bodyPr wrap="none"/>
            <a:lstStyle/>
            <a:p>
              <a:endParaRPr lang="en-US"/>
            </a:p>
          </p:txBody>
        </p:sp>
        <p:sp>
          <p:nvSpPr>
            <p:cNvPr id="17436" name="Line 28"/>
            <p:cNvSpPr>
              <a:spLocks noChangeShapeType="1"/>
            </p:cNvSpPr>
            <p:nvPr/>
          </p:nvSpPr>
          <p:spPr bwMode="auto">
            <a:xfrm>
              <a:off x="3168" y="1200"/>
              <a:ext cx="0" cy="764"/>
            </a:xfrm>
            <a:prstGeom prst="line">
              <a:avLst/>
            </a:prstGeom>
            <a:noFill/>
            <a:ln w="12700">
              <a:solidFill>
                <a:schemeClr val="tx1"/>
              </a:solidFill>
              <a:miter lim="800000"/>
              <a:headEnd/>
              <a:tailEnd/>
            </a:ln>
            <a:effectLst/>
          </p:spPr>
          <p:txBody>
            <a:bodyPr wrap="none"/>
            <a:lstStyle/>
            <a:p>
              <a:endParaRPr lang="en-US"/>
            </a:p>
          </p:txBody>
        </p:sp>
        <p:sp>
          <p:nvSpPr>
            <p:cNvPr id="17437" name="Line 29"/>
            <p:cNvSpPr>
              <a:spLocks noChangeShapeType="1"/>
            </p:cNvSpPr>
            <p:nvPr/>
          </p:nvSpPr>
          <p:spPr bwMode="auto">
            <a:xfrm>
              <a:off x="3840" y="1200"/>
              <a:ext cx="0" cy="764"/>
            </a:xfrm>
            <a:prstGeom prst="line">
              <a:avLst/>
            </a:prstGeom>
            <a:noFill/>
            <a:ln w="12700">
              <a:solidFill>
                <a:schemeClr val="tx1"/>
              </a:solidFill>
              <a:miter lim="800000"/>
              <a:headEnd/>
              <a:tailEnd/>
            </a:ln>
            <a:effectLst/>
          </p:spPr>
          <p:txBody>
            <a:bodyPr wrap="none"/>
            <a:lstStyle/>
            <a:p>
              <a:endParaRPr lang="en-US"/>
            </a:p>
          </p:txBody>
        </p:sp>
        <p:sp>
          <p:nvSpPr>
            <p:cNvPr id="17438" name="Line 30"/>
            <p:cNvSpPr>
              <a:spLocks noChangeShapeType="1"/>
            </p:cNvSpPr>
            <p:nvPr/>
          </p:nvSpPr>
          <p:spPr bwMode="auto">
            <a:xfrm>
              <a:off x="1824" y="1582"/>
              <a:ext cx="2688" cy="0"/>
            </a:xfrm>
            <a:prstGeom prst="line">
              <a:avLst/>
            </a:prstGeom>
            <a:noFill/>
            <a:ln w="12700">
              <a:solidFill>
                <a:schemeClr val="tx1"/>
              </a:solidFill>
              <a:miter lim="800000"/>
              <a:headEnd/>
              <a:tailEnd/>
            </a:ln>
            <a:effectLst/>
          </p:spPr>
          <p:txBody>
            <a:bodyPr wrap="none"/>
            <a:lstStyle/>
            <a:p>
              <a:endParaRPr lang="en-US"/>
            </a:p>
          </p:txBody>
        </p:sp>
        <p:sp>
          <p:nvSpPr>
            <p:cNvPr id="17439" name="Line 31"/>
            <p:cNvSpPr>
              <a:spLocks noChangeShapeType="1"/>
            </p:cNvSpPr>
            <p:nvPr/>
          </p:nvSpPr>
          <p:spPr bwMode="auto">
            <a:xfrm>
              <a:off x="1824" y="1773"/>
              <a:ext cx="2688" cy="0"/>
            </a:xfrm>
            <a:prstGeom prst="line">
              <a:avLst/>
            </a:prstGeom>
            <a:noFill/>
            <a:ln w="12700">
              <a:solidFill>
                <a:schemeClr val="tx1"/>
              </a:solidFill>
              <a:miter lim="800000"/>
              <a:headEnd/>
              <a:tailEnd/>
            </a:ln>
            <a:effectLst/>
          </p:spPr>
          <p:txBody>
            <a:bodyPr wrap="none"/>
            <a:lstStyle/>
            <a:p>
              <a:endParaRPr lang="en-US"/>
            </a:p>
          </p:txBody>
        </p:sp>
        <p:sp>
          <p:nvSpPr>
            <p:cNvPr id="17440" name="Text Box 32"/>
            <p:cNvSpPr txBox="1">
              <a:spLocks noChangeArrowheads="1"/>
            </p:cNvSpPr>
            <p:nvPr/>
          </p:nvSpPr>
          <p:spPr bwMode="auto">
            <a:xfrm>
              <a:off x="2401" y="960"/>
              <a:ext cx="1488" cy="292"/>
            </a:xfrm>
            <a:prstGeom prst="rect">
              <a:avLst/>
            </a:prstGeom>
            <a:noFill/>
            <a:ln w="9525">
              <a:noFill/>
              <a:miter lim="800000"/>
              <a:headEnd/>
              <a:tailEnd/>
            </a:ln>
            <a:effectLst/>
          </p:spPr>
          <p:txBody>
            <a:bodyPr>
              <a:spAutoFit/>
            </a:bodyPr>
            <a:lstStyle/>
            <a:p>
              <a:pPr algn="ctr">
                <a:spcBef>
                  <a:spcPct val="50000"/>
                </a:spcBef>
              </a:pPr>
              <a:r>
                <a:rPr lang="en-US" sz="2300"/>
                <a:t>Financial</a:t>
              </a:r>
            </a:p>
          </p:txBody>
        </p:sp>
        <p:sp>
          <p:nvSpPr>
            <p:cNvPr id="17441" name="Text Box 33"/>
            <p:cNvSpPr txBox="1">
              <a:spLocks noChangeArrowheads="1"/>
            </p:cNvSpPr>
            <p:nvPr/>
          </p:nvSpPr>
          <p:spPr bwMode="auto">
            <a:xfrm>
              <a:off x="1200" y="1200"/>
              <a:ext cx="575" cy="664"/>
            </a:xfrm>
            <a:prstGeom prst="rect">
              <a:avLst/>
            </a:prstGeom>
            <a:noFill/>
            <a:ln w="9525">
              <a:noFill/>
              <a:miter lim="800000"/>
              <a:headEnd/>
              <a:tailEnd/>
            </a:ln>
            <a:effectLst/>
          </p:spPr>
          <p:txBody>
            <a:bodyPr>
              <a:spAutoFit/>
            </a:bodyPr>
            <a:lstStyle/>
            <a:p>
              <a:pPr>
                <a:spcBef>
                  <a:spcPct val="50000"/>
                </a:spcBef>
              </a:pPr>
              <a:r>
                <a:rPr lang="en-US" sz="1000" dirty="0"/>
                <a:t>To succeed financially, how should we appear to our shareholders?</a:t>
              </a:r>
            </a:p>
          </p:txBody>
        </p:sp>
      </p:grpSp>
      <p:grpSp>
        <p:nvGrpSpPr>
          <p:cNvPr id="3" name="Group 34"/>
          <p:cNvGrpSpPr>
            <a:grpSpLocks/>
          </p:cNvGrpSpPr>
          <p:nvPr/>
        </p:nvGrpSpPr>
        <p:grpSpPr bwMode="auto">
          <a:xfrm>
            <a:off x="1415844" y="5029200"/>
            <a:ext cx="5486400" cy="1600200"/>
            <a:chOff x="1200" y="912"/>
            <a:chExt cx="3312" cy="1056"/>
          </a:xfrm>
        </p:grpSpPr>
        <p:sp>
          <p:nvSpPr>
            <p:cNvPr id="17443" name="Rectangle 35"/>
            <p:cNvSpPr>
              <a:spLocks noChangeArrowheads="1"/>
            </p:cNvSpPr>
            <p:nvPr/>
          </p:nvSpPr>
          <p:spPr bwMode="auto">
            <a:xfrm>
              <a:off x="1200" y="912"/>
              <a:ext cx="3312" cy="105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7444" name="Rectangle 36"/>
            <p:cNvSpPr>
              <a:spLocks noChangeArrowheads="1"/>
            </p:cNvSpPr>
            <p:nvPr/>
          </p:nvSpPr>
          <p:spPr bwMode="auto">
            <a:xfrm>
              <a:off x="3840" y="1773"/>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45" name="Rectangle 37"/>
            <p:cNvSpPr>
              <a:spLocks noChangeArrowheads="1"/>
            </p:cNvSpPr>
            <p:nvPr/>
          </p:nvSpPr>
          <p:spPr bwMode="auto">
            <a:xfrm>
              <a:off x="3168" y="1773"/>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46" name="Rectangle 38"/>
            <p:cNvSpPr>
              <a:spLocks noChangeArrowheads="1"/>
            </p:cNvSpPr>
            <p:nvPr/>
          </p:nvSpPr>
          <p:spPr bwMode="auto">
            <a:xfrm>
              <a:off x="2496" y="1773"/>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47" name="Rectangle 39"/>
            <p:cNvSpPr>
              <a:spLocks noChangeArrowheads="1"/>
            </p:cNvSpPr>
            <p:nvPr/>
          </p:nvSpPr>
          <p:spPr bwMode="auto">
            <a:xfrm>
              <a:off x="1824" y="1773"/>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48" name="Rectangle 40"/>
            <p:cNvSpPr>
              <a:spLocks noChangeArrowheads="1"/>
            </p:cNvSpPr>
            <p:nvPr/>
          </p:nvSpPr>
          <p:spPr bwMode="auto">
            <a:xfrm>
              <a:off x="3840" y="1582"/>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49" name="Rectangle 41"/>
            <p:cNvSpPr>
              <a:spLocks noChangeArrowheads="1"/>
            </p:cNvSpPr>
            <p:nvPr/>
          </p:nvSpPr>
          <p:spPr bwMode="auto">
            <a:xfrm>
              <a:off x="3168" y="1582"/>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50" name="Rectangle 42"/>
            <p:cNvSpPr>
              <a:spLocks noChangeArrowheads="1"/>
            </p:cNvSpPr>
            <p:nvPr/>
          </p:nvSpPr>
          <p:spPr bwMode="auto">
            <a:xfrm>
              <a:off x="2496" y="1582"/>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51" name="Rectangle 43"/>
            <p:cNvSpPr>
              <a:spLocks noChangeArrowheads="1"/>
            </p:cNvSpPr>
            <p:nvPr/>
          </p:nvSpPr>
          <p:spPr bwMode="auto">
            <a:xfrm>
              <a:off x="1824" y="1582"/>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52" name="Rectangle 44"/>
            <p:cNvSpPr>
              <a:spLocks noChangeArrowheads="1"/>
            </p:cNvSpPr>
            <p:nvPr/>
          </p:nvSpPr>
          <p:spPr bwMode="auto">
            <a:xfrm>
              <a:off x="3840" y="1391"/>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53" name="Rectangle 45"/>
            <p:cNvSpPr>
              <a:spLocks noChangeArrowheads="1"/>
            </p:cNvSpPr>
            <p:nvPr/>
          </p:nvSpPr>
          <p:spPr bwMode="auto">
            <a:xfrm>
              <a:off x="3840" y="1200"/>
              <a:ext cx="672" cy="191"/>
            </a:xfrm>
            <a:prstGeom prst="rect">
              <a:avLst/>
            </a:prstGeom>
            <a:noFill/>
            <a:ln w="9525">
              <a:noFill/>
              <a:miter lim="800000"/>
              <a:headEnd/>
              <a:tailEnd/>
            </a:ln>
            <a:effectLst/>
          </p:spPr>
          <p:txBody>
            <a:bodyPr/>
            <a:lstStyle/>
            <a:p>
              <a:pPr>
                <a:spcBef>
                  <a:spcPct val="20000"/>
                </a:spcBef>
              </a:pPr>
              <a:r>
                <a:rPr lang="en-US" sz="1400"/>
                <a:t>Initiatives</a:t>
              </a:r>
            </a:p>
          </p:txBody>
        </p:sp>
        <p:sp>
          <p:nvSpPr>
            <p:cNvPr id="17454" name="Rectangle 46"/>
            <p:cNvSpPr>
              <a:spLocks noChangeArrowheads="1"/>
            </p:cNvSpPr>
            <p:nvPr/>
          </p:nvSpPr>
          <p:spPr bwMode="auto">
            <a:xfrm>
              <a:off x="3168" y="1391"/>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55" name="Rectangle 47"/>
            <p:cNvSpPr>
              <a:spLocks noChangeArrowheads="1"/>
            </p:cNvSpPr>
            <p:nvPr/>
          </p:nvSpPr>
          <p:spPr bwMode="auto">
            <a:xfrm>
              <a:off x="3168" y="1200"/>
              <a:ext cx="672" cy="191"/>
            </a:xfrm>
            <a:prstGeom prst="rect">
              <a:avLst/>
            </a:prstGeom>
            <a:noFill/>
            <a:ln w="9525">
              <a:noFill/>
              <a:miter lim="800000"/>
              <a:headEnd/>
              <a:tailEnd/>
            </a:ln>
            <a:effectLst/>
          </p:spPr>
          <p:txBody>
            <a:bodyPr/>
            <a:lstStyle/>
            <a:p>
              <a:pPr>
                <a:spcBef>
                  <a:spcPct val="20000"/>
                </a:spcBef>
              </a:pPr>
              <a:r>
                <a:rPr lang="en-US" sz="1400"/>
                <a:t>Targets</a:t>
              </a:r>
            </a:p>
          </p:txBody>
        </p:sp>
        <p:sp>
          <p:nvSpPr>
            <p:cNvPr id="17456" name="Rectangle 48"/>
            <p:cNvSpPr>
              <a:spLocks noChangeArrowheads="1"/>
            </p:cNvSpPr>
            <p:nvPr/>
          </p:nvSpPr>
          <p:spPr bwMode="auto">
            <a:xfrm>
              <a:off x="2496" y="1391"/>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57" name="Rectangle 49"/>
            <p:cNvSpPr>
              <a:spLocks noChangeArrowheads="1"/>
            </p:cNvSpPr>
            <p:nvPr/>
          </p:nvSpPr>
          <p:spPr bwMode="auto">
            <a:xfrm>
              <a:off x="1824" y="1391"/>
              <a:ext cx="672" cy="191"/>
            </a:xfrm>
            <a:prstGeom prst="rect">
              <a:avLst/>
            </a:prstGeom>
            <a:noFill/>
            <a:ln w="9525">
              <a:noFill/>
              <a:miter lim="800000"/>
              <a:headEnd/>
              <a:tailEnd/>
            </a:ln>
            <a:effectLst/>
          </p:spPr>
          <p:txBody>
            <a:bodyPr/>
            <a:lstStyle/>
            <a:p>
              <a:pPr>
                <a:spcBef>
                  <a:spcPct val="20000"/>
                </a:spcBef>
              </a:pPr>
              <a:endParaRPr lang="en-US" sz="1400"/>
            </a:p>
          </p:txBody>
        </p:sp>
        <p:sp>
          <p:nvSpPr>
            <p:cNvPr id="17458" name="Rectangle 50"/>
            <p:cNvSpPr>
              <a:spLocks noChangeArrowheads="1"/>
            </p:cNvSpPr>
            <p:nvPr/>
          </p:nvSpPr>
          <p:spPr bwMode="auto">
            <a:xfrm>
              <a:off x="2496" y="1200"/>
              <a:ext cx="672" cy="191"/>
            </a:xfrm>
            <a:prstGeom prst="rect">
              <a:avLst/>
            </a:prstGeom>
            <a:noFill/>
            <a:ln w="9525">
              <a:noFill/>
              <a:miter lim="800000"/>
              <a:headEnd/>
              <a:tailEnd/>
            </a:ln>
            <a:effectLst/>
          </p:spPr>
          <p:txBody>
            <a:bodyPr/>
            <a:lstStyle/>
            <a:p>
              <a:pPr>
                <a:spcBef>
                  <a:spcPct val="20000"/>
                </a:spcBef>
              </a:pPr>
              <a:r>
                <a:rPr lang="en-US" sz="1400"/>
                <a:t>Measures</a:t>
              </a:r>
            </a:p>
          </p:txBody>
        </p:sp>
        <p:sp>
          <p:nvSpPr>
            <p:cNvPr id="17459" name="Rectangle 51"/>
            <p:cNvSpPr>
              <a:spLocks noChangeArrowheads="1"/>
            </p:cNvSpPr>
            <p:nvPr/>
          </p:nvSpPr>
          <p:spPr bwMode="auto">
            <a:xfrm>
              <a:off x="1824" y="1200"/>
              <a:ext cx="672" cy="191"/>
            </a:xfrm>
            <a:prstGeom prst="rect">
              <a:avLst/>
            </a:prstGeom>
            <a:noFill/>
            <a:ln w="9525">
              <a:noFill/>
              <a:miter lim="800000"/>
              <a:headEnd/>
              <a:tailEnd/>
            </a:ln>
            <a:effectLst/>
          </p:spPr>
          <p:txBody>
            <a:bodyPr/>
            <a:lstStyle/>
            <a:p>
              <a:pPr>
                <a:spcBef>
                  <a:spcPct val="20000"/>
                </a:spcBef>
              </a:pPr>
              <a:r>
                <a:rPr lang="en-US" sz="1400"/>
                <a:t>Objectives</a:t>
              </a:r>
            </a:p>
          </p:txBody>
        </p:sp>
        <p:sp>
          <p:nvSpPr>
            <p:cNvPr id="17460" name="Line 52"/>
            <p:cNvSpPr>
              <a:spLocks noChangeShapeType="1"/>
            </p:cNvSpPr>
            <p:nvPr/>
          </p:nvSpPr>
          <p:spPr bwMode="auto">
            <a:xfrm>
              <a:off x="1824" y="1200"/>
              <a:ext cx="2688" cy="0"/>
            </a:xfrm>
            <a:prstGeom prst="line">
              <a:avLst/>
            </a:prstGeom>
            <a:noFill/>
            <a:ln w="28575" cap="sq">
              <a:solidFill>
                <a:schemeClr val="tx1"/>
              </a:solidFill>
              <a:miter lim="800000"/>
              <a:headEnd/>
              <a:tailEnd/>
            </a:ln>
            <a:effectLst/>
          </p:spPr>
          <p:txBody>
            <a:bodyPr wrap="none"/>
            <a:lstStyle/>
            <a:p>
              <a:endParaRPr lang="en-US"/>
            </a:p>
          </p:txBody>
        </p:sp>
        <p:sp>
          <p:nvSpPr>
            <p:cNvPr id="17461" name="Line 53"/>
            <p:cNvSpPr>
              <a:spLocks noChangeShapeType="1"/>
            </p:cNvSpPr>
            <p:nvPr/>
          </p:nvSpPr>
          <p:spPr bwMode="auto">
            <a:xfrm>
              <a:off x="1824" y="1391"/>
              <a:ext cx="2688" cy="0"/>
            </a:xfrm>
            <a:prstGeom prst="line">
              <a:avLst/>
            </a:prstGeom>
            <a:noFill/>
            <a:ln w="12700">
              <a:solidFill>
                <a:schemeClr val="tx1"/>
              </a:solidFill>
              <a:miter lim="800000"/>
              <a:headEnd/>
              <a:tailEnd/>
            </a:ln>
            <a:effectLst/>
          </p:spPr>
          <p:txBody>
            <a:bodyPr wrap="none"/>
            <a:lstStyle/>
            <a:p>
              <a:endParaRPr lang="en-US"/>
            </a:p>
          </p:txBody>
        </p:sp>
        <p:sp>
          <p:nvSpPr>
            <p:cNvPr id="17462" name="Line 54"/>
            <p:cNvSpPr>
              <a:spLocks noChangeShapeType="1"/>
            </p:cNvSpPr>
            <p:nvPr/>
          </p:nvSpPr>
          <p:spPr bwMode="auto">
            <a:xfrm>
              <a:off x="1824" y="1964"/>
              <a:ext cx="2688" cy="0"/>
            </a:xfrm>
            <a:prstGeom prst="line">
              <a:avLst/>
            </a:prstGeom>
            <a:noFill/>
            <a:ln w="28575" cap="sq">
              <a:solidFill>
                <a:schemeClr val="tx1"/>
              </a:solidFill>
              <a:miter lim="800000"/>
              <a:headEnd/>
              <a:tailEnd/>
            </a:ln>
            <a:effectLst/>
          </p:spPr>
          <p:txBody>
            <a:bodyPr wrap="none"/>
            <a:lstStyle/>
            <a:p>
              <a:endParaRPr lang="en-US"/>
            </a:p>
          </p:txBody>
        </p:sp>
        <p:sp>
          <p:nvSpPr>
            <p:cNvPr id="17463" name="Line 55"/>
            <p:cNvSpPr>
              <a:spLocks noChangeShapeType="1"/>
            </p:cNvSpPr>
            <p:nvPr/>
          </p:nvSpPr>
          <p:spPr bwMode="auto">
            <a:xfrm>
              <a:off x="1824" y="1200"/>
              <a:ext cx="0" cy="764"/>
            </a:xfrm>
            <a:prstGeom prst="line">
              <a:avLst/>
            </a:prstGeom>
            <a:noFill/>
            <a:ln w="28575" cap="sq">
              <a:solidFill>
                <a:schemeClr val="tx1"/>
              </a:solidFill>
              <a:miter lim="800000"/>
              <a:headEnd/>
              <a:tailEnd/>
            </a:ln>
            <a:effectLst/>
          </p:spPr>
          <p:txBody>
            <a:bodyPr wrap="none"/>
            <a:lstStyle/>
            <a:p>
              <a:endParaRPr lang="en-US"/>
            </a:p>
          </p:txBody>
        </p:sp>
        <p:sp>
          <p:nvSpPr>
            <p:cNvPr id="17464" name="Line 56"/>
            <p:cNvSpPr>
              <a:spLocks noChangeShapeType="1"/>
            </p:cNvSpPr>
            <p:nvPr/>
          </p:nvSpPr>
          <p:spPr bwMode="auto">
            <a:xfrm>
              <a:off x="2496" y="1200"/>
              <a:ext cx="0" cy="764"/>
            </a:xfrm>
            <a:prstGeom prst="line">
              <a:avLst/>
            </a:prstGeom>
            <a:noFill/>
            <a:ln w="12700">
              <a:solidFill>
                <a:schemeClr val="tx1"/>
              </a:solidFill>
              <a:miter lim="800000"/>
              <a:headEnd/>
              <a:tailEnd/>
            </a:ln>
            <a:effectLst/>
          </p:spPr>
          <p:txBody>
            <a:bodyPr wrap="none"/>
            <a:lstStyle/>
            <a:p>
              <a:endParaRPr lang="en-US"/>
            </a:p>
          </p:txBody>
        </p:sp>
        <p:sp>
          <p:nvSpPr>
            <p:cNvPr id="17465" name="Line 57"/>
            <p:cNvSpPr>
              <a:spLocks noChangeShapeType="1"/>
            </p:cNvSpPr>
            <p:nvPr/>
          </p:nvSpPr>
          <p:spPr bwMode="auto">
            <a:xfrm>
              <a:off x="4512" y="1200"/>
              <a:ext cx="0" cy="764"/>
            </a:xfrm>
            <a:prstGeom prst="line">
              <a:avLst/>
            </a:prstGeom>
            <a:noFill/>
            <a:ln w="28575" cap="sq">
              <a:solidFill>
                <a:schemeClr val="tx1"/>
              </a:solidFill>
              <a:miter lim="800000"/>
              <a:headEnd/>
              <a:tailEnd/>
            </a:ln>
            <a:effectLst/>
          </p:spPr>
          <p:txBody>
            <a:bodyPr wrap="none"/>
            <a:lstStyle/>
            <a:p>
              <a:endParaRPr lang="en-US"/>
            </a:p>
          </p:txBody>
        </p:sp>
        <p:sp>
          <p:nvSpPr>
            <p:cNvPr id="17466" name="Line 58"/>
            <p:cNvSpPr>
              <a:spLocks noChangeShapeType="1"/>
            </p:cNvSpPr>
            <p:nvPr/>
          </p:nvSpPr>
          <p:spPr bwMode="auto">
            <a:xfrm>
              <a:off x="3168" y="1200"/>
              <a:ext cx="0" cy="764"/>
            </a:xfrm>
            <a:prstGeom prst="line">
              <a:avLst/>
            </a:prstGeom>
            <a:noFill/>
            <a:ln w="12700">
              <a:solidFill>
                <a:schemeClr val="tx1"/>
              </a:solidFill>
              <a:miter lim="800000"/>
              <a:headEnd/>
              <a:tailEnd/>
            </a:ln>
            <a:effectLst/>
          </p:spPr>
          <p:txBody>
            <a:bodyPr wrap="none"/>
            <a:lstStyle/>
            <a:p>
              <a:endParaRPr lang="en-US"/>
            </a:p>
          </p:txBody>
        </p:sp>
        <p:sp>
          <p:nvSpPr>
            <p:cNvPr id="17467" name="Line 59"/>
            <p:cNvSpPr>
              <a:spLocks noChangeShapeType="1"/>
            </p:cNvSpPr>
            <p:nvPr/>
          </p:nvSpPr>
          <p:spPr bwMode="auto">
            <a:xfrm>
              <a:off x="3840" y="1200"/>
              <a:ext cx="0" cy="764"/>
            </a:xfrm>
            <a:prstGeom prst="line">
              <a:avLst/>
            </a:prstGeom>
            <a:noFill/>
            <a:ln w="12700">
              <a:solidFill>
                <a:schemeClr val="tx1"/>
              </a:solidFill>
              <a:miter lim="800000"/>
              <a:headEnd/>
              <a:tailEnd/>
            </a:ln>
            <a:effectLst/>
          </p:spPr>
          <p:txBody>
            <a:bodyPr wrap="none"/>
            <a:lstStyle/>
            <a:p>
              <a:endParaRPr lang="en-US"/>
            </a:p>
          </p:txBody>
        </p:sp>
        <p:sp>
          <p:nvSpPr>
            <p:cNvPr id="17468" name="Line 60"/>
            <p:cNvSpPr>
              <a:spLocks noChangeShapeType="1"/>
            </p:cNvSpPr>
            <p:nvPr/>
          </p:nvSpPr>
          <p:spPr bwMode="auto">
            <a:xfrm>
              <a:off x="1824" y="1582"/>
              <a:ext cx="2688" cy="0"/>
            </a:xfrm>
            <a:prstGeom prst="line">
              <a:avLst/>
            </a:prstGeom>
            <a:noFill/>
            <a:ln w="12700">
              <a:solidFill>
                <a:schemeClr val="tx1"/>
              </a:solidFill>
              <a:miter lim="800000"/>
              <a:headEnd/>
              <a:tailEnd/>
            </a:ln>
            <a:effectLst/>
          </p:spPr>
          <p:txBody>
            <a:bodyPr wrap="none"/>
            <a:lstStyle/>
            <a:p>
              <a:endParaRPr lang="en-US"/>
            </a:p>
          </p:txBody>
        </p:sp>
        <p:sp>
          <p:nvSpPr>
            <p:cNvPr id="17469" name="Line 61"/>
            <p:cNvSpPr>
              <a:spLocks noChangeShapeType="1"/>
            </p:cNvSpPr>
            <p:nvPr/>
          </p:nvSpPr>
          <p:spPr bwMode="auto">
            <a:xfrm>
              <a:off x="1824" y="1773"/>
              <a:ext cx="2688" cy="0"/>
            </a:xfrm>
            <a:prstGeom prst="line">
              <a:avLst/>
            </a:prstGeom>
            <a:noFill/>
            <a:ln w="12700">
              <a:solidFill>
                <a:schemeClr val="tx1"/>
              </a:solidFill>
              <a:miter lim="800000"/>
              <a:headEnd/>
              <a:tailEnd/>
            </a:ln>
            <a:effectLst/>
          </p:spPr>
          <p:txBody>
            <a:bodyPr wrap="none"/>
            <a:lstStyle/>
            <a:p>
              <a:endParaRPr lang="en-US"/>
            </a:p>
          </p:txBody>
        </p:sp>
        <p:sp>
          <p:nvSpPr>
            <p:cNvPr id="17470" name="Text Box 62"/>
            <p:cNvSpPr txBox="1">
              <a:spLocks noChangeArrowheads="1"/>
            </p:cNvSpPr>
            <p:nvPr/>
          </p:nvSpPr>
          <p:spPr bwMode="auto">
            <a:xfrm>
              <a:off x="2401" y="960"/>
              <a:ext cx="1488" cy="222"/>
            </a:xfrm>
            <a:prstGeom prst="rect">
              <a:avLst/>
            </a:prstGeom>
            <a:noFill/>
            <a:ln w="9525">
              <a:noFill/>
              <a:miter lim="800000"/>
              <a:headEnd/>
              <a:tailEnd/>
            </a:ln>
            <a:effectLst/>
          </p:spPr>
          <p:txBody>
            <a:bodyPr>
              <a:spAutoFit/>
            </a:bodyPr>
            <a:lstStyle/>
            <a:p>
              <a:pPr algn="ctr">
                <a:spcBef>
                  <a:spcPct val="50000"/>
                </a:spcBef>
              </a:pPr>
              <a:r>
                <a:rPr lang="en-US" sz="1600"/>
                <a:t>Learning &amp; Growth</a:t>
              </a:r>
            </a:p>
          </p:txBody>
        </p:sp>
        <p:sp>
          <p:nvSpPr>
            <p:cNvPr id="17471" name="Text Box 63"/>
            <p:cNvSpPr txBox="1">
              <a:spLocks noChangeArrowheads="1"/>
            </p:cNvSpPr>
            <p:nvPr/>
          </p:nvSpPr>
          <p:spPr bwMode="auto">
            <a:xfrm>
              <a:off x="1200" y="1200"/>
              <a:ext cx="575" cy="765"/>
            </a:xfrm>
            <a:prstGeom prst="rect">
              <a:avLst/>
            </a:prstGeom>
            <a:noFill/>
            <a:ln w="9525">
              <a:noFill/>
              <a:miter lim="800000"/>
              <a:headEnd/>
              <a:tailEnd/>
            </a:ln>
            <a:effectLst/>
          </p:spPr>
          <p:txBody>
            <a:bodyPr>
              <a:spAutoFit/>
            </a:bodyPr>
            <a:lstStyle/>
            <a:p>
              <a:pPr>
                <a:spcBef>
                  <a:spcPct val="50000"/>
                </a:spcBef>
              </a:pPr>
              <a:r>
                <a:rPr lang="en-US" sz="1000"/>
                <a:t>To achieve our vision, how will we sustain our ability to change and improve?</a:t>
              </a:r>
            </a:p>
          </p:txBody>
        </p:sp>
      </p:grpSp>
      <p:grpSp>
        <p:nvGrpSpPr>
          <p:cNvPr id="4" name="Group 64"/>
          <p:cNvGrpSpPr>
            <a:grpSpLocks/>
          </p:cNvGrpSpPr>
          <p:nvPr/>
        </p:nvGrpSpPr>
        <p:grpSpPr bwMode="auto">
          <a:xfrm rot="-5400000">
            <a:off x="-1828800" y="3657600"/>
            <a:ext cx="5029200" cy="1371600"/>
            <a:chOff x="0" y="1728"/>
            <a:chExt cx="3216" cy="1008"/>
          </a:xfrm>
        </p:grpSpPr>
        <p:sp>
          <p:nvSpPr>
            <p:cNvPr id="17473" name="Rectangle 65"/>
            <p:cNvSpPr>
              <a:spLocks noChangeArrowheads="1"/>
            </p:cNvSpPr>
            <p:nvPr/>
          </p:nvSpPr>
          <p:spPr bwMode="auto">
            <a:xfrm>
              <a:off x="0" y="1728"/>
              <a:ext cx="3216" cy="100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7474" name="Rectangle 66"/>
            <p:cNvSpPr>
              <a:spLocks noChangeArrowheads="1"/>
            </p:cNvSpPr>
            <p:nvPr/>
          </p:nvSpPr>
          <p:spPr bwMode="auto">
            <a:xfrm>
              <a:off x="2563" y="2550"/>
              <a:ext cx="653" cy="182"/>
            </a:xfrm>
            <a:prstGeom prst="rect">
              <a:avLst/>
            </a:prstGeom>
            <a:noFill/>
            <a:ln w="9525">
              <a:noFill/>
              <a:miter lim="800000"/>
              <a:headEnd/>
              <a:tailEnd/>
            </a:ln>
            <a:effectLst/>
          </p:spPr>
          <p:txBody>
            <a:bodyPr vert="eaVert"/>
            <a:lstStyle/>
            <a:p>
              <a:pPr>
                <a:spcBef>
                  <a:spcPct val="20000"/>
                </a:spcBef>
              </a:pPr>
              <a:endParaRPr lang="en-US" sz="1400"/>
            </a:p>
          </p:txBody>
        </p:sp>
        <p:sp>
          <p:nvSpPr>
            <p:cNvPr id="17475" name="Rectangle 67"/>
            <p:cNvSpPr>
              <a:spLocks noChangeArrowheads="1"/>
            </p:cNvSpPr>
            <p:nvPr/>
          </p:nvSpPr>
          <p:spPr bwMode="auto">
            <a:xfrm>
              <a:off x="1911" y="2550"/>
              <a:ext cx="652" cy="182"/>
            </a:xfrm>
            <a:prstGeom prst="rect">
              <a:avLst/>
            </a:prstGeom>
            <a:noFill/>
            <a:ln w="9525">
              <a:noFill/>
              <a:miter lim="800000"/>
              <a:headEnd/>
              <a:tailEnd/>
            </a:ln>
            <a:effectLst/>
          </p:spPr>
          <p:txBody>
            <a:bodyPr vert="eaVert"/>
            <a:lstStyle/>
            <a:p>
              <a:pPr>
                <a:spcBef>
                  <a:spcPct val="20000"/>
                </a:spcBef>
              </a:pPr>
              <a:endParaRPr lang="en-US" sz="1400"/>
            </a:p>
          </p:txBody>
        </p:sp>
        <p:sp>
          <p:nvSpPr>
            <p:cNvPr id="17476" name="Rectangle 68"/>
            <p:cNvSpPr>
              <a:spLocks noChangeArrowheads="1"/>
            </p:cNvSpPr>
            <p:nvPr/>
          </p:nvSpPr>
          <p:spPr bwMode="auto">
            <a:xfrm>
              <a:off x="1258" y="2550"/>
              <a:ext cx="653" cy="182"/>
            </a:xfrm>
            <a:prstGeom prst="rect">
              <a:avLst/>
            </a:prstGeom>
            <a:noFill/>
            <a:ln w="9525">
              <a:noFill/>
              <a:miter lim="800000"/>
              <a:headEnd/>
              <a:tailEnd/>
            </a:ln>
            <a:effectLst/>
          </p:spPr>
          <p:txBody>
            <a:bodyPr vert="eaVert"/>
            <a:lstStyle/>
            <a:p>
              <a:pPr>
                <a:spcBef>
                  <a:spcPct val="20000"/>
                </a:spcBef>
              </a:pPr>
              <a:endParaRPr lang="en-US" sz="1400"/>
            </a:p>
          </p:txBody>
        </p:sp>
        <p:sp>
          <p:nvSpPr>
            <p:cNvPr id="17477" name="Rectangle 69"/>
            <p:cNvSpPr>
              <a:spLocks noChangeArrowheads="1"/>
            </p:cNvSpPr>
            <p:nvPr/>
          </p:nvSpPr>
          <p:spPr bwMode="auto">
            <a:xfrm>
              <a:off x="606" y="2550"/>
              <a:ext cx="652" cy="182"/>
            </a:xfrm>
            <a:prstGeom prst="rect">
              <a:avLst/>
            </a:prstGeom>
            <a:noFill/>
            <a:ln w="9525">
              <a:noFill/>
              <a:miter lim="800000"/>
              <a:headEnd/>
              <a:tailEnd/>
            </a:ln>
            <a:effectLst/>
          </p:spPr>
          <p:txBody>
            <a:bodyPr vert="eaVert"/>
            <a:lstStyle/>
            <a:p>
              <a:pPr>
                <a:spcBef>
                  <a:spcPct val="20000"/>
                </a:spcBef>
              </a:pPr>
              <a:endParaRPr lang="en-US" sz="1400"/>
            </a:p>
          </p:txBody>
        </p:sp>
        <p:sp>
          <p:nvSpPr>
            <p:cNvPr id="17478" name="Rectangle 70"/>
            <p:cNvSpPr>
              <a:spLocks noChangeArrowheads="1"/>
            </p:cNvSpPr>
            <p:nvPr/>
          </p:nvSpPr>
          <p:spPr bwMode="auto">
            <a:xfrm>
              <a:off x="2563" y="2368"/>
              <a:ext cx="653" cy="182"/>
            </a:xfrm>
            <a:prstGeom prst="rect">
              <a:avLst/>
            </a:prstGeom>
            <a:noFill/>
            <a:ln w="9525">
              <a:noFill/>
              <a:miter lim="800000"/>
              <a:headEnd/>
              <a:tailEnd/>
            </a:ln>
            <a:effectLst/>
          </p:spPr>
          <p:txBody>
            <a:bodyPr vert="eaVert"/>
            <a:lstStyle/>
            <a:p>
              <a:pPr>
                <a:spcBef>
                  <a:spcPct val="20000"/>
                </a:spcBef>
              </a:pPr>
              <a:endParaRPr lang="en-US" sz="1400"/>
            </a:p>
          </p:txBody>
        </p:sp>
        <p:sp>
          <p:nvSpPr>
            <p:cNvPr id="17479" name="Rectangle 71"/>
            <p:cNvSpPr>
              <a:spLocks noChangeArrowheads="1"/>
            </p:cNvSpPr>
            <p:nvPr/>
          </p:nvSpPr>
          <p:spPr bwMode="auto">
            <a:xfrm>
              <a:off x="1911" y="2368"/>
              <a:ext cx="652" cy="182"/>
            </a:xfrm>
            <a:prstGeom prst="rect">
              <a:avLst/>
            </a:prstGeom>
            <a:noFill/>
            <a:ln w="9525">
              <a:noFill/>
              <a:miter lim="800000"/>
              <a:headEnd/>
              <a:tailEnd/>
            </a:ln>
            <a:effectLst/>
          </p:spPr>
          <p:txBody>
            <a:bodyPr vert="eaVert"/>
            <a:lstStyle/>
            <a:p>
              <a:pPr>
                <a:spcBef>
                  <a:spcPct val="20000"/>
                </a:spcBef>
              </a:pPr>
              <a:endParaRPr lang="en-US" sz="1400"/>
            </a:p>
          </p:txBody>
        </p:sp>
        <p:sp>
          <p:nvSpPr>
            <p:cNvPr id="17480" name="Rectangle 72"/>
            <p:cNvSpPr>
              <a:spLocks noChangeArrowheads="1"/>
            </p:cNvSpPr>
            <p:nvPr/>
          </p:nvSpPr>
          <p:spPr bwMode="auto">
            <a:xfrm>
              <a:off x="1258" y="2368"/>
              <a:ext cx="653" cy="182"/>
            </a:xfrm>
            <a:prstGeom prst="rect">
              <a:avLst/>
            </a:prstGeom>
            <a:noFill/>
            <a:ln w="9525">
              <a:noFill/>
              <a:miter lim="800000"/>
              <a:headEnd/>
              <a:tailEnd/>
            </a:ln>
            <a:effectLst/>
          </p:spPr>
          <p:txBody>
            <a:bodyPr vert="eaVert"/>
            <a:lstStyle/>
            <a:p>
              <a:pPr>
                <a:spcBef>
                  <a:spcPct val="20000"/>
                </a:spcBef>
              </a:pPr>
              <a:endParaRPr lang="en-US" sz="1400"/>
            </a:p>
          </p:txBody>
        </p:sp>
        <p:sp>
          <p:nvSpPr>
            <p:cNvPr id="17481" name="Rectangle 73"/>
            <p:cNvSpPr>
              <a:spLocks noChangeArrowheads="1"/>
            </p:cNvSpPr>
            <p:nvPr/>
          </p:nvSpPr>
          <p:spPr bwMode="auto">
            <a:xfrm>
              <a:off x="606" y="2368"/>
              <a:ext cx="652" cy="182"/>
            </a:xfrm>
            <a:prstGeom prst="rect">
              <a:avLst/>
            </a:prstGeom>
            <a:noFill/>
            <a:ln w="9525">
              <a:noFill/>
              <a:miter lim="800000"/>
              <a:headEnd/>
              <a:tailEnd/>
            </a:ln>
            <a:effectLst/>
          </p:spPr>
          <p:txBody>
            <a:bodyPr vert="eaVert"/>
            <a:lstStyle/>
            <a:p>
              <a:pPr>
                <a:spcBef>
                  <a:spcPct val="20000"/>
                </a:spcBef>
              </a:pPr>
              <a:endParaRPr lang="en-US" sz="1400"/>
            </a:p>
          </p:txBody>
        </p:sp>
        <p:sp>
          <p:nvSpPr>
            <p:cNvPr id="17482" name="Rectangle 74"/>
            <p:cNvSpPr>
              <a:spLocks noChangeArrowheads="1"/>
            </p:cNvSpPr>
            <p:nvPr/>
          </p:nvSpPr>
          <p:spPr bwMode="auto">
            <a:xfrm>
              <a:off x="2563" y="2185"/>
              <a:ext cx="653" cy="183"/>
            </a:xfrm>
            <a:prstGeom prst="rect">
              <a:avLst/>
            </a:prstGeom>
            <a:noFill/>
            <a:ln w="9525">
              <a:noFill/>
              <a:miter lim="800000"/>
              <a:headEnd/>
              <a:tailEnd/>
            </a:ln>
            <a:effectLst/>
          </p:spPr>
          <p:txBody>
            <a:bodyPr vert="eaVert"/>
            <a:lstStyle/>
            <a:p>
              <a:pPr>
                <a:spcBef>
                  <a:spcPct val="20000"/>
                </a:spcBef>
              </a:pPr>
              <a:endParaRPr lang="en-US" sz="1400"/>
            </a:p>
          </p:txBody>
        </p:sp>
        <p:sp>
          <p:nvSpPr>
            <p:cNvPr id="17483" name="Rectangle 75"/>
            <p:cNvSpPr>
              <a:spLocks noChangeArrowheads="1"/>
            </p:cNvSpPr>
            <p:nvPr/>
          </p:nvSpPr>
          <p:spPr bwMode="auto">
            <a:xfrm>
              <a:off x="2563" y="2003"/>
              <a:ext cx="653" cy="182"/>
            </a:xfrm>
            <a:prstGeom prst="rect">
              <a:avLst/>
            </a:prstGeom>
            <a:noFill/>
            <a:ln w="9525">
              <a:noFill/>
              <a:miter lim="800000"/>
              <a:headEnd/>
              <a:tailEnd/>
            </a:ln>
            <a:effectLst/>
          </p:spPr>
          <p:txBody>
            <a:bodyPr/>
            <a:lstStyle/>
            <a:p>
              <a:pPr>
                <a:spcBef>
                  <a:spcPct val="20000"/>
                </a:spcBef>
              </a:pPr>
              <a:r>
                <a:rPr lang="en-US" sz="1400"/>
                <a:t>Initiatives</a:t>
              </a:r>
            </a:p>
          </p:txBody>
        </p:sp>
        <p:sp>
          <p:nvSpPr>
            <p:cNvPr id="17484" name="Rectangle 76"/>
            <p:cNvSpPr>
              <a:spLocks noChangeArrowheads="1"/>
            </p:cNvSpPr>
            <p:nvPr/>
          </p:nvSpPr>
          <p:spPr bwMode="auto">
            <a:xfrm>
              <a:off x="1911" y="2185"/>
              <a:ext cx="652" cy="183"/>
            </a:xfrm>
            <a:prstGeom prst="rect">
              <a:avLst/>
            </a:prstGeom>
            <a:noFill/>
            <a:ln w="9525">
              <a:noFill/>
              <a:miter lim="800000"/>
              <a:headEnd/>
              <a:tailEnd/>
            </a:ln>
            <a:effectLst/>
          </p:spPr>
          <p:txBody>
            <a:bodyPr vert="eaVert"/>
            <a:lstStyle/>
            <a:p>
              <a:pPr>
                <a:spcBef>
                  <a:spcPct val="20000"/>
                </a:spcBef>
              </a:pPr>
              <a:endParaRPr lang="en-US" sz="1400"/>
            </a:p>
          </p:txBody>
        </p:sp>
        <p:sp>
          <p:nvSpPr>
            <p:cNvPr id="17485" name="Rectangle 77"/>
            <p:cNvSpPr>
              <a:spLocks noChangeArrowheads="1"/>
            </p:cNvSpPr>
            <p:nvPr/>
          </p:nvSpPr>
          <p:spPr bwMode="auto">
            <a:xfrm>
              <a:off x="1911" y="2003"/>
              <a:ext cx="652" cy="182"/>
            </a:xfrm>
            <a:prstGeom prst="rect">
              <a:avLst/>
            </a:prstGeom>
            <a:noFill/>
            <a:ln w="9525">
              <a:noFill/>
              <a:miter lim="800000"/>
              <a:headEnd/>
              <a:tailEnd/>
            </a:ln>
            <a:effectLst/>
          </p:spPr>
          <p:txBody>
            <a:bodyPr/>
            <a:lstStyle/>
            <a:p>
              <a:pPr>
                <a:spcBef>
                  <a:spcPct val="20000"/>
                </a:spcBef>
              </a:pPr>
              <a:r>
                <a:rPr lang="en-US" sz="1400"/>
                <a:t>Targets</a:t>
              </a:r>
            </a:p>
          </p:txBody>
        </p:sp>
        <p:sp>
          <p:nvSpPr>
            <p:cNvPr id="17486" name="Rectangle 78"/>
            <p:cNvSpPr>
              <a:spLocks noChangeArrowheads="1"/>
            </p:cNvSpPr>
            <p:nvPr/>
          </p:nvSpPr>
          <p:spPr bwMode="auto">
            <a:xfrm>
              <a:off x="1258" y="2185"/>
              <a:ext cx="653" cy="183"/>
            </a:xfrm>
            <a:prstGeom prst="rect">
              <a:avLst/>
            </a:prstGeom>
            <a:noFill/>
            <a:ln w="9525">
              <a:noFill/>
              <a:miter lim="800000"/>
              <a:headEnd/>
              <a:tailEnd/>
            </a:ln>
            <a:effectLst/>
          </p:spPr>
          <p:txBody>
            <a:bodyPr vert="eaVert"/>
            <a:lstStyle/>
            <a:p>
              <a:pPr>
                <a:spcBef>
                  <a:spcPct val="20000"/>
                </a:spcBef>
              </a:pPr>
              <a:endParaRPr lang="en-US" sz="1400"/>
            </a:p>
          </p:txBody>
        </p:sp>
        <p:sp>
          <p:nvSpPr>
            <p:cNvPr id="17487" name="Rectangle 79"/>
            <p:cNvSpPr>
              <a:spLocks noChangeArrowheads="1"/>
            </p:cNvSpPr>
            <p:nvPr/>
          </p:nvSpPr>
          <p:spPr bwMode="auto">
            <a:xfrm>
              <a:off x="606" y="2185"/>
              <a:ext cx="652" cy="183"/>
            </a:xfrm>
            <a:prstGeom prst="rect">
              <a:avLst/>
            </a:prstGeom>
            <a:noFill/>
            <a:ln w="9525">
              <a:noFill/>
              <a:miter lim="800000"/>
              <a:headEnd/>
              <a:tailEnd/>
            </a:ln>
            <a:effectLst/>
          </p:spPr>
          <p:txBody>
            <a:bodyPr vert="eaVert"/>
            <a:lstStyle/>
            <a:p>
              <a:pPr>
                <a:spcBef>
                  <a:spcPct val="20000"/>
                </a:spcBef>
              </a:pPr>
              <a:endParaRPr lang="en-US" sz="1400"/>
            </a:p>
          </p:txBody>
        </p:sp>
        <p:sp>
          <p:nvSpPr>
            <p:cNvPr id="17488" name="Rectangle 80"/>
            <p:cNvSpPr>
              <a:spLocks noChangeArrowheads="1"/>
            </p:cNvSpPr>
            <p:nvPr/>
          </p:nvSpPr>
          <p:spPr bwMode="auto">
            <a:xfrm>
              <a:off x="1258" y="2003"/>
              <a:ext cx="653" cy="182"/>
            </a:xfrm>
            <a:prstGeom prst="rect">
              <a:avLst/>
            </a:prstGeom>
            <a:noFill/>
            <a:ln w="9525">
              <a:noFill/>
              <a:miter lim="800000"/>
              <a:headEnd/>
              <a:tailEnd/>
            </a:ln>
            <a:effectLst/>
          </p:spPr>
          <p:txBody>
            <a:bodyPr/>
            <a:lstStyle/>
            <a:p>
              <a:pPr>
                <a:spcBef>
                  <a:spcPct val="20000"/>
                </a:spcBef>
              </a:pPr>
              <a:r>
                <a:rPr lang="en-US" sz="1400"/>
                <a:t>Measures</a:t>
              </a:r>
            </a:p>
          </p:txBody>
        </p:sp>
        <p:sp>
          <p:nvSpPr>
            <p:cNvPr id="17489" name="Rectangle 81"/>
            <p:cNvSpPr>
              <a:spLocks noChangeArrowheads="1"/>
            </p:cNvSpPr>
            <p:nvPr/>
          </p:nvSpPr>
          <p:spPr bwMode="auto">
            <a:xfrm>
              <a:off x="606" y="2003"/>
              <a:ext cx="652" cy="182"/>
            </a:xfrm>
            <a:prstGeom prst="rect">
              <a:avLst/>
            </a:prstGeom>
            <a:noFill/>
            <a:ln w="9525">
              <a:noFill/>
              <a:miter lim="800000"/>
              <a:headEnd/>
              <a:tailEnd/>
            </a:ln>
            <a:effectLst/>
          </p:spPr>
          <p:txBody>
            <a:bodyPr/>
            <a:lstStyle/>
            <a:p>
              <a:pPr>
                <a:spcBef>
                  <a:spcPct val="20000"/>
                </a:spcBef>
              </a:pPr>
              <a:r>
                <a:rPr lang="en-US" sz="1400"/>
                <a:t>Objectives</a:t>
              </a:r>
            </a:p>
          </p:txBody>
        </p:sp>
        <p:sp>
          <p:nvSpPr>
            <p:cNvPr id="17490" name="Line 82"/>
            <p:cNvSpPr>
              <a:spLocks noChangeShapeType="1"/>
            </p:cNvSpPr>
            <p:nvPr/>
          </p:nvSpPr>
          <p:spPr bwMode="auto">
            <a:xfrm>
              <a:off x="606" y="2003"/>
              <a:ext cx="2610" cy="0"/>
            </a:xfrm>
            <a:prstGeom prst="line">
              <a:avLst/>
            </a:prstGeom>
            <a:noFill/>
            <a:ln w="28575" cap="sq">
              <a:solidFill>
                <a:schemeClr val="tx1"/>
              </a:solidFill>
              <a:miter lim="800000"/>
              <a:headEnd/>
              <a:tailEnd/>
            </a:ln>
            <a:effectLst/>
          </p:spPr>
          <p:txBody>
            <a:bodyPr wrap="none"/>
            <a:lstStyle/>
            <a:p>
              <a:endParaRPr lang="en-US"/>
            </a:p>
          </p:txBody>
        </p:sp>
        <p:sp>
          <p:nvSpPr>
            <p:cNvPr id="17491" name="Line 83"/>
            <p:cNvSpPr>
              <a:spLocks noChangeShapeType="1"/>
            </p:cNvSpPr>
            <p:nvPr/>
          </p:nvSpPr>
          <p:spPr bwMode="auto">
            <a:xfrm>
              <a:off x="606" y="2185"/>
              <a:ext cx="2610" cy="0"/>
            </a:xfrm>
            <a:prstGeom prst="line">
              <a:avLst/>
            </a:prstGeom>
            <a:noFill/>
            <a:ln w="12700">
              <a:solidFill>
                <a:schemeClr val="tx1"/>
              </a:solidFill>
              <a:miter lim="800000"/>
              <a:headEnd/>
              <a:tailEnd/>
            </a:ln>
            <a:effectLst/>
          </p:spPr>
          <p:txBody>
            <a:bodyPr wrap="none"/>
            <a:lstStyle/>
            <a:p>
              <a:endParaRPr lang="en-US"/>
            </a:p>
          </p:txBody>
        </p:sp>
        <p:sp>
          <p:nvSpPr>
            <p:cNvPr id="17492" name="Line 84"/>
            <p:cNvSpPr>
              <a:spLocks noChangeShapeType="1"/>
            </p:cNvSpPr>
            <p:nvPr/>
          </p:nvSpPr>
          <p:spPr bwMode="auto">
            <a:xfrm>
              <a:off x="606" y="2732"/>
              <a:ext cx="2610" cy="0"/>
            </a:xfrm>
            <a:prstGeom prst="line">
              <a:avLst/>
            </a:prstGeom>
            <a:noFill/>
            <a:ln w="28575" cap="sq">
              <a:solidFill>
                <a:schemeClr val="tx1"/>
              </a:solidFill>
              <a:miter lim="800000"/>
              <a:headEnd/>
              <a:tailEnd/>
            </a:ln>
            <a:effectLst/>
          </p:spPr>
          <p:txBody>
            <a:bodyPr wrap="none"/>
            <a:lstStyle/>
            <a:p>
              <a:endParaRPr lang="en-US"/>
            </a:p>
          </p:txBody>
        </p:sp>
        <p:sp>
          <p:nvSpPr>
            <p:cNvPr id="17493" name="Line 85"/>
            <p:cNvSpPr>
              <a:spLocks noChangeShapeType="1"/>
            </p:cNvSpPr>
            <p:nvPr/>
          </p:nvSpPr>
          <p:spPr bwMode="auto">
            <a:xfrm>
              <a:off x="606" y="2003"/>
              <a:ext cx="0" cy="729"/>
            </a:xfrm>
            <a:prstGeom prst="line">
              <a:avLst/>
            </a:prstGeom>
            <a:noFill/>
            <a:ln w="28575" cap="sq">
              <a:solidFill>
                <a:schemeClr val="tx1"/>
              </a:solidFill>
              <a:miter lim="800000"/>
              <a:headEnd/>
              <a:tailEnd/>
            </a:ln>
            <a:effectLst/>
          </p:spPr>
          <p:txBody>
            <a:bodyPr wrap="none"/>
            <a:lstStyle/>
            <a:p>
              <a:endParaRPr lang="en-US"/>
            </a:p>
          </p:txBody>
        </p:sp>
        <p:sp>
          <p:nvSpPr>
            <p:cNvPr id="17494" name="Line 86"/>
            <p:cNvSpPr>
              <a:spLocks noChangeShapeType="1"/>
            </p:cNvSpPr>
            <p:nvPr/>
          </p:nvSpPr>
          <p:spPr bwMode="auto">
            <a:xfrm>
              <a:off x="1258" y="2003"/>
              <a:ext cx="0" cy="729"/>
            </a:xfrm>
            <a:prstGeom prst="line">
              <a:avLst/>
            </a:prstGeom>
            <a:noFill/>
            <a:ln w="12700">
              <a:solidFill>
                <a:schemeClr val="tx1"/>
              </a:solidFill>
              <a:miter lim="800000"/>
              <a:headEnd/>
              <a:tailEnd/>
            </a:ln>
            <a:effectLst/>
          </p:spPr>
          <p:txBody>
            <a:bodyPr wrap="none"/>
            <a:lstStyle/>
            <a:p>
              <a:endParaRPr lang="en-US"/>
            </a:p>
          </p:txBody>
        </p:sp>
        <p:sp>
          <p:nvSpPr>
            <p:cNvPr id="17495" name="Line 87"/>
            <p:cNvSpPr>
              <a:spLocks noChangeShapeType="1"/>
            </p:cNvSpPr>
            <p:nvPr/>
          </p:nvSpPr>
          <p:spPr bwMode="auto">
            <a:xfrm>
              <a:off x="3216" y="2003"/>
              <a:ext cx="0" cy="729"/>
            </a:xfrm>
            <a:prstGeom prst="line">
              <a:avLst/>
            </a:prstGeom>
            <a:noFill/>
            <a:ln w="28575" cap="sq">
              <a:solidFill>
                <a:schemeClr val="tx1"/>
              </a:solidFill>
              <a:miter lim="800000"/>
              <a:headEnd/>
              <a:tailEnd/>
            </a:ln>
            <a:effectLst/>
          </p:spPr>
          <p:txBody>
            <a:bodyPr wrap="none"/>
            <a:lstStyle/>
            <a:p>
              <a:endParaRPr lang="en-US"/>
            </a:p>
          </p:txBody>
        </p:sp>
        <p:sp>
          <p:nvSpPr>
            <p:cNvPr id="17496" name="Line 88"/>
            <p:cNvSpPr>
              <a:spLocks noChangeShapeType="1"/>
            </p:cNvSpPr>
            <p:nvPr/>
          </p:nvSpPr>
          <p:spPr bwMode="auto">
            <a:xfrm>
              <a:off x="1911" y="2003"/>
              <a:ext cx="0" cy="729"/>
            </a:xfrm>
            <a:prstGeom prst="line">
              <a:avLst/>
            </a:prstGeom>
            <a:noFill/>
            <a:ln w="12700">
              <a:solidFill>
                <a:schemeClr val="tx1"/>
              </a:solidFill>
              <a:miter lim="800000"/>
              <a:headEnd/>
              <a:tailEnd/>
            </a:ln>
            <a:effectLst/>
          </p:spPr>
          <p:txBody>
            <a:bodyPr wrap="none"/>
            <a:lstStyle/>
            <a:p>
              <a:endParaRPr lang="en-US"/>
            </a:p>
          </p:txBody>
        </p:sp>
        <p:sp>
          <p:nvSpPr>
            <p:cNvPr id="17497" name="Line 89"/>
            <p:cNvSpPr>
              <a:spLocks noChangeShapeType="1"/>
            </p:cNvSpPr>
            <p:nvPr/>
          </p:nvSpPr>
          <p:spPr bwMode="auto">
            <a:xfrm>
              <a:off x="2563" y="2003"/>
              <a:ext cx="0" cy="729"/>
            </a:xfrm>
            <a:prstGeom prst="line">
              <a:avLst/>
            </a:prstGeom>
            <a:noFill/>
            <a:ln w="12700">
              <a:solidFill>
                <a:schemeClr val="tx1"/>
              </a:solidFill>
              <a:miter lim="800000"/>
              <a:headEnd/>
              <a:tailEnd/>
            </a:ln>
            <a:effectLst/>
          </p:spPr>
          <p:txBody>
            <a:bodyPr wrap="none"/>
            <a:lstStyle/>
            <a:p>
              <a:endParaRPr lang="en-US"/>
            </a:p>
          </p:txBody>
        </p:sp>
        <p:sp>
          <p:nvSpPr>
            <p:cNvPr id="17498" name="Line 90"/>
            <p:cNvSpPr>
              <a:spLocks noChangeShapeType="1"/>
            </p:cNvSpPr>
            <p:nvPr/>
          </p:nvSpPr>
          <p:spPr bwMode="auto">
            <a:xfrm>
              <a:off x="606" y="2368"/>
              <a:ext cx="2610" cy="0"/>
            </a:xfrm>
            <a:prstGeom prst="line">
              <a:avLst/>
            </a:prstGeom>
            <a:noFill/>
            <a:ln w="12700">
              <a:solidFill>
                <a:schemeClr val="tx1"/>
              </a:solidFill>
              <a:miter lim="800000"/>
              <a:headEnd/>
              <a:tailEnd/>
            </a:ln>
            <a:effectLst/>
          </p:spPr>
          <p:txBody>
            <a:bodyPr wrap="none"/>
            <a:lstStyle/>
            <a:p>
              <a:endParaRPr lang="en-US"/>
            </a:p>
          </p:txBody>
        </p:sp>
        <p:sp>
          <p:nvSpPr>
            <p:cNvPr id="17499" name="Line 91"/>
            <p:cNvSpPr>
              <a:spLocks noChangeShapeType="1"/>
            </p:cNvSpPr>
            <p:nvPr/>
          </p:nvSpPr>
          <p:spPr bwMode="auto">
            <a:xfrm>
              <a:off x="606" y="2550"/>
              <a:ext cx="2610" cy="0"/>
            </a:xfrm>
            <a:prstGeom prst="line">
              <a:avLst/>
            </a:prstGeom>
            <a:noFill/>
            <a:ln w="12700">
              <a:solidFill>
                <a:schemeClr val="tx1"/>
              </a:solidFill>
              <a:miter lim="800000"/>
              <a:headEnd/>
              <a:tailEnd/>
            </a:ln>
            <a:effectLst/>
          </p:spPr>
          <p:txBody>
            <a:bodyPr wrap="none"/>
            <a:lstStyle/>
            <a:p>
              <a:endParaRPr lang="en-US"/>
            </a:p>
          </p:txBody>
        </p:sp>
        <p:sp>
          <p:nvSpPr>
            <p:cNvPr id="17500" name="Text Box 92"/>
            <p:cNvSpPr txBox="1">
              <a:spLocks noChangeArrowheads="1"/>
            </p:cNvSpPr>
            <p:nvPr/>
          </p:nvSpPr>
          <p:spPr bwMode="auto">
            <a:xfrm>
              <a:off x="1166" y="1774"/>
              <a:ext cx="1445" cy="212"/>
            </a:xfrm>
            <a:prstGeom prst="rect">
              <a:avLst/>
            </a:prstGeom>
            <a:noFill/>
            <a:ln w="9525">
              <a:noFill/>
              <a:miter lim="800000"/>
              <a:headEnd/>
              <a:tailEnd/>
            </a:ln>
            <a:effectLst/>
          </p:spPr>
          <p:txBody>
            <a:bodyPr>
              <a:spAutoFit/>
            </a:bodyPr>
            <a:lstStyle/>
            <a:p>
              <a:pPr algn="ctr">
                <a:spcBef>
                  <a:spcPct val="50000"/>
                </a:spcBef>
              </a:pPr>
              <a:r>
                <a:rPr lang="en-US" sz="1600"/>
                <a:t>Customer</a:t>
              </a:r>
            </a:p>
          </p:txBody>
        </p:sp>
        <p:sp>
          <p:nvSpPr>
            <p:cNvPr id="17501" name="Text Box 93"/>
            <p:cNvSpPr txBox="1">
              <a:spLocks noChangeArrowheads="1"/>
            </p:cNvSpPr>
            <p:nvPr/>
          </p:nvSpPr>
          <p:spPr bwMode="auto">
            <a:xfrm>
              <a:off x="0" y="2003"/>
              <a:ext cx="558" cy="634"/>
            </a:xfrm>
            <a:prstGeom prst="rect">
              <a:avLst/>
            </a:prstGeom>
            <a:noFill/>
            <a:ln w="9525">
              <a:noFill/>
              <a:miter lim="800000"/>
              <a:headEnd/>
              <a:tailEnd/>
            </a:ln>
            <a:effectLst/>
          </p:spPr>
          <p:txBody>
            <a:bodyPr>
              <a:spAutoFit/>
            </a:bodyPr>
            <a:lstStyle/>
            <a:p>
              <a:pPr>
                <a:spcBef>
                  <a:spcPct val="50000"/>
                </a:spcBef>
              </a:pPr>
              <a:r>
                <a:rPr lang="en-US" sz="1000"/>
                <a:t>To achieve our vision, how should we appear to our customers? </a:t>
              </a:r>
            </a:p>
          </p:txBody>
        </p:sp>
      </p:grpSp>
      <p:grpSp>
        <p:nvGrpSpPr>
          <p:cNvPr id="5" name="Group 94"/>
          <p:cNvGrpSpPr>
            <a:grpSpLocks/>
          </p:cNvGrpSpPr>
          <p:nvPr/>
        </p:nvGrpSpPr>
        <p:grpSpPr bwMode="auto">
          <a:xfrm rot="5400000">
            <a:off x="5600700" y="3009900"/>
            <a:ext cx="4876800" cy="2209800"/>
            <a:chOff x="1200" y="912"/>
            <a:chExt cx="3312" cy="1056"/>
          </a:xfrm>
        </p:grpSpPr>
        <p:sp>
          <p:nvSpPr>
            <p:cNvPr id="17503" name="Rectangle 95"/>
            <p:cNvSpPr>
              <a:spLocks noChangeArrowheads="1"/>
            </p:cNvSpPr>
            <p:nvPr/>
          </p:nvSpPr>
          <p:spPr bwMode="auto">
            <a:xfrm>
              <a:off x="1200" y="912"/>
              <a:ext cx="3312" cy="105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7504" name="Rectangle 96"/>
            <p:cNvSpPr>
              <a:spLocks noChangeArrowheads="1"/>
            </p:cNvSpPr>
            <p:nvPr/>
          </p:nvSpPr>
          <p:spPr bwMode="auto">
            <a:xfrm>
              <a:off x="3840" y="1773"/>
              <a:ext cx="672" cy="191"/>
            </a:xfrm>
            <a:prstGeom prst="rect">
              <a:avLst/>
            </a:prstGeom>
            <a:noFill/>
            <a:ln w="9525">
              <a:noFill/>
              <a:miter lim="800000"/>
              <a:headEnd/>
              <a:tailEnd/>
            </a:ln>
            <a:effectLst/>
          </p:spPr>
          <p:txBody>
            <a:bodyPr rot="10800000" vert="eaVert"/>
            <a:lstStyle/>
            <a:p>
              <a:pPr>
                <a:spcBef>
                  <a:spcPct val="20000"/>
                </a:spcBef>
              </a:pPr>
              <a:endParaRPr lang="en-US" sz="1400"/>
            </a:p>
          </p:txBody>
        </p:sp>
        <p:sp>
          <p:nvSpPr>
            <p:cNvPr id="17505" name="Rectangle 97"/>
            <p:cNvSpPr>
              <a:spLocks noChangeArrowheads="1"/>
            </p:cNvSpPr>
            <p:nvPr/>
          </p:nvSpPr>
          <p:spPr bwMode="auto">
            <a:xfrm>
              <a:off x="3168" y="1773"/>
              <a:ext cx="672" cy="191"/>
            </a:xfrm>
            <a:prstGeom prst="rect">
              <a:avLst/>
            </a:prstGeom>
            <a:noFill/>
            <a:ln w="9525">
              <a:noFill/>
              <a:miter lim="800000"/>
              <a:headEnd/>
              <a:tailEnd/>
            </a:ln>
            <a:effectLst/>
          </p:spPr>
          <p:txBody>
            <a:bodyPr rot="10800000" vert="eaVert"/>
            <a:lstStyle/>
            <a:p>
              <a:pPr>
                <a:spcBef>
                  <a:spcPct val="20000"/>
                </a:spcBef>
              </a:pPr>
              <a:endParaRPr lang="en-US" sz="1400"/>
            </a:p>
          </p:txBody>
        </p:sp>
        <p:sp>
          <p:nvSpPr>
            <p:cNvPr id="17506" name="Rectangle 98"/>
            <p:cNvSpPr>
              <a:spLocks noChangeArrowheads="1"/>
            </p:cNvSpPr>
            <p:nvPr/>
          </p:nvSpPr>
          <p:spPr bwMode="auto">
            <a:xfrm>
              <a:off x="2496" y="1773"/>
              <a:ext cx="672" cy="191"/>
            </a:xfrm>
            <a:prstGeom prst="rect">
              <a:avLst/>
            </a:prstGeom>
            <a:noFill/>
            <a:ln w="9525">
              <a:noFill/>
              <a:miter lim="800000"/>
              <a:headEnd/>
              <a:tailEnd/>
            </a:ln>
            <a:effectLst/>
          </p:spPr>
          <p:txBody>
            <a:bodyPr rot="10800000" vert="eaVert"/>
            <a:lstStyle/>
            <a:p>
              <a:pPr>
                <a:spcBef>
                  <a:spcPct val="20000"/>
                </a:spcBef>
              </a:pPr>
              <a:endParaRPr lang="en-US" sz="1400"/>
            </a:p>
          </p:txBody>
        </p:sp>
        <p:sp>
          <p:nvSpPr>
            <p:cNvPr id="17507" name="Rectangle 99"/>
            <p:cNvSpPr>
              <a:spLocks noChangeArrowheads="1"/>
            </p:cNvSpPr>
            <p:nvPr/>
          </p:nvSpPr>
          <p:spPr bwMode="auto">
            <a:xfrm>
              <a:off x="1824" y="1773"/>
              <a:ext cx="672" cy="191"/>
            </a:xfrm>
            <a:prstGeom prst="rect">
              <a:avLst/>
            </a:prstGeom>
            <a:noFill/>
            <a:ln w="9525">
              <a:noFill/>
              <a:miter lim="800000"/>
              <a:headEnd/>
              <a:tailEnd/>
            </a:ln>
            <a:effectLst/>
          </p:spPr>
          <p:txBody>
            <a:bodyPr rot="10800000" vert="eaVert"/>
            <a:lstStyle/>
            <a:p>
              <a:pPr>
                <a:spcBef>
                  <a:spcPct val="20000"/>
                </a:spcBef>
              </a:pPr>
              <a:endParaRPr lang="en-US" sz="1400"/>
            </a:p>
          </p:txBody>
        </p:sp>
        <p:sp>
          <p:nvSpPr>
            <p:cNvPr id="17508" name="Rectangle 100"/>
            <p:cNvSpPr>
              <a:spLocks noChangeArrowheads="1"/>
            </p:cNvSpPr>
            <p:nvPr/>
          </p:nvSpPr>
          <p:spPr bwMode="auto">
            <a:xfrm>
              <a:off x="3840" y="1582"/>
              <a:ext cx="672" cy="191"/>
            </a:xfrm>
            <a:prstGeom prst="rect">
              <a:avLst/>
            </a:prstGeom>
            <a:noFill/>
            <a:ln w="9525">
              <a:noFill/>
              <a:miter lim="800000"/>
              <a:headEnd/>
              <a:tailEnd/>
            </a:ln>
            <a:effectLst/>
          </p:spPr>
          <p:txBody>
            <a:bodyPr rot="10800000" vert="eaVert"/>
            <a:lstStyle/>
            <a:p>
              <a:pPr>
                <a:spcBef>
                  <a:spcPct val="20000"/>
                </a:spcBef>
              </a:pPr>
              <a:endParaRPr lang="en-US" sz="1400"/>
            </a:p>
          </p:txBody>
        </p:sp>
        <p:sp>
          <p:nvSpPr>
            <p:cNvPr id="17509" name="Rectangle 101"/>
            <p:cNvSpPr>
              <a:spLocks noChangeArrowheads="1"/>
            </p:cNvSpPr>
            <p:nvPr/>
          </p:nvSpPr>
          <p:spPr bwMode="auto">
            <a:xfrm>
              <a:off x="3168" y="1582"/>
              <a:ext cx="672" cy="191"/>
            </a:xfrm>
            <a:prstGeom prst="rect">
              <a:avLst/>
            </a:prstGeom>
            <a:noFill/>
            <a:ln w="9525">
              <a:noFill/>
              <a:miter lim="800000"/>
              <a:headEnd/>
              <a:tailEnd/>
            </a:ln>
            <a:effectLst/>
          </p:spPr>
          <p:txBody>
            <a:bodyPr rot="10800000" vert="eaVert"/>
            <a:lstStyle/>
            <a:p>
              <a:pPr>
                <a:spcBef>
                  <a:spcPct val="20000"/>
                </a:spcBef>
              </a:pPr>
              <a:endParaRPr lang="en-US" sz="1400"/>
            </a:p>
          </p:txBody>
        </p:sp>
        <p:sp>
          <p:nvSpPr>
            <p:cNvPr id="17510" name="Rectangle 102"/>
            <p:cNvSpPr>
              <a:spLocks noChangeArrowheads="1"/>
            </p:cNvSpPr>
            <p:nvPr/>
          </p:nvSpPr>
          <p:spPr bwMode="auto">
            <a:xfrm>
              <a:off x="2496" y="1582"/>
              <a:ext cx="672" cy="191"/>
            </a:xfrm>
            <a:prstGeom prst="rect">
              <a:avLst/>
            </a:prstGeom>
            <a:noFill/>
            <a:ln w="9525">
              <a:noFill/>
              <a:miter lim="800000"/>
              <a:headEnd/>
              <a:tailEnd/>
            </a:ln>
            <a:effectLst/>
          </p:spPr>
          <p:txBody>
            <a:bodyPr rot="10800000" vert="eaVert"/>
            <a:lstStyle/>
            <a:p>
              <a:pPr>
                <a:spcBef>
                  <a:spcPct val="20000"/>
                </a:spcBef>
              </a:pPr>
              <a:endParaRPr lang="en-US" sz="1400"/>
            </a:p>
          </p:txBody>
        </p:sp>
        <p:sp>
          <p:nvSpPr>
            <p:cNvPr id="17511" name="Rectangle 103"/>
            <p:cNvSpPr>
              <a:spLocks noChangeArrowheads="1"/>
            </p:cNvSpPr>
            <p:nvPr/>
          </p:nvSpPr>
          <p:spPr bwMode="auto">
            <a:xfrm>
              <a:off x="1824" y="1582"/>
              <a:ext cx="672" cy="191"/>
            </a:xfrm>
            <a:prstGeom prst="rect">
              <a:avLst/>
            </a:prstGeom>
            <a:noFill/>
            <a:ln w="9525">
              <a:noFill/>
              <a:miter lim="800000"/>
              <a:headEnd/>
              <a:tailEnd/>
            </a:ln>
            <a:effectLst/>
          </p:spPr>
          <p:txBody>
            <a:bodyPr rot="10800000" vert="eaVert"/>
            <a:lstStyle/>
            <a:p>
              <a:pPr>
                <a:spcBef>
                  <a:spcPct val="20000"/>
                </a:spcBef>
              </a:pPr>
              <a:endParaRPr lang="en-US" sz="1400"/>
            </a:p>
          </p:txBody>
        </p:sp>
        <p:sp>
          <p:nvSpPr>
            <p:cNvPr id="17512" name="Rectangle 104"/>
            <p:cNvSpPr>
              <a:spLocks noChangeArrowheads="1"/>
            </p:cNvSpPr>
            <p:nvPr/>
          </p:nvSpPr>
          <p:spPr bwMode="auto">
            <a:xfrm>
              <a:off x="3840" y="1391"/>
              <a:ext cx="672" cy="191"/>
            </a:xfrm>
            <a:prstGeom prst="rect">
              <a:avLst/>
            </a:prstGeom>
            <a:noFill/>
            <a:ln w="9525">
              <a:noFill/>
              <a:miter lim="800000"/>
              <a:headEnd/>
              <a:tailEnd/>
            </a:ln>
            <a:effectLst/>
          </p:spPr>
          <p:txBody>
            <a:bodyPr rot="10800000" vert="eaVert"/>
            <a:lstStyle/>
            <a:p>
              <a:pPr>
                <a:spcBef>
                  <a:spcPct val="20000"/>
                </a:spcBef>
              </a:pPr>
              <a:endParaRPr lang="en-US" sz="1400"/>
            </a:p>
          </p:txBody>
        </p:sp>
        <p:sp>
          <p:nvSpPr>
            <p:cNvPr id="17513" name="Rectangle 105"/>
            <p:cNvSpPr>
              <a:spLocks noChangeArrowheads="1"/>
            </p:cNvSpPr>
            <p:nvPr/>
          </p:nvSpPr>
          <p:spPr bwMode="auto">
            <a:xfrm>
              <a:off x="3840" y="1200"/>
              <a:ext cx="672" cy="191"/>
            </a:xfrm>
            <a:prstGeom prst="rect">
              <a:avLst/>
            </a:prstGeom>
            <a:noFill/>
            <a:ln w="9525">
              <a:noFill/>
              <a:miter lim="800000"/>
              <a:headEnd/>
              <a:tailEnd/>
            </a:ln>
            <a:effectLst/>
          </p:spPr>
          <p:txBody>
            <a:bodyPr/>
            <a:lstStyle/>
            <a:p>
              <a:pPr>
                <a:spcBef>
                  <a:spcPct val="20000"/>
                </a:spcBef>
              </a:pPr>
              <a:r>
                <a:rPr lang="en-US" sz="1400"/>
                <a:t>Initiatives</a:t>
              </a:r>
            </a:p>
          </p:txBody>
        </p:sp>
        <p:sp>
          <p:nvSpPr>
            <p:cNvPr id="17514" name="Rectangle 106"/>
            <p:cNvSpPr>
              <a:spLocks noChangeArrowheads="1"/>
            </p:cNvSpPr>
            <p:nvPr/>
          </p:nvSpPr>
          <p:spPr bwMode="auto">
            <a:xfrm>
              <a:off x="3168" y="1391"/>
              <a:ext cx="672" cy="191"/>
            </a:xfrm>
            <a:prstGeom prst="rect">
              <a:avLst/>
            </a:prstGeom>
            <a:noFill/>
            <a:ln w="9525">
              <a:noFill/>
              <a:miter lim="800000"/>
              <a:headEnd/>
              <a:tailEnd/>
            </a:ln>
            <a:effectLst/>
          </p:spPr>
          <p:txBody>
            <a:bodyPr rot="10800000" vert="eaVert"/>
            <a:lstStyle/>
            <a:p>
              <a:pPr>
                <a:spcBef>
                  <a:spcPct val="20000"/>
                </a:spcBef>
              </a:pPr>
              <a:endParaRPr lang="en-US" sz="1400"/>
            </a:p>
          </p:txBody>
        </p:sp>
        <p:sp>
          <p:nvSpPr>
            <p:cNvPr id="17515" name="Rectangle 107"/>
            <p:cNvSpPr>
              <a:spLocks noChangeArrowheads="1"/>
            </p:cNvSpPr>
            <p:nvPr/>
          </p:nvSpPr>
          <p:spPr bwMode="auto">
            <a:xfrm>
              <a:off x="3168" y="1200"/>
              <a:ext cx="672" cy="191"/>
            </a:xfrm>
            <a:prstGeom prst="rect">
              <a:avLst/>
            </a:prstGeom>
            <a:noFill/>
            <a:ln w="9525">
              <a:noFill/>
              <a:miter lim="800000"/>
              <a:headEnd/>
              <a:tailEnd/>
            </a:ln>
            <a:effectLst/>
          </p:spPr>
          <p:txBody>
            <a:bodyPr/>
            <a:lstStyle/>
            <a:p>
              <a:pPr>
                <a:spcBef>
                  <a:spcPct val="20000"/>
                </a:spcBef>
              </a:pPr>
              <a:r>
                <a:rPr lang="en-US" sz="1400"/>
                <a:t>Targets</a:t>
              </a:r>
            </a:p>
          </p:txBody>
        </p:sp>
        <p:sp>
          <p:nvSpPr>
            <p:cNvPr id="17516" name="Rectangle 108"/>
            <p:cNvSpPr>
              <a:spLocks noChangeArrowheads="1"/>
            </p:cNvSpPr>
            <p:nvPr/>
          </p:nvSpPr>
          <p:spPr bwMode="auto">
            <a:xfrm>
              <a:off x="2496" y="1391"/>
              <a:ext cx="672" cy="191"/>
            </a:xfrm>
            <a:prstGeom prst="rect">
              <a:avLst/>
            </a:prstGeom>
            <a:noFill/>
            <a:ln w="9525">
              <a:noFill/>
              <a:miter lim="800000"/>
              <a:headEnd/>
              <a:tailEnd/>
            </a:ln>
            <a:effectLst/>
          </p:spPr>
          <p:txBody>
            <a:bodyPr rot="10800000" vert="eaVert"/>
            <a:lstStyle/>
            <a:p>
              <a:pPr>
                <a:spcBef>
                  <a:spcPct val="20000"/>
                </a:spcBef>
              </a:pPr>
              <a:endParaRPr lang="en-US" sz="1400"/>
            </a:p>
          </p:txBody>
        </p:sp>
        <p:sp>
          <p:nvSpPr>
            <p:cNvPr id="17517" name="Rectangle 109"/>
            <p:cNvSpPr>
              <a:spLocks noChangeArrowheads="1"/>
            </p:cNvSpPr>
            <p:nvPr/>
          </p:nvSpPr>
          <p:spPr bwMode="auto">
            <a:xfrm>
              <a:off x="1824" y="1391"/>
              <a:ext cx="672" cy="191"/>
            </a:xfrm>
            <a:prstGeom prst="rect">
              <a:avLst/>
            </a:prstGeom>
            <a:noFill/>
            <a:ln w="9525">
              <a:noFill/>
              <a:miter lim="800000"/>
              <a:headEnd/>
              <a:tailEnd/>
            </a:ln>
            <a:effectLst/>
          </p:spPr>
          <p:txBody>
            <a:bodyPr rot="10800000" vert="eaVert"/>
            <a:lstStyle/>
            <a:p>
              <a:pPr>
                <a:spcBef>
                  <a:spcPct val="20000"/>
                </a:spcBef>
              </a:pPr>
              <a:endParaRPr lang="en-US" sz="1400"/>
            </a:p>
          </p:txBody>
        </p:sp>
        <p:sp>
          <p:nvSpPr>
            <p:cNvPr id="17518" name="Rectangle 110"/>
            <p:cNvSpPr>
              <a:spLocks noChangeArrowheads="1"/>
            </p:cNvSpPr>
            <p:nvPr/>
          </p:nvSpPr>
          <p:spPr bwMode="auto">
            <a:xfrm>
              <a:off x="2496" y="1200"/>
              <a:ext cx="672" cy="191"/>
            </a:xfrm>
            <a:prstGeom prst="rect">
              <a:avLst/>
            </a:prstGeom>
            <a:noFill/>
            <a:ln w="9525">
              <a:noFill/>
              <a:miter lim="800000"/>
              <a:headEnd/>
              <a:tailEnd/>
            </a:ln>
            <a:effectLst/>
          </p:spPr>
          <p:txBody>
            <a:bodyPr/>
            <a:lstStyle/>
            <a:p>
              <a:pPr>
                <a:spcBef>
                  <a:spcPct val="20000"/>
                </a:spcBef>
              </a:pPr>
              <a:r>
                <a:rPr lang="en-US" sz="1400"/>
                <a:t>Measures</a:t>
              </a:r>
            </a:p>
          </p:txBody>
        </p:sp>
        <p:sp>
          <p:nvSpPr>
            <p:cNvPr id="17519" name="Rectangle 111"/>
            <p:cNvSpPr>
              <a:spLocks noChangeArrowheads="1"/>
            </p:cNvSpPr>
            <p:nvPr/>
          </p:nvSpPr>
          <p:spPr bwMode="auto">
            <a:xfrm>
              <a:off x="1824" y="1200"/>
              <a:ext cx="722" cy="191"/>
            </a:xfrm>
            <a:prstGeom prst="rect">
              <a:avLst/>
            </a:prstGeom>
            <a:noFill/>
            <a:ln w="9525">
              <a:noFill/>
              <a:miter lim="800000"/>
              <a:headEnd/>
              <a:tailEnd/>
            </a:ln>
            <a:effectLst/>
          </p:spPr>
          <p:txBody>
            <a:bodyPr/>
            <a:lstStyle/>
            <a:p>
              <a:pPr>
                <a:spcBef>
                  <a:spcPct val="20000"/>
                </a:spcBef>
              </a:pPr>
              <a:r>
                <a:rPr lang="en-US" sz="1400" dirty="0"/>
                <a:t>Objectives</a:t>
              </a:r>
            </a:p>
          </p:txBody>
        </p:sp>
        <p:sp>
          <p:nvSpPr>
            <p:cNvPr id="17520" name="Line 112"/>
            <p:cNvSpPr>
              <a:spLocks noChangeShapeType="1"/>
            </p:cNvSpPr>
            <p:nvPr/>
          </p:nvSpPr>
          <p:spPr bwMode="auto">
            <a:xfrm>
              <a:off x="1824" y="1200"/>
              <a:ext cx="2688" cy="0"/>
            </a:xfrm>
            <a:prstGeom prst="line">
              <a:avLst/>
            </a:prstGeom>
            <a:noFill/>
            <a:ln w="28575" cap="sq">
              <a:solidFill>
                <a:schemeClr val="tx1"/>
              </a:solidFill>
              <a:miter lim="800000"/>
              <a:headEnd/>
              <a:tailEnd/>
            </a:ln>
            <a:effectLst/>
          </p:spPr>
          <p:txBody>
            <a:bodyPr wrap="none"/>
            <a:lstStyle/>
            <a:p>
              <a:endParaRPr lang="en-US"/>
            </a:p>
          </p:txBody>
        </p:sp>
        <p:sp>
          <p:nvSpPr>
            <p:cNvPr id="17521" name="Line 113"/>
            <p:cNvSpPr>
              <a:spLocks noChangeShapeType="1"/>
            </p:cNvSpPr>
            <p:nvPr/>
          </p:nvSpPr>
          <p:spPr bwMode="auto">
            <a:xfrm>
              <a:off x="1824" y="1391"/>
              <a:ext cx="2688" cy="0"/>
            </a:xfrm>
            <a:prstGeom prst="line">
              <a:avLst/>
            </a:prstGeom>
            <a:noFill/>
            <a:ln w="12700">
              <a:solidFill>
                <a:schemeClr val="tx1"/>
              </a:solidFill>
              <a:miter lim="800000"/>
              <a:headEnd/>
              <a:tailEnd/>
            </a:ln>
            <a:effectLst/>
          </p:spPr>
          <p:txBody>
            <a:bodyPr wrap="none"/>
            <a:lstStyle/>
            <a:p>
              <a:endParaRPr lang="en-US"/>
            </a:p>
          </p:txBody>
        </p:sp>
        <p:sp>
          <p:nvSpPr>
            <p:cNvPr id="17522" name="Line 114"/>
            <p:cNvSpPr>
              <a:spLocks noChangeShapeType="1"/>
            </p:cNvSpPr>
            <p:nvPr/>
          </p:nvSpPr>
          <p:spPr bwMode="auto">
            <a:xfrm>
              <a:off x="1824" y="1964"/>
              <a:ext cx="2688" cy="0"/>
            </a:xfrm>
            <a:prstGeom prst="line">
              <a:avLst/>
            </a:prstGeom>
            <a:noFill/>
            <a:ln w="28575" cap="sq">
              <a:solidFill>
                <a:schemeClr val="tx1"/>
              </a:solidFill>
              <a:miter lim="800000"/>
              <a:headEnd/>
              <a:tailEnd/>
            </a:ln>
            <a:effectLst/>
          </p:spPr>
          <p:txBody>
            <a:bodyPr wrap="none"/>
            <a:lstStyle/>
            <a:p>
              <a:endParaRPr lang="en-US"/>
            </a:p>
          </p:txBody>
        </p:sp>
        <p:sp>
          <p:nvSpPr>
            <p:cNvPr id="17523" name="Line 115"/>
            <p:cNvSpPr>
              <a:spLocks noChangeShapeType="1"/>
            </p:cNvSpPr>
            <p:nvPr/>
          </p:nvSpPr>
          <p:spPr bwMode="auto">
            <a:xfrm>
              <a:off x="1824" y="1200"/>
              <a:ext cx="0" cy="764"/>
            </a:xfrm>
            <a:prstGeom prst="line">
              <a:avLst/>
            </a:prstGeom>
            <a:noFill/>
            <a:ln w="28575" cap="sq">
              <a:solidFill>
                <a:schemeClr val="tx1"/>
              </a:solidFill>
              <a:miter lim="800000"/>
              <a:headEnd/>
              <a:tailEnd/>
            </a:ln>
            <a:effectLst/>
          </p:spPr>
          <p:txBody>
            <a:bodyPr wrap="none"/>
            <a:lstStyle/>
            <a:p>
              <a:endParaRPr lang="en-US"/>
            </a:p>
          </p:txBody>
        </p:sp>
        <p:sp>
          <p:nvSpPr>
            <p:cNvPr id="17524" name="Line 116"/>
            <p:cNvSpPr>
              <a:spLocks noChangeShapeType="1"/>
            </p:cNvSpPr>
            <p:nvPr/>
          </p:nvSpPr>
          <p:spPr bwMode="auto">
            <a:xfrm>
              <a:off x="2496" y="1200"/>
              <a:ext cx="0" cy="764"/>
            </a:xfrm>
            <a:prstGeom prst="line">
              <a:avLst/>
            </a:prstGeom>
            <a:noFill/>
            <a:ln w="12700">
              <a:solidFill>
                <a:schemeClr val="tx1"/>
              </a:solidFill>
              <a:miter lim="800000"/>
              <a:headEnd/>
              <a:tailEnd/>
            </a:ln>
            <a:effectLst/>
          </p:spPr>
          <p:txBody>
            <a:bodyPr wrap="none"/>
            <a:lstStyle/>
            <a:p>
              <a:endParaRPr lang="en-US"/>
            </a:p>
          </p:txBody>
        </p:sp>
        <p:sp>
          <p:nvSpPr>
            <p:cNvPr id="17525" name="Line 117"/>
            <p:cNvSpPr>
              <a:spLocks noChangeShapeType="1"/>
            </p:cNvSpPr>
            <p:nvPr/>
          </p:nvSpPr>
          <p:spPr bwMode="auto">
            <a:xfrm>
              <a:off x="4512" y="1200"/>
              <a:ext cx="0" cy="764"/>
            </a:xfrm>
            <a:prstGeom prst="line">
              <a:avLst/>
            </a:prstGeom>
            <a:noFill/>
            <a:ln w="28575" cap="sq">
              <a:solidFill>
                <a:schemeClr val="tx1"/>
              </a:solidFill>
              <a:miter lim="800000"/>
              <a:headEnd/>
              <a:tailEnd/>
            </a:ln>
            <a:effectLst/>
          </p:spPr>
          <p:txBody>
            <a:bodyPr wrap="none"/>
            <a:lstStyle/>
            <a:p>
              <a:endParaRPr lang="en-US"/>
            </a:p>
          </p:txBody>
        </p:sp>
        <p:sp>
          <p:nvSpPr>
            <p:cNvPr id="17526" name="Line 118"/>
            <p:cNvSpPr>
              <a:spLocks noChangeShapeType="1"/>
            </p:cNvSpPr>
            <p:nvPr/>
          </p:nvSpPr>
          <p:spPr bwMode="auto">
            <a:xfrm>
              <a:off x="3168" y="1200"/>
              <a:ext cx="0" cy="764"/>
            </a:xfrm>
            <a:prstGeom prst="line">
              <a:avLst/>
            </a:prstGeom>
            <a:noFill/>
            <a:ln w="12700">
              <a:solidFill>
                <a:schemeClr val="tx1"/>
              </a:solidFill>
              <a:miter lim="800000"/>
              <a:headEnd/>
              <a:tailEnd/>
            </a:ln>
            <a:effectLst/>
          </p:spPr>
          <p:txBody>
            <a:bodyPr wrap="none"/>
            <a:lstStyle/>
            <a:p>
              <a:endParaRPr lang="en-US"/>
            </a:p>
          </p:txBody>
        </p:sp>
        <p:sp>
          <p:nvSpPr>
            <p:cNvPr id="17527" name="Line 119"/>
            <p:cNvSpPr>
              <a:spLocks noChangeShapeType="1"/>
            </p:cNvSpPr>
            <p:nvPr/>
          </p:nvSpPr>
          <p:spPr bwMode="auto">
            <a:xfrm>
              <a:off x="3840" y="1200"/>
              <a:ext cx="0" cy="764"/>
            </a:xfrm>
            <a:prstGeom prst="line">
              <a:avLst/>
            </a:prstGeom>
            <a:noFill/>
            <a:ln w="12700">
              <a:solidFill>
                <a:schemeClr val="tx1"/>
              </a:solidFill>
              <a:miter lim="800000"/>
              <a:headEnd/>
              <a:tailEnd/>
            </a:ln>
            <a:effectLst/>
          </p:spPr>
          <p:txBody>
            <a:bodyPr wrap="none"/>
            <a:lstStyle/>
            <a:p>
              <a:endParaRPr lang="en-US"/>
            </a:p>
          </p:txBody>
        </p:sp>
        <p:sp>
          <p:nvSpPr>
            <p:cNvPr id="17528" name="Line 120"/>
            <p:cNvSpPr>
              <a:spLocks noChangeShapeType="1"/>
            </p:cNvSpPr>
            <p:nvPr/>
          </p:nvSpPr>
          <p:spPr bwMode="auto">
            <a:xfrm>
              <a:off x="1824" y="1582"/>
              <a:ext cx="2688" cy="0"/>
            </a:xfrm>
            <a:prstGeom prst="line">
              <a:avLst/>
            </a:prstGeom>
            <a:noFill/>
            <a:ln w="12700">
              <a:solidFill>
                <a:schemeClr val="tx1"/>
              </a:solidFill>
              <a:miter lim="800000"/>
              <a:headEnd/>
              <a:tailEnd/>
            </a:ln>
            <a:effectLst/>
          </p:spPr>
          <p:txBody>
            <a:bodyPr wrap="none"/>
            <a:lstStyle/>
            <a:p>
              <a:endParaRPr lang="en-US"/>
            </a:p>
          </p:txBody>
        </p:sp>
        <p:sp>
          <p:nvSpPr>
            <p:cNvPr id="17529" name="Line 121"/>
            <p:cNvSpPr>
              <a:spLocks noChangeShapeType="1"/>
            </p:cNvSpPr>
            <p:nvPr/>
          </p:nvSpPr>
          <p:spPr bwMode="auto">
            <a:xfrm>
              <a:off x="1824" y="1773"/>
              <a:ext cx="2688" cy="0"/>
            </a:xfrm>
            <a:prstGeom prst="line">
              <a:avLst/>
            </a:prstGeom>
            <a:noFill/>
            <a:ln w="12700">
              <a:solidFill>
                <a:schemeClr val="tx1"/>
              </a:solidFill>
              <a:miter lim="800000"/>
              <a:headEnd/>
              <a:tailEnd/>
            </a:ln>
            <a:effectLst/>
          </p:spPr>
          <p:txBody>
            <a:bodyPr wrap="none"/>
            <a:lstStyle/>
            <a:p>
              <a:endParaRPr lang="en-US"/>
            </a:p>
          </p:txBody>
        </p:sp>
        <p:sp>
          <p:nvSpPr>
            <p:cNvPr id="17530" name="Text Box 122"/>
            <p:cNvSpPr txBox="1">
              <a:spLocks noChangeArrowheads="1"/>
            </p:cNvSpPr>
            <p:nvPr/>
          </p:nvSpPr>
          <p:spPr bwMode="auto">
            <a:xfrm>
              <a:off x="2401" y="960"/>
              <a:ext cx="1488" cy="201"/>
            </a:xfrm>
            <a:prstGeom prst="rect">
              <a:avLst/>
            </a:prstGeom>
            <a:noFill/>
            <a:ln w="9525">
              <a:noFill/>
              <a:miter lim="800000"/>
              <a:headEnd/>
              <a:tailEnd/>
            </a:ln>
            <a:effectLst/>
          </p:spPr>
          <p:txBody>
            <a:bodyPr>
              <a:spAutoFit/>
            </a:bodyPr>
            <a:lstStyle/>
            <a:p>
              <a:pPr algn="ctr">
                <a:spcBef>
                  <a:spcPct val="50000"/>
                </a:spcBef>
              </a:pPr>
              <a:r>
                <a:rPr lang="en-US" sz="1400"/>
                <a:t>Internal Business Process</a:t>
              </a:r>
            </a:p>
          </p:txBody>
        </p:sp>
        <p:sp>
          <p:nvSpPr>
            <p:cNvPr id="17531" name="Text Box 123"/>
            <p:cNvSpPr txBox="1">
              <a:spLocks noChangeArrowheads="1"/>
            </p:cNvSpPr>
            <p:nvPr/>
          </p:nvSpPr>
          <p:spPr bwMode="auto">
            <a:xfrm>
              <a:off x="1200" y="1200"/>
              <a:ext cx="575" cy="612"/>
            </a:xfrm>
            <a:prstGeom prst="rect">
              <a:avLst/>
            </a:prstGeom>
            <a:noFill/>
            <a:ln w="9525">
              <a:noFill/>
              <a:miter lim="800000"/>
              <a:headEnd/>
              <a:tailEnd/>
            </a:ln>
            <a:effectLst/>
          </p:spPr>
          <p:txBody>
            <a:bodyPr>
              <a:spAutoFit/>
            </a:bodyPr>
            <a:lstStyle/>
            <a:p>
              <a:pPr>
                <a:spcBef>
                  <a:spcPct val="50000"/>
                </a:spcBef>
              </a:pPr>
              <a:r>
                <a:rPr lang="en-US" sz="900"/>
                <a:t>To satisfy our shareholders and customers, what business processes must we excel at?</a:t>
              </a:r>
              <a:r>
                <a:rPr lang="en-US" sz="1000"/>
                <a:t> </a:t>
              </a:r>
            </a:p>
          </p:txBody>
        </p:sp>
      </p:grpSp>
      <p:sp>
        <p:nvSpPr>
          <p:cNvPr id="17532" name="Text Box 124"/>
          <p:cNvSpPr txBox="1">
            <a:spLocks noChangeArrowheads="1"/>
          </p:cNvSpPr>
          <p:nvPr/>
        </p:nvSpPr>
        <p:spPr bwMode="auto">
          <a:xfrm>
            <a:off x="1447800" y="3505200"/>
            <a:ext cx="5181600" cy="1154162"/>
          </a:xfrm>
          <a:prstGeom prst="rect">
            <a:avLst/>
          </a:prstGeom>
          <a:solidFill>
            <a:srgbClr val="FBFB63"/>
          </a:solidFill>
          <a:ln w="9525">
            <a:noFill/>
            <a:miter lim="800000"/>
            <a:headEnd/>
            <a:tailEnd/>
          </a:ln>
          <a:effectLst/>
        </p:spPr>
        <p:txBody>
          <a:bodyPr wrap="square">
            <a:spAutoFit/>
          </a:bodyPr>
          <a:lstStyle/>
          <a:p>
            <a:pPr algn="ctr">
              <a:spcBef>
                <a:spcPct val="50000"/>
              </a:spcBef>
            </a:pPr>
            <a:r>
              <a:rPr lang="en-US" sz="2300" dirty="0"/>
              <a:t>VISION </a:t>
            </a:r>
            <a:br>
              <a:rPr lang="en-US" sz="2300" dirty="0"/>
            </a:br>
            <a:r>
              <a:rPr lang="en-US" sz="2300" dirty="0"/>
              <a:t>AND </a:t>
            </a:r>
            <a:br>
              <a:rPr lang="en-US" sz="2300" dirty="0"/>
            </a:br>
            <a:r>
              <a:rPr lang="en-US" sz="2300" dirty="0"/>
              <a:t>STRATEGY</a:t>
            </a:r>
          </a:p>
        </p:txBody>
      </p:sp>
      <p:sp>
        <p:nvSpPr>
          <p:cNvPr id="17533" name="Line 125"/>
          <p:cNvSpPr>
            <a:spLocks noChangeShapeType="1"/>
          </p:cNvSpPr>
          <p:nvPr/>
        </p:nvSpPr>
        <p:spPr bwMode="auto">
          <a:xfrm>
            <a:off x="4191000" y="4495800"/>
            <a:ext cx="0" cy="533400"/>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7534" name="Line 126"/>
          <p:cNvSpPr>
            <a:spLocks noChangeShapeType="1"/>
          </p:cNvSpPr>
          <p:nvPr/>
        </p:nvSpPr>
        <p:spPr bwMode="auto">
          <a:xfrm>
            <a:off x="5410200" y="3962400"/>
            <a:ext cx="1524000" cy="0"/>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7535" name="Line 127"/>
          <p:cNvSpPr>
            <a:spLocks noChangeShapeType="1"/>
          </p:cNvSpPr>
          <p:nvPr/>
        </p:nvSpPr>
        <p:spPr bwMode="auto">
          <a:xfrm flipV="1">
            <a:off x="4191000" y="3276598"/>
            <a:ext cx="0" cy="381001"/>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7536" name="Line 128"/>
          <p:cNvSpPr>
            <a:spLocks noChangeShapeType="1"/>
          </p:cNvSpPr>
          <p:nvPr/>
        </p:nvSpPr>
        <p:spPr bwMode="auto">
          <a:xfrm flipH="1">
            <a:off x="1371600" y="4038600"/>
            <a:ext cx="1600200" cy="0"/>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29" name="Title 1"/>
          <p:cNvSpPr txBox="1">
            <a:spLocks/>
          </p:cNvSpPr>
          <p:nvPr/>
        </p:nvSpPr>
        <p:spPr>
          <a:xfrm>
            <a:off x="0" y="0"/>
            <a:ext cx="6400800" cy="1143000"/>
          </a:xfrm>
          <a:prstGeom prst="rect">
            <a:avLst/>
          </a:prstGeom>
          <a:ln w="19050">
            <a:solidFill>
              <a:schemeClr val="accent1"/>
            </a:solidFill>
          </a:ln>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bg1"/>
                </a:solidFill>
                <a:effectLst/>
                <a:uLnTx/>
                <a:uFillTx/>
                <a:latin typeface="+mj-lt"/>
                <a:ea typeface="+mj-ea"/>
                <a:cs typeface="Calibri" pitchFamily="34" charset="0"/>
              </a:rPr>
              <a:t>Motivation - Principles</a:t>
            </a:r>
          </a:p>
        </p:txBody>
      </p:sp>
      <p:sp>
        <p:nvSpPr>
          <p:cNvPr id="130" name="Rectangle 129"/>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8. Provide Feedback :  What is Balanced Score card ?</a:t>
            </a:r>
          </a:p>
        </p:txBody>
      </p:sp>
      <p:sp>
        <p:nvSpPr>
          <p:cNvPr id="131" name="TextBox 130"/>
          <p:cNvSpPr txBox="1"/>
          <p:nvPr/>
        </p:nvSpPr>
        <p:spPr>
          <a:xfrm>
            <a:off x="1600200" y="3352800"/>
            <a:ext cx="1600200" cy="1446550"/>
          </a:xfrm>
          <a:prstGeom prst="rect">
            <a:avLst/>
          </a:prstGeom>
          <a:noFill/>
        </p:spPr>
        <p:txBody>
          <a:bodyPr wrap="square" rtlCol="0">
            <a:spAutoFit/>
          </a:bodyPr>
          <a:lstStyle/>
          <a:p>
            <a:r>
              <a:rPr lang="en-US" dirty="0"/>
              <a:t>Quality</a:t>
            </a:r>
          </a:p>
          <a:p>
            <a:r>
              <a:rPr lang="en-US" dirty="0"/>
              <a:t>Cost</a:t>
            </a:r>
          </a:p>
          <a:p>
            <a:r>
              <a:rPr lang="en-US" dirty="0"/>
              <a:t>Capability</a:t>
            </a:r>
          </a:p>
          <a:p>
            <a:r>
              <a:rPr lang="en-US" dirty="0"/>
              <a:t>Capacity</a:t>
            </a:r>
          </a:p>
        </p:txBody>
      </p:sp>
      <p:sp>
        <p:nvSpPr>
          <p:cNvPr id="132" name="TextBox 131"/>
          <p:cNvSpPr txBox="1"/>
          <p:nvPr/>
        </p:nvSpPr>
        <p:spPr>
          <a:xfrm>
            <a:off x="4953000" y="3352800"/>
            <a:ext cx="1676400" cy="1446550"/>
          </a:xfrm>
          <a:prstGeom prst="rect">
            <a:avLst/>
          </a:prstGeom>
          <a:noFill/>
        </p:spPr>
        <p:txBody>
          <a:bodyPr wrap="square" rtlCol="0">
            <a:spAutoFit/>
          </a:bodyPr>
          <a:lstStyle/>
          <a:p>
            <a:r>
              <a:rPr lang="en-US" dirty="0"/>
              <a:t>Knowledge</a:t>
            </a:r>
          </a:p>
          <a:p>
            <a:r>
              <a:rPr lang="en-US" dirty="0"/>
              <a:t>Skills</a:t>
            </a:r>
          </a:p>
          <a:p>
            <a:r>
              <a:rPr lang="en-US" dirty="0"/>
              <a:t>Identity</a:t>
            </a:r>
          </a:p>
          <a:p>
            <a:r>
              <a:rPr lang="en-US" dirty="0"/>
              <a:t>Motivation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38</a:t>
            </a:fld>
            <a:endParaRPr lang="en-US" dirty="0">
              <a:latin typeface="+mj-lt"/>
            </a:endParaRPr>
          </a:p>
        </p:txBody>
      </p:sp>
      <p:sp>
        <p:nvSpPr>
          <p:cNvPr id="6" name="TextBox 5"/>
          <p:cNvSpPr txBox="1"/>
          <p:nvPr/>
        </p:nvSpPr>
        <p:spPr>
          <a:xfrm>
            <a:off x="0" y="1600200"/>
            <a:ext cx="9144000" cy="4247317"/>
          </a:xfrm>
          <a:prstGeom prst="rect">
            <a:avLst/>
          </a:prstGeom>
          <a:noFill/>
        </p:spPr>
        <p:txBody>
          <a:bodyPr wrap="square" rtlCol="0">
            <a:spAutoFit/>
          </a:bodyPr>
          <a:lstStyle/>
          <a:p>
            <a:pPr marL="457200" lvl="0" indent="-457200">
              <a:lnSpc>
                <a:spcPct val="90000"/>
              </a:lnSpc>
            </a:pPr>
            <a:r>
              <a:rPr lang="en-US" sz="2000" dirty="0">
                <a:effectLst/>
                <a:latin typeface="+mj-lt"/>
              </a:rPr>
              <a:t>	Change and review feedbacks involves learning and developing. But it is important to understand teams preferences learning with different styles, preferences, and approaches.</a:t>
            </a:r>
          </a:p>
          <a:p>
            <a:pPr marL="868363" lvl="1" indent="-457200">
              <a:lnSpc>
                <a:spcPct val="90000"/>
              </a:lnSpc>
              <a:buFont typeface="Arial" pitchFamily="34" charset="0"/>
              <a:buChar char="•"/>
            </a:pPr>
            <a:r>
              <a:rPr lang="en-US" sz="2000" dirty="0">
                <a:effectLst/>
                <a:latin typeface="+mj-lt"/>
              </a:rPr>
              <a:t>Activists: like to get involved in new experiences, problems, or opportunities. They're not too happy sitting back, observing, and being impartial; </a:t>
            </a:r>
          </a:p>
          <a:p>
            <a:pPr marL="868363" lvl="1" indent="-457200">
              <a:lnSpc>
                <a:spcPct val="90000"/>
              </a:lnSpc>
              <a:buFont typeface="Arial" pitchFamily="34" charset="0"/>
              <a:buChar char="•"/>
            </a:pPr>
            <a:r>
              <a:rPr lang="en-US" sz="2000" dirty="0">
                <a:effectLst/>
                <a:latin typeface="+mj-lt"/>
              </a:rPr>
              <a:t>Theorists: are comfortable with concepts and theory. They don't like being thrown in at the deep end without apparent purpose or reason; </a:t>
            </a:r>
          </a:p>
          <a:p>
            <a:pPr marL="868363" lvl="1" indent="-457200">
              <a:lnSpc>
                <a:spcPct val="90000"/>
              </a:lnSpc>
              <a:buFont typeface="Arial" pitchFamily="34" charset="0"/>
              <a:buChar char="•"/>
            </a:pPr>
            <a:r>
              <a:rPr lang="en-US" sz="2000" dirty="0">
                <a:effectLst/>
                <a:latin typeface="+mj-lt"/>
              </a:rPr>
              <a:t>Reflectors: like to take their time and think things through. They don't like being pressured into rushing from one thing to another; </a:t>
            </a:r>
          </a:p>
          <a:p>
            <a:pPr marL="868363" lvl="1" indent="-457200">
              <a:lnSpc>
                <a:spcPct val="90000"/>
              </a:lnSpc>
              <a:buFont typeface="Arial" pitchFamily="34" charset="0"/>
              <a:buChar char="•"/>
            </a:pPr>
            <a:r>
              <a:rPr lang="en-US" sz="2000" dirty="0">
                <a:effectLst/>
                <a:latin typeface="+mj-lt"/>
              </a:rPr>
              <a:t>Pragmatists: need a link between the subject matter and the job in hand. They learn best when they can test things out. </a:t>
            </a:r>
          </a:p>
          <a:p>
            <a:pPr marL="457200" lvl="0" indent="-457200">
              <a:lnSpc>
                <a:spcPct val="90000"/>
              </a:lnSpc>
            </a:pPr>
            <a:r>
              <a:rPr lang="en-US" sz="2000" dirty="0">
                <a:effectLst/>
                <a:latin typeface="+mj-lt"/>
              </a:rPr>
              <a:t>	Accordingly group them, respond best to stimuli and suggestions that take account of the way they do things best. Learning is incomplete without opportunity to apply what has been learned</a:t>
            </a:r>
          </a:p>
          <a:p>
            <a:pPr marL="457200" lvl="0" indent="-457200">
              <a:lnSpc>
                <a:spcPct val="90000"/>
              </a:lnSpc>
            </a:pPr>
            <a:endParaRPr lang="en-US" sz="2000" dirty="0">
              <a:effectLst/>
              <a:latin typeface="+mj-lt"/>
            </a:endParaRP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9. Understand Learning Preferences : Do the needful accordingly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39</a:t>
            </a:fld>
            <a:endParaRPr lang="en-US" dirty="0">
              <a:latin typeface="+mj-lt"/>
            </a:endParaRPr>
          </a:p>
        </p:txBody>
      </p:sp>
      <p:sp>
        <p:nvSpPr>
          <p:cNvPr id="6" name="TextBox 5"/>
          <p:cNvSpPr txBox="1"/>
          <p:nvPr/>
        </p:nvSpPr>
        <p:spPr>
          <a:xfrm>
            <a:off x="0" y="1600200"/>
            <a:ext cx="9144000" cy="4801314"/>
          </a:xfrm>
          <a:prstGeom prst="rect">
            <a:avLst/>
          </a:prstGeom>
          <a:noFill/>
        </p:spPr>
        <p:txBody>
          <a:bodyPr wrap="square" rtlCol="0">
            <a:spAutoFit/>
          </a:bodyPr>
          <a:lstStyle/>
          <a:p>
            <a:pPr marL="457200" lvl="0" indent="-457200">
              <a:lnSpc>
                <a:spcPct val="90000"/>
              </a:lnSpc>
            </a:pPr>
            <a:r>
              <a:rPr lang="en-US" sz="2000" dirty="0">
                <a:effectLst/>
                <a:latin typeface="+mj-lt"/>
              </a:rPr>
              <a:t>	As obvious as it may sound, the key to motivation is to keep surrounding fresh. </a:t>
            </a:r>
          </a:p>
          <a:p>
            <a:pPr marL="868363" lvl="1" indent="-457200">
              <a:lnSpc>
                <a:spcPct val="90000"/>
              </a:lnSpc>
            </a:pPr>
            <a:r>
              <a:rPr lang="en-US" sz="2000" dirty="0">
                <a:effectLst/>
                <a:latin typeface="+mj-lt"/>
              </a:rPr>
              <a:t>	i) Offer a nice clean working properly environment</a:t>
            </a:r>
          </a:p>
          <a:p>
            <a:pPr marL="868363" lvl="1" indent="-457200">
              <a:lnSpc>
                <a:spcPct val="90000"/>
              </a:lnSpc>
            </a:pPr>
            <a:r>
              <a:rPr lang="en-US" sz="2000" dirty="0">
                <a:effectLst/>
                <a:latin typeface="+mj-lt"/>
              </a:rPr>
              <a:t>	ii) Provide team reach quicker and meet quicker</a:t>
            </a:r>
          </a:p>
          <a:p>
            <a:pPr marL="868363" lvl="1" indent="-457200">
              <a:lnSpc>
                <a:spcPct val="90000"/>
              </a:lnSpc>
            </a:pPr>
            <a:r>
              <a:rPr lang="en-US" sz="2000" dirty="0">
                <a:effectLst/>
                <a:latin typeface="+mj-lt"/>
              </a:rPr>
              <a:t>	iii) Get the access right and easier</a:t>
            </a:r>
          </a:p>
          <a:p>
            <a:pPr marL="868363" lvl="1" indent="-457200">
              <a:lnSpc>
                <a:spcPct val="90000"/>
              </a:lnSpc>
            </a:pPr>
            <a:r>
              <a:rPr lang="en-US" sz="2000" dirty="0">
                <a:effectLst/>
                <a:latin typeface="+mj-lt"/>
              </a:rPr>
              <a:t>	iv) Flow smooth communications and escalations </a:t>
            </a:r>
          </a:p>
          <a:p>
            <a:pPr marL="868363" lvl="1" indent="-457200">
              <a:lnSpc>
                <a:spcPct val="90000"/>
              </a:lnSpc>
            </a:pPr>
            <a:r>
              <a:rPr lang="en-US" sz="2000" dirty="0">
                <a:effectLst/>
                <a:latin typeface="+mj-lt"/>
              </a:rPr>
              <a:t>	v) Sort out headaches and waiting delays</a:t>
            </a:r>
          </a:p>
          <a:p>
            <a:pPr marL="868363" lvl="1" indent="-457200">
              <a:lnSpc>
                <a:spcPct val="90000"/>
              </a:lnSpc>
            </a:pPr>
            <a:r>
              <a:rPr lang="en-US" sz="2000" dirty="0">
                <a:effectLst/>
                <a:latin typeface="+mj-lt"/>
              </a:rPr>
              <a:t>	vi) Setup safe, comfortable and appealing</a:t>
            </a:r>
          </a:p>
          <a:p>
            <a:pPr marL="868363" lvl="1" indent="-457200">
              <a:lnSpc>
                <a:spcPct val="90000"/>
              </a:lnSpc>
            </a:pPr>
            <a:r>
              <a:rPr lang="en-US" sz="2000" dirty="0">
                <a:effectLst/>
                <a:latin typeface="+mj-lt"/>
              </a:rPr>
              <a:t>	vii) Provide facility to recreate and energize</a:t>
            </a:r>
          </a:p>
          <a:p>
            <a:pPr marL="868363" lvl="1" indent="-457200">
              <a:lnSpc>
                <a:spcPct val="90000"/>
              </a:lnSpc>
            </a:pPr>
            <a:r>
              <a:rPr lang="en-US" sz="2000" dirty="0">
                <a:effectLst/>
                <a:latin typeface="+mj-lt"/>
              </a:rPr>
              <a:t>	viii) Feel uninterrupted, but at the same time give rooms to humor at work like </a:t>
            </a:r>
            <a:r>
              <a:rPr lang="en-US" sz="2000" dirty="0">
                <a:effectLst/>
                <a:latin typeface="+mj-lt"/>
                <a:hlinkClick r:id="rId3"/>
              </a:rPr>
              <a:t>http://www.humorthatworks.com/how-to/101-ways-to-create-humor-at-work/</a:t>
            </a:r>
            <a:endParaRPr lang="en-US" sz="2000" dirty="0">
              <a:effectLst/>
              <a:latin typeface="+mj-lt"/>
            </a:endParaRPr>
          </a:p>
          <a:p>
            <a:pPr marL="868363" lvl="1" indent="-457200">
              <a:lnSpc>
                <a:spcPct val="90000"/>
              </a:lnSpc>
            </a:pPr>
            <a:r>
              <a:rPr lang="en-US" sz="2000" dirty="0">
                <a:effectLst/>
                <a:latin typeface="+mj-lt"/>
              </a:rPr>
              <a:t>        ix) Cultivate self-discipline  </a:t>
            </a:r>
          </a:p>
          <a:p>
            <a:pPr marL="868363" lvl="1" indent="-457200">
              <a:lnSpc>
                <a:spcPct val="90000"/>
              </a:lnSpc>
            </a:pPr>
            <a:r>
              <a:rPr lang="en-US" sz="2000" dirty="0">
                <a:effectLst/>
                <a:latin typeface="+mj-lt"/>
              </a:rPr>
              <a:t>	x) Introduce change in colour in the work space often</a:t>
            </a:r>
          </a:p>
          <a:p>
            <a:pPr marL="457200" indent="-457200">
              <a:lnSpc>
                <a:spcPct val="90000"/>
              </a:lnSpc>
            </a:pPr>
            <a:endParaRPr lang="en-US" sz="2000" dirty="0">
              <a:effectLst/>
              <a:latin typeface="+mj-lt"/>
            </a:endParaRPr>
          </a:p>
          <a:p>
            <a:pPr marL="457200" indent="-457200">
              <a:lnSpc>
                <a:spcPct val="90000"/>
              </a:lnSpc>
            </a:pPr>
            <a:r>
              <a:rPr lang="en-US" sz="2000" dirty="0">
                <a:effectLst/>
                <a:latin typeface="+mj-lt"/>
              </a:rPr>
              <a:t>	No one can motivate anyone to do anything. But We can create circumstances in which people motivate themselves. </a:t>
            </a:r>
          </a:p>
          <a:p>
            <a:pPr marL="457200" lvl="0" indent="-457200">
              <a:lnSpc>
                <a:spcPct val="90000"/>
              </a:lnSpc>
            </a:pPr>
            <a:endParaRPr lang="en-US" sz="2000" dirty="0">
              <a:effectLst/>
              <a:latin typeface="+mj-lt"/>
            </a:endParaRP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10.  Keep Environment / Atmosphere Fresh : Every matter Values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Improving 8 Positive Potentials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4</a:t>
            </a:fld>
            <a:endParaRPr lang="en-US" dirty="0">
              <a:latin typeface="+mj-lt"/>
            </a:endParaRPr>
          </a:p>
        </p:txBody>
      </p:sp>
      <p:sp>
        <p:nvSpPr>
          <p:cNvPr id="6" name="TextBox 5"/>
          <p:cNvSpPr txBox="1"/>
          <p:nvPr/>
        </p:nvSpPr>
        <p:spPr>
          <a:xfrm>
            <a:off x="0" y="1600200"/>
            <a:ext cx="9144000" cy="5277407"/>
          </a:xfrm>
          <a:prstGeom prst="rect">
            <a:avLst/>
          </a:prstGeom>
          <a:noFill/>
        </p:spPr>
        <p:txBody>
          <a:bodyPr wrap="square" rtlCol="0">
            <a:spAutoFit/>
          </a:bodyPr>
          <a:lstStyle/>
          <a:p>
            <a:pPr marL="342900" lvl="0" indent="-342900" algn="just">
              <a:lnSpc>
                <a:spcPct val="78000"/>
              </a:lnSpc>
              <a:buFont typeface="+mj-lt"/>
              <a:buAutoNum type="arabicPeriod"/>
            </a:pPr>
            <a:r>
              <a:rPr lang="en-US" sz="1600" dirty="0">
                <a:effectLst/>
                <a:latin typeface="+mj-lt"/>
              </a:rPr>
              <a:t>Strengths Exhibition - Success breeds success. Study strengths, capabilities and high performance patterns. Passionate environment/Provide opportunity to Show untapped talent to attain independence.</a:t>
            </a:r>
          </a:p>
          <a:p>
            <a:pPr marL="342900" lvl="0" indent="-342900" algn="just">
              <a:lnSpc>
                <a:spcPct val="78000"/>
              </a:lnSpc>
              <a:buFont typeface="+mj-lt"/>
              <a:buAutoNum type="arabicPeriod"/>
            </a:pPr>
            <a:r>
              <a:rPr lang="en-US" sz="1600" dirty="0">
                <a:effectLst/>
                <a:latin typeface="+mj-lt"/>
              </a:rPr>
              <a:t>Targets or Commitment to Record History Creation or Past Success History Retention – Telling team that going to create a history or to retain the Past Success History is a source of positive possibility. Share stories of success from the past to continue or show how we progress to reach record breaking.</a:t>
            </a:r>
          </a:p>
          <a:p>
            <a:pPr marL="342900" lvl="0" indent="-342900" algn="just">
              <a:lnSpc>
                <a:spcPct val="78000"/>
              </a:lnSpc>
              <a:buFont typeface="+mj-lt"/>
              <a:buAutoNum type="arabicPeriod"/>
            </a:pPr>
            <a:r>
              <a:rPr lang="en-US" sz="1600" dirty="0">
                <a:effectLst/>
                <a:latin typeface="+mj-lt"/>
              </a:rPr>
              <a:t>Cynicism Cultivation and Status Recognition - Great Vision has no place for cynicism. But Behind every cynical statement, there is a dream wanting to be realized. Ask about the dream; listen for it and reflect it including needs of recognizing position and brings out elevating organization value, brand and growth.</a:t>
            </a:r>
          </a:p>
          <a:p>
            <a:pPr marL="342900" lvl="0" indent="-342900" algn="just">
              <a:lnSpc>
                <a:spcPct val="78000"/>
              </a:lnSpc>
              <a:buFont typeface="+mj-lt"/>
              <a:buAutoNum type="arabicPeriod"/>
            </a:pPr>
            <a:r>
              <a:rPr lang="en-US" sz="1600" dirty="0">
                <a:effectLst/>
                <a:latin typeface="+mj-lt"/>
              </a:rPr>
              <a:t>Big Emotions Validation and Fear Elimination - Emotions Validation releases emotions and creates a clearing for ideas. Listen with compassion; affirm and reflect feelings. In case of fear, illustrate fear is nothing but False Evidence Appearing Real and Act to increase the hope by eliminating reasons of fear.</a:t>
            </a:r>
          </a:p>
          <a:p>
            <a:pPr marL="342900" lvl="0" indent="-342900" algn="just">
              <a:lnSpc>
                <a:spcPct val="78000"/>
              </a:lnSpc>
              <a:buFont typeface="+mj-lt"/>
              <a:buAutoNum type="arabicPeriod"/>
            </a:pPr>
            <a:r>
              <a:rPr lang="en-US" sz="1600" dirty="0">
                <a:effectLst/>
                <a:latin typeface="+mj-lt"/>
              </a:rPr>
              <a:t>Ideas Innovation Encouragement Thanking and Edgy Ideas Dealings - If Idea brings values, Encourage it. Respect your subordinate more than your superiors. If Ideas lives on the edge, It is never the norm. Seek out and playfully consider unlikely or disliked ideas with reasoning or a need for postponement. </a:t>
            </a:r>
          </a:p>
          <a:p>
            <a:pPr marL="342900" lvl="0" indent="-342900" algn="just">
              <a:lnSpc>
                <a:spcPct val="78000"/>
              </a:lnSpc>
              <a:buFont typeface="+mj-lt"/>
              <a:buAutoNum type="arabicPeriod"/>
            </a:pPr>
            <a:r>
              <a:rPr lang="en-US" sz="1600" dirty="0">
                <a:effectLst/>
                <a:latin typeface="+mj-lt"/>
              </a:rPr>
              <a:t>Openness to Connectivity and Freedom To Act and Response - New connections create new opportunities. Reach out and get to know new people. Providing a personal touch and Being helpful to team and showing to be part of removing first concerns for others and then to individuals will not only motivate but also will help you when you need.</a:t>
            </a:r>
          </a:p>
          <a:p>
            <a:pPr marL="342900" lvl="0" indent="-342900" algn="just">
              <a:lnSpc>
                <a:spcPct val="78000"/>
              </a:lnSpc>
              <a:buFont typeface="+mj-lt"/>
              <a:buAutoNum type="arabicPeriod"/>
            </a:pPr>
            <a:r>
              <a:rPr lang="en-US" sz="1600" dirty="0">
                <a:effectLst/>
                <a:latin typeface="+mj-lt"/>
              </a:rPr>
              <a:t>Input Positive Opposition and Persistence of Open Minded Flexibility - Unity is harmony among differences. Seek out people with whom you disagree. Respectfully seek a new “mash” of ideas that resonates with all, Act neutral, Agree which are values with a praise else without showing disagreement, create a healthy debate environment to encourage to find alternatives.</a:t>
            </a:r>
          </a:p>
          <a:p>
            <a:pPr marL="342900" lvl="0" indent="-342900" algn="just">
              <a:lnSpc>
                <a:spcPct val="78000"/>
              </a:lnSpc>
              <a:buFont typeface="+mj-lt"/>
              <a:buAutoNum type="arabicPeriod"/>
            </a:pPr>
            <a:r>
              <a:rPr lang="en-US" sz="1600" dirty="0">
                <a:effectLst/>
                <a:latin typeface="+mj-lt"/>
              </a:rPr>
              <a:t>Novelty and Proficiency Level Elevation and Moving to Future with Mission - It is seed of learning. Regularly, asking to try new things, try new ways of doing things, reflect upon new ideas, will not only motivate, but also will bring new ideas and Increase Proficiency of each person.</a:t>
            </a:r>
          </a:p>
          <a:p>
            <a:pPr marL="342900" lvl="0" indent="-342900" algn="just">
              <a:lnSpc>
                <a:spcPct val="78000"/>
              </a:lnSpc>
            </a:pPr>
            <a:r>
              <a:rPr lang="en-US" sz="1600" dirty="0">
                <a:effectLst/>
                <a:latin typeface="+mj-lt"/>
              </a:rPr>
              <a:t>To improve Motivation given below are 10 principles to follow.</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6294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Work out to Measure Happiness Index by Personal touch</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40</a:t>
            </a:fld>
            <a:endParaRPr lang="en-US" dirty="0">
              <a:latin typeface="+mj-lt"/>
            </a:endParaRP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Act on Constraints to improve Happiness by heartiest feelings</a:t>
            </a:r>
          </a:p>
        </p:txBody>
      </p:sp>
      <p:sp>
        <p:nvSpPr>
          <p:cNvPr id="8" name="TextBox 7"/>
          <p:cNvSpPr txBox="1"/>
          <p:nvPr/>
        </p:nvSpPr>
        <p:spPr>
          <a:xfrm>
            <a:off x="0" y="1600200"/>
            <a:ext cx="4876800" cy="5022914"/>
          </a:xfrm>
          <a:prstGeom prst="rect">
            <a:avLst/>
          </a:prstGeom>
          <a:noFill/>
        </p:spPr>
        <p:txBody>
          <a:bodyPr wrap="square" rtlCol="0">
            <a:spAutoFit/>
          </a:bodyPr>
          <a:lstStyle/>
          <a:p>
            <a:pPr marL="457200" lvl="0" indent="-457200">
              <a:lnSpc>
                <a:spcPct val="90000"/>
              </a:lnSpc>
            </a:pPr>
            <a:r>
              <a:rPr lang="en-US" sz="2000" dirty="0">
                <a:effectLst/>
                <a:latin typeface="+mj-lt"/>
              </a:rPr>
              <a:t>Long term happiness</a:t>
            </a:r>
          </a:p>
          <a:p>
            <a:pPr marL="868363" lvl="1" indent="-457200">
              <a:lnSpc>
                <a:spcPct val="90000"/>
              </a:lnSpc>
            </a:pPr>
            <a:r>
              <a:rPr lang="en-US" sz="1600" dirty="0">
                <a:effectLst/>
                <a:latin typeface="+mj-lt"/>
              </a:rPr>
              <a:t>Ideas being listened to </a:t>
            </a:r>
          </a:p>
          <a:p>
            <a:pPr marL="868363" lvl="1" indent="-457200">
              <a:lnSpc>
                <a:spcPct val="90000"/>
              </a:lnSpc>
            </a:pPr>
            <a:r>
              <a:rPr lang="en-US" sz="1600" dirty="0">
                <a:effectLst/>
                <a:latin typeface="+mj-lt"/>
              </a:rPr>
              <a:t>Friendly, supportive colleagues </a:t>
            </a:r>
          </a:p>
          <a:p>
            <a:pPr marL="868363" lvl="1" indent="-457200">
              <a:lnSpc>
                <a:spcPct val="90000"/>
              </a:lnSpc>
            </a:pPr>
            <a:r>
              <a:rPr lang="en-US" sz="1600" dirty="0">
                <a:effectLst/>
                <a:latin typeface="+mj-lt"/>
              </a:rPr>
              <a:t>Working Conditions : Enjoyable work , 	Good boss or line manager, Good work/life balance , Varied work </a:t>
            </a:r>
          </a:p>
          <a:p>
            <a:pPr marL="868363" lvl="1" indent="-457200">
              <a:lnSpc>
                <a:spcPct val="90000"/>
              </a:lnSpc>
            </a:pPr>
            <a:r>
              <a:rPr lang="en-US" sz="1600" dirty="0">
                <a:effectLst/>
                <a:latin typeface="+mj-lt"/>
              </a:rPr>
              <a:t>Belief that we’re doing / I'm doing something worthwhile </a:t>
            </a:r>
          </a:p>
          <a:p>
            <a:pPr marL="868363" lvl="1" indent="-457200">
              <a:lnSpc>
                <a:spcPct val="90000"/>
              </a:lnSpc>
            </a:pPr>
            <a:r>
              <a:rPr lang="en-US" sz="1600" dirty="0">
                <a:effectLst/>
                <a:latin typeface="+mj-lt"/>
              </a:rPr>
              <a:t>Caring about the success of organization</a:t>
            </a:r>
          </a:p>
          <a:p>
            <a:pPr marL="868363" lvl="1" indent="-457200">
              <a:lnSpc>
                <a:spcPct val="90000"/>
              </a:lnSpc>
            </a:pPr>
            <a:r>
              <a:rPr lang="en-US" sz="1600" dirty="0">
                <a:effectLst/>
                <a:latin typeface="+mj-lt"/>
              </a:rPr>
              <a:t>Feeling that what we / I do makes a difference </a:t>
            </a:r>
          </a:p>
          <a:p>
            <a:pPr marL="868363" lvl="1" indent="-457200">
              <a:lnSpc>
                <a:spcPct val="90000"/>
              </a:lnSpc>
            </a:pPr>
            <a:r>
              <a:rPr lang="en-US" sz="1600" dirty="0">
                <a:effectLst/>
                <a:latin typeface="+mj-lt"/>
              </a:rPr>
              <a:t>Feeling important that contributing to the success of the organization</a:t>
            </a:r>
          </a:p>
          <a:p>
            <a:pPr marL="868363" lvl="1" indent="-457200">
              <a:lnSpc>
                <a:spcPct val="90000"/>
              </a:lnSpc>
            </a:pPr>
            <a:r>
              <a:rPr lang="en-US" sz="1600" dirty="0">
                <a:effectLst/>
                <a:latin typeface="+mj-lt"/>
              </a:rPr>
              <a:t>Being part of a successful team </a:t>
            </a:r>
          </a:p>
          <a:p>
            <a:pPr marL="868363" lvl="1" indent="-457200">
              <a:lnSpc>
                <a:spcPct val="90000"/>
              </a:lnSpc>
            </a:pPr>
            <a:r>
              <a:rPr lang="en-US" sz="1600" dirty="0">
                <a:effectLst/>
                <a:latin typeface="+mj-lt"/>
              </a:rPr>
              <a:t>Recognition for our / my achievements </a:t>
            </a:r>
          </a:p>
          <a:p>
            <a:pPr marL="868363" lvl="1" indent="-457200">
              <a:lnSpc>
                <a:spcPct val="90000"/>
              </a:lnSpc>
            </a:pPr>
            <a:r>
              <a:rPr lang="en-US" sz="1600" dirty="0">
                <a:effectLst/>
                <a:latin typeface="+mj-lt"/>
              </a:rPr>
              <a:t>Communicated well and often, and ensured a supportive attitude</a:t>
            </a:r>
          </a:p>
          <a:p>
            <a:pPr marL="868363" lvl="1" indent="-457200">
              <a:lnSpc>
                <a:spcPct val="90000"/>
              </a:lnSpc>
            </a:pPr>
            <a:r>
              <a:rPr lang="en-US" sz="1600" dirty="0">
                <a:effectLst/>
                <a:latin typeface="+mj-lt"/>
              </a:rPr>
              <a:t>Gaining Personal development and Lot of Benefits</a:t>
            </a:r>
          </a:p>
          <a:p>
            <a:pPr marL="868363" lvl="1" indent="-457200">
              <a:lnSpc>
                <a:spcPct val="90000"/>
              </a:lnSpc>
            </a:pPr>
            <a:r>
              <a:rPr lang="en-US" sz="1600" dirty="0">
                <a:effectLst/>
                <a:latin typeface="+mj-lt"/>
              </a:rPr>
              <a:t>Providing Opportunity for Openness </a:t>
            </a:r>
          </a:p>
          <a:p>
            <a:pPr marL="868363" lvl="1" indent="-457200">
              <a:lnSpc>
                <a:spcPct val="90000"/>
              </a:lnSpc>
            </a:pPr>
            <a:r>
              <a:rPr lang="en-US" sz="1600" dirty="0">
                <a:effectLst/>
                <a:latin typeface="+mj-lt"/>
              </a:rPr>
              <a:t>Team / Self Innovation</a:t>
            </a:r>
          </a:p>
          <a:p>
            <a:pPr marL="868363" lvl="1" indent="-457200">
              <a:lnSpc>
                <a:spcPct val="90000"/>
              </a:lnSpc>
            </a:pPr>
            <a:r>
              <a:rPr lang="en-US" sz="1600" dirty="0">
                <a:effectLst/>
                <a:latin typeface="+mj-lt"/>
              </a:rPr>
              <a:t>Respect</a:t>
            </a:r>
          </a:p>
          <a:p>
            <a:pPr marL="868363" lvl="1" indent="-457200">
              <a:lnSpc>
                <a:spcPct val="90000"/>
              </a:lnSpc>
            </a:pPr>
            <a:r>
              <a:rPr lang="en-US" sz="1600" dirty="0">
                <a:effectLst/>
                <a:latin typeface="+mj-lt"/>
              </a:rPr>
              <a:t>Job Security</a:t>
            </a:r>
          </a:p>
          <a:p>
            <a:pPr marL="868363" lvl="1" indent="-457200">
              <a:lnSpc>
                <a:spcPct val="90000"/>
              </a:lnSpc>
            </a:pPr>
            <a:r>
              <a:rPr lang="en-US" sz="1600" dirty="0">
                <a:effectLst/>
                <a:latin typeface="+mj-lt"/>
              </a:rPr>
              <a:t>Competitive salary, Pay, Benefits </a:t>
            </a:r>
            <a:endParaRPr lang="en-US" sz="2000" dirty="0">
              <a:effectLst/>
              <a:latin typeface="+mj-lt"/>
            </a:endParaRPr>
          </a:p>
        </p:txBody>
      </p:sp>
      <p:sp>
        <p:nvSpPr>
          <p:cNvPr id="9" name="TextBox 8"/>
          <p:cNvSpPr txBox="1"/>
          <p:nvPr/>
        </p:nvSpPr>
        <p:spPr>
          <a:xfrm>
            <a:off x="5181600" y="1724287"/>
            <a:ext cx="3733800" cy="3859518"/>
          </a:xfrm>
          <a:prstGeom prst="rect">
            <a:avLst/>
          </a:prstGeom>
          <a:noFill/>
        </p:spPr>
        <p:txBody>
          <a:bodyPr wrap="square" rtlCol="0">
            <a:spAutoFit/>
          </a:bodyPr>
          <a:lstStyle/>
          <a:p>
            <a:pPr marL="457200" lvl="0" indent="-457200">
              <a:lnSpc>
                <a:spcPct val="90000"/>
              </a:lnSpc>
            </a:pPr>
            <a:r>
              <a:rPr lang="en-US" sz="2000" dirty="0">
                <a:effectLst/>
                <a:latin typeface="+mj-lt"/>
              </a:rPr>
              <a:t>Short term happiness</a:t>
            </a:r>
          </a:p>
          <a:p>
            <a:pPr marL="868363" lvl="1" indent="-457200">
              <a:lnSpc>
                <a:spcPct val="90000"/>
              </a:lnSpc>
            </a:pPr>
            <a:r>
              <a:rPr lang="en-US" sz="1600" dirty="0">
                <a:effectLst/>
                <a:latin typeface="+mj-lt"/>
              </a:rPr>
              <a:t>Feeling Psychologically Well-Being </a:t>
            </a:r>
          </a:p>
          <a:p>
            <a:pPr marL="868363" lvl="1" indent="-457200">
              <a:lnSpc>
                <a:spcPct val="90000"/>
              </a:lnSpc>
            </a:pPr>
            <a:r>
              <a:rPr lang="en-US" sz="1600" dirty="0">
                <a:effectLst/>
                <a:latin typeface="+mj-lt"/>
              </a:rPr>
              <a:t>Timely coinciding of Opportunity  </a:t>
            </a:r>
          </a:p>
          <a:p>
            <a:pPr marL="868363" lvl="1" indent="-457200">
              <a:lnSpc>
                <a:spcPct val="90000"/>
              </a:lnSpc>
            </a:pPr>
            <a:r>
              <a:rPr lang="en-US" sz="1600" dirty="0">
                <a:effectLst/>
                <a:latin typeface="+mj-lt"/>
              </a:rPr>
              <a:t>Winnings or Elimination of losing</a:t>
            </a:r>
          </a:p>
          <a:p>
            <a:pPr marL="868363" lvl="1" indent="-457200">
              <a:lnSpc>
                <a:spcPct val="90000"/>
              </a:lnSpc>
            </a:pPr>
            <a:r>
              <a:rPr lang="en-US" sz="1600" dirty="0">
                <a:effectLst/>
                <a:latin typeface="+mj-lt"/>
              </a:rPr>
              <a:t>Increased Living Standard</a:t>
            </a:r>
          </a:p>
          <a:p>
            <a:pPr marL="868363" lvl="1" indent="-457200">
              <a:lnSpc>
                <a:spcPct val="90000"/>
              </a:lnSpc>
            </a:pPr>
            <a:r>
              <a:rPr lang="en-US" sz="1600" dirty="0">
                <a:effectLst/>
                <a:latin typeface="+mj-lt"/>
              </a:rPr>
              <a:t>Recovery from Illness or Debt</a:t>
            </a:r>
          </a:p>
          <a:p>
            <a:pPr marL="868363" lvl="1" indent="-457200">
              <a:lnSpc>
                <a:spcPct val="90000"/>
              </a:lnSpc>
            </a:pPr>
            <a:r>
              <a:rPr lang="en-US" sz="1600" dirty="0">
                <a:effectLst/>
                <a:latin typeface="+mj-lt"/>
              </a:rPr>
              <a:t>Got to Rule / Govern a team</a:t>
            </a:r>
          </a:p>
          <a:p>
            <a:pPr marL="868363" lvl="1" indent="-457200">
              <a:lnSpc>
                <a:spcPct val="90000"/>
              </a:lnSpc>
            </a:pPr>
            <a:r>
              <a:rPr lang="en-US" sz="1600" dirty="0">
                <a:effectLst/>
                <a:latin typeface="+mj-lt"/>
              </a:rPr>
              <a:t>Promotion</a:t>
            </a:r>
          </a:p>
          <a:p>
            <a:pPr marL="868363" lvl="1" indent="-457200">
              <a:lnSpc>
                <a:spcPct val="90000"/>
              </a:lnSpc>
            </a:pPr>
            <a:r>
              <a:rPr lang="en-US" sz="1600" dirty="0">
                <a:effectLst/>
                <a:latin typeface="+mj-lt"/>
              </a:rPr>
              <a:t>Getting additional family roles </a:t>
            </a:r>
            <a:r>
              <a:rPr lang="en-US" sz="1600">
                <a:effectLst/>
                <a:latin typeface="+mj-lt"/>
              </a:rPr>
              <a:t>and members</a:t>
            </a:r>
            <a:endParaRPr lang="en-US" sz="1600" dirty="0">
              <a:effectLst/>
              <a:latin typeface="+mj-lt"/>
            </a:endParaRPr>
          </a:p>
          <a:p>
            <a:pPr marL="868363" lvl="1" indent="-457200">
              <a:lnSpc>
                <a:spcPct val="90000"/>
              </a:lnSpc>
            </a:pPr>
            <a:r>
              <a:rPr lang="en-US" sz="1600" dirty="0">
                <a:effectLst/>
                <a:latin typeface="+mj-lt"/>
              </a:rPr>
              <a:t>Child / Family Achievement</a:t>
            </a:r>
          </a:p>
          <a:p>
            <a:pPr marL="868363" lvl="1" indent="-457200">
              <a:lnSpc>
                <a:spcPct val="90000"/>
              </a:lnSpc>
            </a:pPr>
            <a:r>
              <a:rPr lang="en-US" sz="1600" dirty="0">
                <a:effectLst/>
                <a:latin typeface="+mj-lt"/>
              </a:rPr>
              <a:t>Good atmosphere and surrounding</a:t>
            </a:r>
          </a:p>
          <a:p>
            <a:pPr marL="868363" lvl="1" indent="-457200">
              <a:lnSpc>
                <a:spcPct val="90000"/>
              </a:lnSpc>
            </a:pPr>
            <a:r>
              <a:rPr lang="en-US" sz="1600" dirty="0">
                <a:effectLst/>
                <a:latin typeface="+mj-lt"/>
              </a:rPr>
              <a:t>Exceeding any/all of 6 six senses Expectations</a:t>
            </a:r>
          </a:p>
          <a:p>
            <a:pPr marL="868363" lvl="1" indent="-457200">
              <a:lnSpc>
                <a:spcPct val="90000"/>
              </a:lnSpc>
            </a:pPr>
            <a:r>
              <a:rPr lang="en-US" sz="1600" dirty="0">
                <a:effectLst/>
                <a:latin typeface="+mj-lt"/>
              </a:rPr>
              <a:t>Finding Solution to a Problem</a:t>
            </a:r>
          </a:p>
          <a:p>
            <a:pPr marL="457200" lvl="0" indent="-457200">
              <a:lnSpc>
                <a:spcPct val="90000"/>
              </a:lnSpc>
            </a:pPr>
            <a:endParaRPr lang="en-US" sz="2800" dirty="0">
              <a:effectLst/>
              <a:latin typeface="+mj-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 y="0"/>
            <a:ext cx="66294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Work out to Measure and Increase 30 energy levels Regularly</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41</a:t>
            </a:fld>
            <a:endParaRPr lang="en-US" dirty="0">
              <a:latin typeface="+mj-lt"/>
            </a:endParaRPr>
          </a:p>
        </p:txBody>
      </p:sp>
      <p:sp>
        <p:nvSpPr>
          <p:cNvPr id="6" name="TextBox 5"/>
          <p:cNvSpPr txBox="1"/>
          <p:nvPr/>
        </p:nvSpPr>
        <p:spPr>
          <a:xfrm>
            <a:off x="0" y="1600200"/>
            <a:ext cx="9144000" cy="5267276"/>
          </a:xfrm>
          <a:prstGeom prst="rect">
            <a:avLst/>
          </a:prstGeom>
          <a:noFill/>
        </p:spPr>
        <p:txBody>
          <a:bodyPr wrap="square" rtlCol="0">
            <a:spAutoFit/>
          </a:bodyPr>
          <a:lstStyle/>
          <a:p>
            <a:pPr lvl="0">
              <a:lnSpc>
                <a:spcPct val="78000"/>
              </a:lnSpc>
            </a:pPr>
            <a:r>
              <a:rPr lang="en-US" sz="1400" dirty="0">
                <a:effectLst/>
                <a:latin typeface="+mj-lt"/>
              </a:rPr>
              <a:t>We see change as a new challenge and opportunity to grow</a:t>
            </a:r>
          </a:p>
          <a:p>
            <a:pPr lvl="0">
              <a:lnSpc>
                <a:spcPct val="78000"/>
              </a:lnSpc>
            </a:pPr>
            <a:r>
              <a:rPr lang="en-US" sz="1400" dirty="0">
                <a:effectLst/>
                <a:latin typeface="+mj-lt"/>
              </a:rPr>
              <a:t>We feel hopeful and optimistic and don't have the Victimitis Virus</a:t>
            </a:r>
          </a:p>
          <a:p>
            <a:pPr lvl="0">
              <a:lnSpc>
                <a:spcPct val="78000"/>
              </a:lnSpc>
            </a:pPr>
            <a:r>
              <a:rPr lang="en-US" sz="1400" dirty="0">
                <a:effectLst/>
                <a:latin typeface="+mj-lt"/>
              </a:rPr>
              <a:t>Our leaders are authentic and provide good examples to follow</a:t>
            </a:r>
          </a:p>
          <a:p>
            <a:pPr lvl="0">
              <a:lnSpc>
                <a:spcPct val="78000"/>
              </a:lnSpc>
            </a:pPr>
            <a:r>
              <a:rPr lang="en-US" sz="1400" dirty="0">
                <a:effectLst/>
                <a:latin typeface="+mj-lt"/>
              </a:rPr>
              <a:t>We operate with a high degree of honesty and integrity</a:t>
            </a:r>
          </a:p>
          <a:p>
            <a:pPr lvl="0">
              <a:lnSpc>
                <a:spcPct val="78000"/>
              </a:lnSpc>
            </a:pPr>
            <a:r>
              <a:rPr lang="en-US" sz="1400" dirty="0">
                <a:effectLst/>
                <a:latin typeface="+mj-lt"/>
              </a:rPr>
              <a:t>We give each other regular feedback on personal actions and behavior</a:t>
            </a:r>
          </a:p>
          <a:p>
            <a:pPr lvl="0">
              <a:lnSpc>
                <a:spcPct val="78000"/>
              </a:lnSpc>
            </a:pPr>
            <a:r>
              <a:rPr lang="en-US" sz="1400" dirty="0">
                <a:effectLst/>
                <a:latin typeface="+mj-lt"/>
              </a:rPr>
              <a:t>We continually seek feedbacks and improvements on making job easier</a:t>
            </a:r>
          </a:p>
          <a:p>
            <a:pPr lvl="0">
              <a:lnSpc>
                <a:spcPct val="78000"/>
              </a:lnSpc>
            </a:pPr>
            <a:r>
              <a:rPr lang="en-US" sz="1400" dirty="0">
                <a:effectLst/>
                <a:latin typeface="+mj-lt"/>
              </a:rPr>
              <a:t>We have deep passion and commitment to our cause</a:t>
            </a:r>
          </a:p>
          <a:p>
            <a:pPr lvl="0">
              <a:lnSpc>
                <a:spcPct val="78000"/>
              </a:lnSpc>
            </a:pPr>
            <a:r>
              <a:rPr lang="en-US" sz="1400" dirty="0">
                <a:effectLst/>
                <a:latin typeface="+mj-lt"/>
              </a:rPr>
              <a:t>We take pride in, and joy from, our work</a:t>
            </a:r>
          </a:p>
          <a:p>
            <a:pPr lvl="0">
              <a:lnSpc>
                <a:spcPct val="78000"/>
              </a:lnSpc>
            </a:pPr>
            <a:r>
              <a:rPr lang="en-US" sz="1400" dirty="0">
                <a:effectLst/>
                <a:latin typeface="+mj-lt"/>
              </a:rPr>
              <a:t>We don’t have obstacles stopping performing to best effect</a:t>
            </a:r>
          </a:p>
          <a:p>
            <a:pPr lvl="0">
              <a:lnSpc>
                <a:spcPct val="78000"/>
              </a:lnSpc>
            </a:pPr>
            <a:r>
              <a:rPr lang="en-US" sz="1400" dirty="0">
                <a:effectLst/>
                <a:latin typeface="+mj-lt"/>
              </a:rPr>
              <a:t>We persist in the face of setbacks and failures</a:t>
            </a:r>
          </a:p>
          <a:p>
            <a:pPr lvl="0">
              <a:lnSpc>
                <a:spcPct val="78000"/>
              </a:lnSpc>
            </a:pPr>
            <a:r>
              <a:rPr lang="en-US" sz="1400" dirty="0">
                <a:effectLst/>
                <a:latin typeface="+mj-lt"/>
              </a:rPr>
              <a:t>We are self-disciplined</a:t>
            </a:r>
          </a:p>
          <a:p>
            <a:pPr lvl="0">
              <a:lnSpc>
                <a:spcPct val="78000"/>
              </a:lnSpc>
            </a:pPr>
            <a:r>
              <a:rPr lang="en-US" sz="1400" dirty="0">
                <a:effectLst/>
                <a:latin typeface="+mj-lt"/>
              </a:rPr>
              <a:t>Our work is meaningful and makes a difference</a:t>
            </a:r>
          </a:p>
          <a:p>
            <a:pPr lvl="0">
              <a:lnSpc>
                <a:spcPct val="78000"/>
              </a:lnSpc>
            </a:pPr>
            <a:r>
              <a:rPr lang="en-US" sz="1400" dirty="0">
                <a:effectLst/>
                <a:latin typeface="+mj-lt"/>
              </a:rPr>
              <a:t>We regularly devote time to learning and improvement</a:t>
            </a:r>
          </a:p>
          <a:p>
            <a:pPr lvl="0">
              <a:lnSpc>
                <a:spcPct val="78000"/>
              </a:lnSpc>
            </a:pPr>
            <a:r>
              <a:rPr lang="en-US" sz="1400" dirty="0">
                <a:effectLst/>
                <a:latin typeface="+mj-lt"/>
              </a:rPr>
              <a:t>Our leaders are highly effective coaches who help us develop</a:t>
            </a:r>
          </a:p>
          <a:p>
            <a:pPr lvl="0">
              <a:lnSpc>
                <a:spcPct val="78000"/>
              </a:lnSpc>
            </a:pPr>
            <a:r>
              <a:rPr lang="en-US" sz="1400" dirty="0">
                <a:effectLst/>
                <a:latin typeface="+mj-lt"/>
              </a:rPr>
              <a:t>We don't use threats, intimidation, or punishments</a:t>
            </a:r>
          </a:p>
          <a:p>
            <a:pPr lvl="0">
              <a:lnSpc>
                <a:spcPct val="78000"/>
              </a:lnSpc>
            </a:pPr>
            <a:r>
              <a:rPr lang="en-US" sz="1400" dirty="0">
                <a:effectLst/>
                <a:latin typeface="+mj-lt"/>
              </a:rPr>
              <a:t>Rewards are used to recognize and share success rather than as incentives to manipulate performance</a:t>
            </a:r>
          </a:p>
          <a:p>
            <a:pPr lvl="0">
              <a:lnSpc>
                <a:spcPct val="78000"/>
              </a:lnSpc>
            </a:pPr>
            <a:r>
              <a:rPr lang="en-US" sz="1400" dirty="0">
                <a:effectLst/>
                <a:latin typeface="+mj-lt"/>
              </a:rPr>
              <a:t>Our leaders have strong verbal communication skills</a:t>
            </a:r>
          </a:p>
          <a:p>
            <a:pPr lvl="0">
              <a:lnSpc>
                <a:spcPct val="78000"/>
              </a:lnSpc>
            </a:pPr>
            <a:r>
              <a:rPr lang="en-US" sz="1400" dirty="0">
                <a:effectLst/>
                <a:latin typeface="+mj-lt"/>
              </a:rPr>
              <a:t>Our team has many cooperative partnerships ,strong relationships and attitude of Teamwork divides task, multiplies success</a:t>
            </a:r>
          </a:p>
          <a:p>
            <a:pPr lvl="0">
              <a:lnSpc>
                <a:spcPct val="78000"/>
              </a:lnSpc>
            </a:pPr>
            <a:r>
              <a:rPr lang="en-US" sz="1400" dirty="0">
                <a:effectLst/>
                <a:latin typeface="+mj-lt"/>
              </a:rPr>
              <a:t>We see motivation in every task</a:t>
            </a:r>
          </a:p>
          <a:p>
            <a:pPr lvl="0">
              <a:lnSpc>
                <a:spcPct val="78000"/>
              </a:lnSpc>
            </a:pPr>
            <a:r>
              <a:rPr lang="en-US" sz="1400" dirty="0">
                <a:effectLst/>
                <a:latin typeface="+mj-lt"/>
              </a:rPr>
              <a:t>We frequently recognize, appreciate, and celebrate our small wins and significant successes</a:t>
            </a:r>
          </a:p>
          <a:p>
            <a:pPr lvl="0">
              <a:lnSpc>
                <a:spcPct val="78000"/>
              </a:lnSpc>
            </a:pPr>
            <a:r>
              <a:rPr lang="en-US" sz="1400" dirty="0">
                <a:effectLst/>
                <a:latin typeface="+mj-lt"/>
              </a:rPr>
              <a:t>We move beyond our "reality rut" of current problems to focus on what could be</a:t>
            </a:r>
          </a:p>
          <a:p>
            <a:pPr lvl="0">
              <a:lnSpc>
                <a:spcPct val="78000"/>
              </a:lnSpc>
            </a:pPr>
            <a:r>
              <a:rPr lang="en-US" sz="1400" dirty="0">
                <a:effectLst/>
                <a:latin typeface="+mj-lt"/>
              </a:rPr>
              <a:t>We know  primary aim of our company -  principles, priorities and mission</a:t>
            </a:r>
          </a:p>
          <a:p>
            <a:pPr lvl="0">
              <a:lnSpc>
                <a:spcPct val="78000"/>
              </a:lnSpc>
            </a:pPr>
            <a:r>
              <a:rPr lang="en-US" sz="1400" dirty="0">
                <a:effectLst/>
                <a:latin typeface="+mj-lt"/>
              </a:rPr>
              <a:t>We have a strong and clear picture of our preferred future (vision)</a:t>
            </a:r>
          </a:p>
          <a:p>
            <a:pPr lvl="0">
              <a:lnSpc>
                <a:spcPct val="78000"/>
              </a:lnSpc>
            </a:pPr>
            <a:r>
              <a:rPr lang="en-US" sz="1400" dirty="0">
                <a:effectLst/>
                <a:latin typeface="+mj-lt"/>
              </a:rPr>
              <a:t>We have 3 - 4 principles (core values) that guide our behavior (10 tags)</a:t>
            </a:r>
          </a:p>
          <a:p>
            <a:pPr lvl="0">
              <a:lnSpc>
                <a:spcPct val="78000"/>
              </a:lnSpc>
            </a:pPr>
            <a:r>
              <a:rPr lang="en-US" sz="1400" dirty="0">
                <a:effectLst/>
                <a:latin typeface="+mj-lt"/>
              </a:rPr>
              <a:t>We take responsibility for our choices</a:t>
            </a:r>
          </a:p>
          <a:p>
            <a:pPr lvl="0">
              <a:lnSpc>
                <a:spcPct val="78000"/>
              </a:lnSpc>
            </a:pPr>
            <a:r>
              <a:rPr lang="en-US" sz="1400" dirty="0">
                <a:effectLst/>
                <a:latin typeface="+mj-lt"/>
              </a:rPr>
              <a:t>Our goals are aligned to company goals</a:t>
            </a:r>
          </a:p>
          <a:p>
            <a:pPr lvl="0">
              <a:lnSpc>
                <a:spcPct val="78000"/>
              </a:lnSpc>
            </a:pPr>
            <a:r>
              <a:rPr lang="en-US" sz="1400" dirty="0">
                <a:effectLst/>
                <a:latin typeface="+mj-lt"/>
              </a:rPr>
              <a:t>Our organization image is consistent with every customer as same as with internal team</a:t>
            </a:r>
          </a:p>
          <a:p>
            <a:pPr lvl="0">
              <a:lnSpc>
                <a:spcPct val="78000"/>
              </a:lnSpc>
            </a:pPr>
            <a:r>
              <a:rPr lang="en-US" sz="1400" dirty="0">
                <a:effectLst/>
                <a:latin typeface="+mj-lt"/>
              </a:rPr>
              <a:t>We are involved in organization development</a:t>
            </a:r>
          </a:p>
          <a:p>
            <a:pPr lvl="0">
              <a:lnSpc>
                <a:spcPct val="78000"/>
              </a:lnSpc>
            </a:pPr>
            <a:r>
              <a:rPr lang="en-US" sz="1400" dirty="0">
                <a:effectLst/>
                <a:latin typeface="+mj-lt"/>
              </a:rPr>
              <a:t>We have a strong sense of purpose</a:t>
            </a:r>
          </a:p>
          <a:p>
            <a:pPr lvl="0">
              <a:lnSpc>
                <a:spcPct val="78000"/>
              </a:lnSpc>
            </a:pPr>
            <a:r>
              <a:rPr lang="en-US" sz="1400" dirty="0">
                <a:effectLst/>
                <a:latin typeface="+mj-lt"/>
              </a:rPr>
              <a:t>We feel empowered</a:t>
            </a: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Find to Scale of 1 to 10 with each statement for each team and Increase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8800" dirty="0"/>
          </a:p>
          <a:p>
            <a:pPr algn="ctr">
              <a:buNone/>
            </a:pPr>
            <a:r>
              <a:rPr lang="en-US" sz="8800" dirty="0"/>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5</a:t>
            </a:fld>
            <a:endParaRPr lang="en-US" dirty="0">
              <a:latin typeface="+mj-lt"/>
            </a:endParaRPr>
          </a:p>
        </p:txBody>
      </p:sp>
      <p:sp>
        <p:nvSpPr>
          <p:cNvPr id="6" name="TextBox 5"/>
          <p:cNvSpPr txBox="1"/>
          <p:nvPr/>
        </p:nvSpPr>
        <p:spPr>
          <a:xfrm>
            <a:off x="0" y="1600200"/>
            <a:ext cx="9144000" cy="5272213"/>
          </a:xfrm>
          <a:prstGeom prst="rect">
            <a:avLst/>
          </a:prstGeom>
          <a:noFill/>
        </p:spPr>
        <p:txBody>
          <a:bodyPr wrap="square" rtlCol="0">
            <a:spAutoFit/>
          </a:bodyPr>
          <a:lstStyle/>
          <a:p>
            <a:pPr marL="457200" lvl="0" indent="-457200">
              <a:lnSpc>
                <a:spcPct val="90000"/>
              </a:lnSpc>
            </a:pPr>
            <a:r>
              <a:rPr lang="en-US" sz="2000" dirty="0">
                <a:effectLst/>
                <a:latin typeface="+mj-lt"/>
              </a:rPr>
              <a:t>	Provide a great environment to work in and look after your staff the way you expect them to look after your customers. Get Happiness Index from each team and make steps to increase their happiness value not only in terms of Work, but also personal things through personal touch. Some few points below may auto-increase happiness:</a:t>
            </a:r>
          </a:p>
          <a:p>
            <a:pPr marL="868363" lvl="1" indent="-457200">
              <a:lnSpc>
                <a:spcPct val="90000"/>
              </a:lnSpc>
              <a:buFont typeface="Arial" pitchFamily="34" charset="0"/>
              <a:buChar char="•"/>
            </a:pPr>
            <a:r>
              <a:rPr lang="en-US" sz="1800" dirty="0">
                <a:effectLst/>
                <a:latin typeface="+mj-lt"/>
              </a:rPr>
              <a:t>Increase individuals’ accountability for their work by removing some controls</a:t>
            </a:r>
          </a:p>
          <a:p>
            <a:pPr marL="868363" lvl="1" indent="-457200">
              <a:lnSpc>
                <a:spcPct val="90000"/>
              </a:lnSpc>
              <a:buFont typeface="Arial" pitchFamily="34" charset="0"/>
              <a:buChar char="•"/>
            </a:pPr>
            <a:r>
              <a:rPr lang="en-US" sz="1800" dirty="0">
                <a:effectLst/>
                <a:latin typeface="+mj-lt"/>
              </a:rPr>
              <a:t>Give people responsibility for a complete process or unit of work</a:t>
            </a:r>
          </a:p>
          <a:p>
            <a:pPr marL="868363" lvl="1" indent="-457200">
              <a:lnSpc>
                <a:spcPct val="90000"/>
              </a:lnSpc>
              <a:buFont typeface="Arial" pitchFamily="34" charset="0"/>
              <a:buChar char="•"/>
            </a:pPr>
            <a:r>
              <a:rPr lang="en-US" sz="1800" dirty="0">
                <a:effectLst/>
                <a:latin typeface="+mj-lt"/>
              </a:rPr>
              <a:t>Make information directly available to employees rather than sending it through their managers first.</a:t>
            </a:r>
          </a:p>
          <a:p>
            <a:pPr marL="868363" lvl="1" indent="-457200">
              <a:lnSpc>
                <a:spcPct val="90000"/>
              </a:lnSpc>
              <a:buFont typeface="Arial" pitchFamily="34" charset="0"/>
              <a:buChar char="•"/>
            </a:pPr>
            <a:r>
              <a:rPr lang="en-US" sz="1800" dirty="0">
                <a:effectLst/>
                <a:latin typeface="+mj-lt"/>
              </a:rPr>
              <a:t>Enable people to take on new, more difficult tasks they haven’t handled before</a:t>
            </a:r>
          </a:p>
          <a:p>
            <a:pPr marL="868363" lvl="1" indent="-457200">
              <a:lnSpc>
                <a:spcPct val="90000"/>
              </a:lnSpc>
              <a:buFont typeface="Arial" pitchFamily="34" charset="0"/>
              <a:buChar char="•"/>
            </a:pPr>
            <a:r>
              <a:rPr lang="en-US" sz="1800" dirty="0">
                <a:effectLst/>
                <a:latin typeface="+mj-lt"/>
              </a:rPr>
              <a:t>Assign individuals specialized tasks that allow them to become experts</a:t>
            </a:r>
          </a:p>
          <a:p>
            <a:pPr marL="868363" lvl="1" indent="-457200">
              <a:lnSpc>
                <a:spcPct val="90000"/>
              </a:lnSpc>
              <a:buFont typeface="Arial" pitchFamily="34" charset="0"/>
              <a:buChar char="•"/>
            </a:pPr>
            <a:r>
              <a:rPr lang="en-US" sz="1800" dirty="0">
                <a:effectLst/>
                <a:latin typeface="+mj-lt"/>
              </a:rPr>
              <a:t>Provide what they need in terms of training (soft skills as well as technical knowledge) and genuine support with positive messages where appropriate and constructive feedback of development is needed</a:t>
            </a:r>
          </a:p>
          <a:p>
            <a:pPr marL="868363" lvl="1" indent="-457200">
              <a:lnSpc>
                <a:spcPct val="90000"/>
              </a:lnSpc>
              <a:buFont typeface="Arial" pitchFamily="34" charset="0"/>
              <a:buChar char="•"/>
            </a:pPr>
            <a:r>
              <a:rPr lang="en-US" sz="1800" dirty="0">
                <a:effectLst/>
                <a:latin typeface="+mj-lt"/>
              </a:rPr>
              <a:t>Ask team with “How do you think I can be more productive?” Sure, you may end up doing more. But if everyone did this, we would all end up better off. Even if you don't get any ideas boosting efficiency or issues impacting environment, your questioning will open the way toward a more cooperative work life  </a:t>
            </a:r>
          </a:p>
          <a:p>
            <a:pPr lvl="0">
              <a:lnSpc>
                <a:spcPct val="90000"/>
              </a:lnSpc>
            </a:pPr>
            <a:endParaRPr lang="en-US" sz="2000" dirty="0">
              <a:effectLst/>
              <a:latin typeface="+mj-lt"/>
            </a:endParaRPr>
          </a:p>
          <a:p>
            <a:pPr lvl="0">
              <a:lnSpc>
                <a:spcPct val="90000"/>
              </a:lnSpc>
            </a:pPr>
            <a:endParaRPr lang="en-US" sz="2000" dirty="0">
              <a:effectLst/>
              <a:latin typeface="+mj-lt"/>
            </a:endParaRP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1. Happy Work-Force = Happy Customers : Increase Happiness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6</a:t>
            </a:fld>
            <a:endParaRPr lang="en-US" dirty="0">
              <a:latin typeface="+mj-lt"/>
            </a:endParaRPr>
          </a:p>
        </p:txBody>
      </p:sp>
      <p:sp>
        <p:nvSpPr>
          <p:cNvPr id="6" name="TextBox 5"/>
          <p:cNvSpPr txBox="1"/>
          <p:nvPr/>
        </p:nvSpPr>
        <p:spPr>
          <a:xfrm>
            <a:off x="0" y="1600200"/>
            <a:ext cx="9144000" cy="5016758"/>
          </a:xfrm>
          <a:prstGeom prst="rect">
            <a:avLst/>
          </a:prstGeom>
          <a:noFill/>
        </p:spPr>
        <p:txBody>
          <a:bodyPr wrap="square" rtlCol="0">
            <a:spAutoFit/>
          </a:bodyPr>
          <a:lstStyle/>
          <a:p>
            <a:pPr marL="457200" lvl="0" indent="-457200">
              <a:lnSpc>
                <a:spcPct val="80000"/>
              </a:lnSpc>
            </a:pPr>
            <a:r>
              <a:rPr lang="en-US" sz="2000" dirty="0">
                <a:effectLst/>
                <a:latin typeface="+mj-lt"/>
              </a:rPr>
              <a:t>	Everyone is motivated on some level. They may want more status, higher pay, better working conditions, and flexible benefits. But Research says, it is not because of them, only by fulfilling items those motivate your team by asking them not in an annual survey feedback but in regular feedbacks, attitude surveys, and informal conversations. Find level of their motivation and move them to next level on an ongoing basis to measure attitude at ‘key moments of truth’ of each member on what they want most from their jobs; You don’t have to be perfect; “Best” doesn’t mean same thing to everyone; Ask for cheese-you might get moon.</a:t>
            </a:r>
          </a:p>
          <a:p>
            <a:pPr marL="457200" lvl="0" indent="-457200">
              <a:lnSpc>
                <a:spcPct val="80000"/>
              </a:lnSpc>
            </a:pPr>
            <a:r>
              <a:rPr lang="en-US" sz="2000" b="1" dirty="0">
                <a:effectLst/>
                <a:latin typeface="+mj-lt"/>
              </a:rPr>
              <a:t>	i) Differentiate Each</a:t>
            </a:r>
          </a:p>
          <a:p>
            <a:pPr marL="457200" lvl="0" indent="-457200">
              <a:lnSpc>
                <a:spcPct val="80000"/>
              </a:lnSpc>
            </a:pPr>
            <a:r>
              <a:rPr lang="en-US" sz="2000" dirty="0">
                <a:effectLst/>
                <a:latin typeface="+mj-lt"/>
              </a:rPr>
              <a:t>	Understand the differences of real, longer-term motivators and short-term spurs</a:t>
            </a:r>
          </a:p>
          <a:p>
            <a:pPr marL="457200" lvl="0" indent="-457200">
              <a:lnSpc>
                <a:spcPct val="80000"/>
              </a:lnSpc>
            </a:pPr>
            <a:r>
              <a:rPr lang="en-US" sz="2000" b="1" dirty="0">
                <a:effectLst/>
                <a:latin typeface="+mj-lt"/>
              </a:rPr>
              <a:t>	ii) Everyone is not Like You </a:t>
            </a:r>
          </a:p>
          <a:p>
            <a:pPr marL="457200" lvl="0" indent="-457200">
              <a:lnSpc>
                <a:spcPct val="80000"/>
              </a:lnSpc>
            </a:pPr>
            <a:r>
              <a:rPr lang="en-US" sz="2000" dirty="0">
                <a:effectLst/>
                <a:latin typeface="+mj-lt"/>
              </a:rPr>
              <a:t>	Trying to motivate others by focusing on what motivates you is wrong. It differs from person to person</a:t>
            </a:r>
          </a:p>
          <a:p>
            <a:pPr marL="457200" lvl="0" indent="-457200">
              <a:lnSpc>
                <a:spcPct val="80000"/>
              </a:lnSpc>
            </a:pPr>
            <a:r>
              <a:rPr lang="en-US" sz="2000" b="1" dirty="0">
                <a:effectLst/>
                <a:latin typeface="+mj-lt"/>
              </a:rPr>
              <a:t>	iii) Find Out What Your People Want From Work</a:t>
            </a:r>
          </a:p>
          <a:p>
            <a:pPr marL="457200" lvl="0" indent="-457200">
              <a:lnSpc>
                <a:spcPct val="80000"/>
              </a:lnSpc>
            </a:pPr>
            <a:r>
              <a:rPr lang="en-US" sz="2000" dirty="0">
                <a:effectLst/>
                <a:latin typeface="+mj-lt"/>
              </a:rPr>
              <a:t>	More interesting work, efficient direction, opportunity to see the end result of their work, greater participation, recognition, challenge, career growth</a:t>
            </a:r>
          </a:p>
          <a:p>
            <a:pPr marL="457200" lvl="0" indent="-457200">
              <a:lnSpc>
                <a:spcPct val="80000"/>
              </a:lnSpc>
            </a:pPr>
            <a:r>
              <a:rPr lang="en-US" sz="2000" b="1" dirty="0">
                <a:effectLst/>
                <a:latin typeface="+mj-lt"/>
              </a:rPr>
              <a:t>	iv) Decide on an Action involving team</a:t>
            </a:r>
          </a:p>
          <a:p>
            <a:pPr marL="457200" lvl="0" indent="-457200">
              <a:lnSpc>
                <a:spcPct val="80000"/>
              </a:lnSpc>
            </a:pPr>
            <a:r>
              <a:rPr lang="en-US" sz="2000" dirty="0">
                <a:effectLst/>
                <a:latin typeface="+mj-lt"/>
              </a:rPr>
              <a:t>	Since recognize that you don't have all the answers, Having listened to team, take steps to alter policies and attitudes after consulting fully with team</a:t>
            </a:r>
          </a:p>
          <a:p>
            <a:pPr lvl="0">
              <a:lnSpc>
                <a:spcPct val="80000"/>
              </a:lnSpc>
            </a:pPr>
            <a:endParaRPr lang="en-US" sz="2000" dirty="0">
              <a:effectLst/>
              <a:latin typeface="+mj-lt"/>
            </a:endParaRP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2. Everyone Has Motivation : Understand, Feel, Build Trust to increase 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7</a:t>
            </a:fld>
            <a:endParaRPr lang="en-US" dirty="0">
              <a:latin typeface="+mj-lt"/>
            </a:endParaRPr>
          </a:p>
        </p:txBody>
      </p:sp>
      <p:sp>
        <p:nvSpPr>
          <p:cNvPr id="6" name="TextBox 5"/>
          <p:cNvSpPr txBox="1"/>
          <p:nvPr/>
        </p:nvSpPr>
        <p:spPr>
          <a:xfrm>
            <a:off x="0" y="1600200"/>
            <a:ext cx="9144000" cy="5370701"/>
          </a:xfrm>
          <a:prstGeom prst="rect">
            <a:avLst/>
          </a:prstGeom>
          <a:noFill/>
        </p:spPr>
        <p:txBody>
          <a:bodyPr wrap="square" rtlCol="0">
            <a:spAutoFit/>
          </a:bodyPr>
          <a:lstStyle/>
          <a:p>
            <a:pPr marL="457200" lvl="0" indent="-457200">
              <a:lnSpc>
                <a:spcPct val="85000"/>
              </a:lnSpc>
            </a:pPr>
            <a:r>
              <a:rPr lang="en-US" sz="2000" b="1" dirty="0">
                <a:effectLst/>
                <a:latin typeface="+mj-lt"/>
              </a:rPr>
              <a:t>	v) Let Me Understand You</a:t>
            </a:r>
          </a:p>
          <a:p>
            <a:pPr marL="457200" lvl="0" indent="-457200">
              <a:lnSpc>
                <a:spcPct val="85000"/>
              </a:lnSpc>
            </a:pPr>
            <a:r>
              <a:rPr lang="en-US" sz="2000" dirty="0">
                <a:effectLst/>
                <a:latin typeface="+mj-lt"/>
              </a:rPr>
              <a:t>	a) Take time to Show Sincere Interest in your team as your family</a:t>
            </a:r>
          </a:p>
          <a:p>
            <a:pPr marL="457200" lvl="0" indent="-457200">
              <a:lnSpc>
                <a:spcPct val="85000"/>
              </a:lnSpc>
            </a:pPr>
            <a:r>
              <a:rPr lang="en-US" sz="2000" dirty="0">
                <a:effectLst/>
                <a:latin typeface="+mj-lt"/>
              </a:rPr>
              <a:t>	Understand what your team are passionate about in their lives.  What are their special passions?  What are their personal needs? What brings them joy or pain?  What are their short-range and long-range goals? What is in it not for them? Once you understand the answers to these questions, you can move them to a new level of motivation, because you cared enough to ask the questions and show interest in their success.  Once you understand your employee’s needs and goals, they will take more interest in understanding and achieving your goals.</a:t>
            </a:r>
          </a:p>
          <a:p>
            <a:pPr marL="457200" lvl="0" indent="-457200">
              <a:lnSpc>
                <a:spcPct val="85000"/>
              </a:lnSpc>
            </a:pPr>
            <a:r>
              <a:rPr lang="en-US" sz="2000" dirty="0">
                <a:effectLst/>
                <a:latin typeface="+mj-lt"/>
              </a:rPr>
              <a:t>	b)  Listen to both sides of the team</a:t>
            </a:r>
          </a:p>
          <a:p>
            <a:pPr marL="457200" lvl="0" indent="-457200">
              <a:lnSpc>
                <a:spcPct val="85000"/>
              </a:lnSpc>
            </a:pPr>
            <a:r>
              <a:rPr lang="en-US" sz="2000" dirty="0">
                <a:effectLst/>
                <a:latin typeface="+mj-lt"/>
              </a:rPr>
              <a:t>	During conflicts understand both the parties and exchange the positive things about each other, at the same time, convert the negatives to positives. Finally obtain a commitment from them this will increase your probability of success.</a:t>
            </a:r>
          </a:p>
          <a:p>
            <a:pPr marL="457200" lvl="0" indent="-457200">
              <a:lnSpc>
                <a:spcPct val="85000"/>
              </a:lnSpc>
            </a:pPr>
            <a:r>
              <a:rPr lang="en-US" sz="2000" dirty="0">
                <a:effectLst/>
                <a:latin typeface="+mj-lt"/>
              </a:rPr>
              <a:t>	c)  Listening to your team</a:t>
            </a:r>
          </a:p>
          <a:p>
            <a:pPr marL="457200" lvl="0" indent="-457200">
              <a:lnSpc>
                <a:spcPct val="85000"/>
              </a:lnSpc>
            </a:pPr>
            <a:r>
              <a:rPr lang="en-US" sz="2000" dirty="0">
                <a:effectLst/>
                <a:latin typeface="+mj-lt"/>
              </a:rPr>
              <a:t>	You do not need to agree with everything they are thinking but you do need to understand why they feel this way. Understand what problems/worries they are encountering, what opportunities they see, what is important to them.</a:t>
            </a:r>
          </a:p>
          <a:p>
            <a:pPr marL="457200" lvl="0" indent="-457200">
              <a:lnSpc>
                <a:spcPct val="90000"/>
              </a:lnSpc>
            </a:pPr>
            <a:endParaRPr lang="en-US" sz="2000" dirty="0">
              <a:effectLst/>
              <a:latin typeface="+mj-lt"/>
            </a:endParaRPr>
          </a:p>
          <a:p>
            <a:pPr marL="457200" lvl="0" indent="-457200">
              <a:lnSpc>
                <a:spcPct val="90000"/>
              </a:lnSpc>
            </a:pPr>
            <a:endParaRPr lang="en-US" sz="2000" dirty="0">
              <a:effectLst/>
              <a:latin typeface="+mj-lt"/>
            </a:endParaRPr>
          </a:p>
          <a:p>
            <a:pPr lvl="0">
              <a:lnSpc>
                <a:spcPct val="90000"/>
              </a:lnSpc>
            </a:pPr>
            <a:endParaRPr lang="en-US" sz="2000" dirty="0">
              <a:effectLst/>
              <a:latin typeface="+mj-lt"/>
            </a:endParaRP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2. Everyone Has Motivation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8</a:t>
            </a:fld>
            <a:endParaRPr lang="en-US" dirty="0">
              <a:latin typeface="+mj-lt"/>
            </a:endParaRPr>
          </a:p>
        </p:txBody>
      </p:sp>
      <p:sp>
        <p:nvSpPr>
          <p:cNvPr id="6" name="TextBox 5"/>
          <p:cNvSpPr txBox="1"/>
          <p:nvPr/>
        </p:nvSpPr>
        <p:spPr>
          <a:xfrm>
            <a:off x="0" y="1600200"/>
            <a:ext cx="9144000" cy="5047536"/>
          </a:xfrm>
          <a:prstGeom prst="rect">
            <a:avLst/>
          </a:prstGeom>
          <a:noFill/>
        </p:spPr>
        <p:txBody>
          <a:bodyPr wrap="square" rtlCol="0">
            <a:spAutoFit/>
          </a:bodyPr>
          <a:lstStyle/>
          <a:p>
            <a:pPr marL="457200" lvl="0" indent="-457200">
              <a:lnSpc>
                <a:spcPct val="80000"/>
              </a:lnSpc>
            </a:pPr>
            <a:r>
              <a:rPr lang="en-US" sz="2000" dirty="0">
                <a:effectLst/>
                <a:latin typeface="+mj-lt"/>
              </a:rPr>
              <a:t>	</a:t>
            </a:r>
            <a:r>
              <a:rPr lang="en-US" sz="2000" b="1" dirty="0">
                <a:effectLst/>
                <a:latin typeface="+mj-lt"/>
              </a:rPr>
              <a:t>v) Let Me Understand You</a:t>
            </a:r>
          </a:p>
          <a:p>
            <a:pPr marL="457200" lvl="0" indent="-457200">
              <a:lnSpc>
                <a:spcPct val="80000"/>
              </a:lnSpc>
            </a:pPr>
            <a:r>
              <a:rPr lang="en-US" sz="2000" dirty="0">
                <a:effectLst/>
                <a:latin typeface="+mj-lt"/>
              </a:rPr>
              <a:t>	d)  Selling your idea</a:t>
            </a:r>
          </a:p>
          <a:p>
            <a:pPr marL="457200" lvl="0" indent="-457200">
              <a:lnSpc>
                <a:spcPct val="80000"/>
              </a:lnSpc>
            </a:pPr>
            <a:r>
              <a:rPr lang="en-US" sz="2000" dirty="0">
                <a:effectLst/>
                <a:latin typeface="+mj-lt"/>
              </a:rPr>
              <a:t>	Instead of selling your idea first to team, first understand their pain points and then convert your ideas, how those could help them to erode pains and increase their pleasures. Thus they will buy in to your way and you can sell your idea</a:t>
            </a:r>
          </a:p>
          <a:p>
            <a:pPr marL="457200" lvl="0" indent="-457200">
              <a:lnSpc>
                <a:spcPct val="80000"/>
              </a:lnSpc>
            </a:pPr>
            <a:r>
              <a:rPr lang="en-US" sz="2000" dirty="0">
                <a:effectLst/>
                <a:latin typeface="+mj-lt"/>
              </a:rPr>
              <a:t>	e) Listen Without Judgment</a:t>
            </a:r>
          </a:p>
          <a:p>
            <a:pPr marL="457200" lvl="0" indent="-457200">
              <a:lnSpc>
                <a:spcPct val="80000"/>
              </a:lnSpc>
            </a:pPr>
            <a:r>
              <a:rPr lang="en-US" sz="2000" dirty="0">
                <a:effectLst/>
                <a:latin typeface="+mj-lt"/>
              </a:rPr>
              <a:t>	You need to understand other person's perception of the situation in order to help them to develop a strategy that works for them. Listening is about understanding how the other person feels - beyond merely the words that they say. </a:t>
            </a:r>
          </a:p>
          <a:p>
            <a:pPr marL="457200" lvl="0" indent="-457200">
              <a:lnSpc>
                <a:spcPct val="80000"/>
              </a:lnSpc>
            </a:pPr>
            <a:r>
              <a:rPr lang="en-US" sz="2000" dirty="0">
                <a:effectLst/>
                <a:latin typeface="+mj-lt"/>
              </a:rPr>
              <a:t>	f) Some one is Difficult to understand or motivate</a:t>
            </a:r>
          </a:p>
          <a:p>
            <a:pPr marL="457200" lvl="0" indent="-457200">
              <a:lnSpc>
                <a:spcPct val="80000"/>
              </a:lnSpc>
            </a:pPr>
            <a:r>
              <a:rPr lang="en-US" sz="2000" dirty="0">
                <a:effectLst/>
                <a:latin typeface="+mj-lt"/>
              </a:rPr>
              <a:t>	While it's true that not everyone has the same motivational triggers and some cannot be motivated, But there is an approach, 'seeking to understand‘ is generally a better first step than 'seeking to be understood'. The reality is that motivating some individuals does involve an investment of time. </a:t>
            </a:r>
          </a:p>
          <a:p>
            <a:pPr marL="457200" lvl="0" indent="-457200">
              <a:lnSpc>
                <a:spcPct val="80000"/>
              </a:lnSpc>
            </a:pPr>
            <a:r>
              <a:rPr lang="en-US" sz="2000" dirty="0">
                <a:effectLst/>
                <a:latin typeface="+mj-lt"/>
              </a:rPr>
              <a:t>	g) Apply Stress Management </a:t>
            </a:r>
          </a:p>
          <a:p>
            <a:pPr marL="457200" lvl="0" indent="-457200">
              <a:lnSpc>
                <a:spcPct val="80000"/>
              </a:lnSpc>
            </a:pPr>
            <a:r>
              <a:rPr lang="en-US" sz="2000" dirty="0">
                <a:effectLst/>
                <a:latin typeface="+mj-lt"/>
              </a:rPr>
              <a:t>	Team will rise and do more to tough challenges by applying stress, but you should aware of the elastic has a limit to elongate, else it would break. Extreme pressure kills inspired performance. You need to know what capacity and their feeling before deciding	</a:t>
            </a:r>
          </a:p>
          <a:p>
            <a:pPr lvl="0">
              <a:lnSpc>
                <a:spcPct val="90000"/>
              </a:lnSpc>
            </a:pPr>
            <a:endParaRPr lang="en-US" sz="2000" dirty="0">
              <a:effectLst/>
              <a:latin typeface="+mj-lt"/>
            </a:endParaRP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2. Everyone Has Motivation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400800" cy="1143000"/>
          </a:xfrm>
          <a:prstGeom prst="rect">
            <a:avLst/>
          </a:prstGeom>
          <a:ln w="19050">
            <a:solidFill>
              <a:schemeClr val="accent1"/>
            </a:solidFill>
          </a:ln>
        </p:spPr>
        <p:txBody>
          <a:bodyPr/>
          <a:lstStyle/>
          <a:p>
            <a:pPr algn="l"/>
            <a:r>
              <a:rPr lang="en-US" sz="3200" dirty="0">
                <a:solidFill>
                  <a:schemeClr val="bg1"/>
                </a:solidFill>
                <a:cs typeface="Calibri" pitchFamily="34" charset="0"/>
              </a:rPr>
              <a:t>Motivation - Principles</a:t>
            </a:r>
          </a:p>
        </p:txBody>
      </p:sp>
      <p:sp>
        <p:nvSpPr>
          <p:cNvPr id="5" name="Slide Number Placeholder 4"/>
          <p:cNvSpPr>
            <a:spLocks noGrp="1"/>
          </p:cNvSpPr>
          <p:nvPr>
            <p:ph type="sldNum" sz="quarter" idx="12"/>
          </p:nvPr>
        </p:nvSpPr>
        <p:spPr/>
        <p:txBody>
          <a:bodyPr/>
          <a:lstStyle/>
          <a:p>
            <a:pPr>
              <a:defRPr/>
            </a:pPr>
            <a:fld id="{F5999C19-E442-4B70-AA10-01703F115E7B}" type="slidenum">
              <a:rPr lang="en-US" smtClean="0">
                <a:latin typeface="+mj-lt"/>
              </a:rPr>
              <a:pPr>
                <a:defRPr/>
              </a:pPr>
              <a:t>9</a:t>
            </a:fld>
            <a:endParaRPr lang="en-US" dirty="0">
              <a:latin typeface="+mj-lt"/>
            </a:endParaRPr>
          </a:p>
        </p:txBody>
      </p:sp>
      <p:sp>
        <p:nvSpPr>
          <p:cNvPr id="6" name="TextBox 5"/>
          <p:cNvSpPr txBox="1"/>
          <p:nvPr/>
        </p:nvSpPr>
        <p:spPr>
          <a:xfrm>
            <a:off x="0" y="1600200"/>
            <a:ext cx="9144000" cy="1107996"/>
          </a:xfrm>
          <a:prstGeom prst="rect">
            <a:avLst/>
          </a:prstGeom>
          <a:noFill/>
        </p:spPr>
        <p:txBody>
          <a:bodyPr wrap="square" rtlCol="0">
            <a:spAutoFit/>
          </a:bodyPr>
          <a:lstStyle/>
          <a:p>
            <a:pPr marL="457200" lvl="0" indent="-457200">
              <a:lnSpc>
                <a:spcPct val="80000"/>
              </a:lnSpc>
            </a:pPr>
            <a:r>
              <a:rPr lang="en-US" sz="2000" dirty="0">
                <a:effectLst/>
                <a:latin typeface="+mj-lt"/>
              </a:rPr>
              <a:t>	</a:t>
            </a:r>
            <a:r>
              <a:rPr lang="en-US" sz="2000" b="1" dirty="0">
                <a:effectLst/>
                <a:latin typeface="+mj-lt"/>
              </a:rPr>
              <a:t>v) Let Me Understand You</a:t>
            </a:r>
          </a:p>
          <a:p>
            <a:pPr marL="457200" lvl="0" indent="-457200">
              <a:lnSpc>
                <a:spcPct val="80000"/>
              </a:lnSpc>
            </a:pPr>
            <a:r>
              <a:rPr lang="en-US" sz="2000" dirty="0">
                <a:effectLst/>
                <a:latin typeface="+mj-lt"/>
              </a:rPr>
              <a:t>	h)  Take Extra Care in Conversation</a:t>
            </a:r>
          </a:p>
          <a:p>
            <a:pPr marL="457200" lvl="0" indent="-457200">
              <a:lnSpc>
                <a:spcPct val="80000"/>
              </a:lnSpc>
            </a:pPr>
            <a:r>
              <a:rPr lang="en-US" sz="2000" dirty="0">
                <a:effectLst/>
                <a:latin typeface="+mj-lt"/>
              </a:rPr>
              <a:t>	</a:t>
            </a:r>
          </a:p>
          <a:p>
            <a:pPr lvl="0">
              <a:lnSpc>
                <a:spcPct val="90000"/>
              </a:lnSpc>
            </a:pPr>
            <a:endParaRPr lang="en-US" sz="2000" dirty="0">
              <a:effectLst/>
              <a:latin typeface="+mj-lt"/>
            </a:endParaRPr>
          </a:p>
        </p:txBody>
      </p:sp>
      <p:sp>
        <p:nvSpPr>
          <p:cNvPr id="7" name="Rectangle 6"/>
          <p:cNvSpPr/>
          <p:nvPr/>
        </p:nvSpPr>
        <p:spPr>
          <a:xfrm>
            <a:off x="0" y="1143000"/>
            <a:ext cx="9144000" cy="424732"/>
          </a:xfrm>
          <a:prstGeom prst="rect">
            <a:avLst/>
          </a:prstGeom>
        </p:spPr>
        <p:txBody>
          <a:bodyPr wrap="square">
            <a:spAutoFit/>
          </a:bodyPr>
          <a:lstStyle/>
          <a:p>
            <a:pPr marL="457200" lvl="0" indent="-457200">
              <a:lnSpc>
                <a:spcPct val="90000"/>
              </a:lnSpc>
            </a:pPr>
            <a:r>
              <a:rPr lang="en-US" sz="2400" dirty="0">
                <a:solidFill>
                  <a:schemeClr val="bg1"/>
                </a:solidFill>
                <a:effectLst/>
                <a:latin typeface="+mj-lt"/>
              </a:rPr>
              <a:t>2. Everyone Has Motivation</a:t>
            </a:r>
          </a:p>
        </p:txBody>
      </p:sp>
      <p:pic>
        <p:nvPicPr>
          <p:cNvPr id="1026" name="Picture 2"/>
          <p:cNvPicPr>
            <a:picLocks noChangeAspect="1" noChangeArrowheads="1"/>
          </p:cNvPicPr>
          <p:nvPr/>
        </p:nvPicPr>
        <p:blipFill>
          <a:blip r:embed="rId3" cstate="print"/>
          <a:srcRect/>
          <a:stretch>
            <a:fillRect/>
          </a:stretch>
        </p:blipFill>
        <p:spPr bwMode="auto">
          <a:xfrm>
            <a:off x="228600" y="2133600"/>
            <a:ext cx="5715000" cy="4419600"/>
          </a:xfrm>
          <a:prstGeom prst="rect">
            <a:avLst/>
          </a:prstGeom>
          <a:noFill/>
          <a:ln w="9525">
            <a:noFill/>
            <a:miter lim="800000"/>
            <a:headEnd/>
            <a:tailEnd/>
          </a:ln>
        </p:spPr>
      </p:pic>
      <p:sp>
        <p:nvSpPr>
          <p:cNvPr id="8" name="Rectangle 7"/>
          <p:cNvSpPr/>
          <p:nvPr/>
        </p:nvSpPr>
        <p:spPr>
          <a:xfrm>
            <a:off x="5943600" y="2667000"/>
            <a:ext cx="2971800" cy="3485570"/>
          </a:xfrm>
          <a:prstGeom prst="rect">
            <a:avLst/>
          </a:prstGeom>
        </p:spPr>
        <p:txBody>
          <a:bodyPr wrap="square">
            <a:spAutoFit/>
          </a:bodyPr>
          <a:lstStyle/>
          <a:p>
            <a:r>
              <a:rPr lang="en-US" sz="1050" b="1" dirty="0">
                <a:effectLst/>
                <a:latin typeface="+mn-lt"/>
              </a:rPr>
              <a:t>1. Utilitarian</a:t>
            </a:r>
          </a:p>
          <a:p>
            <a:r>
              <a:rPr lang="en-US" sz="1050" dirty="0">
                <a:effectLst/>
                <a:latin typeface="+mn-lt"/>
              </a:rPr>
              <a:t>Wanting things to be useful and productive, seeking financial well-being; possibly using money or points to keep score; . Return on investment</a:t>
            </a:r>
          </a:p>
          <a:p>
            <a:r>
              <a:rPr lang="en-US" sz="1050" b="1" dirty="0">
                <a:effectLst/>
                <a:latin typeface="+mn-lt"/>
              </a:rPr>
              <a:t> 2. Aesthetic </a:t>
            </a:r>
          </a:p>
          <a:p>
            <a:r>
              <a:rPr lang="en-US" sz="1050" dirty="0">
                <a:effectLst/>
                <a:latin typeface="+mn-lt"/>
              </a:rPr>
              <a:t>Wanting things to feel good, look good, or sound pleasing; artistic, creative, subjective.</a:t>
            </a:r>
          </a:p>
          <a:p>
            <a:r>
              <a:rPr lang="en-US" sz="1050" b="1" dirty="0">
                <a:effectLst/>
                <a:latin typeface="+mn-lt"/>
              </a:rPr>
              <a:t>3. Theoretical</a:t>
            </a:r>
          </a:p>
          <a:p>
            <a:r>
              <a:rPr lang="en-US" sz="1050" dirty="0">
                <a:effectLst/>
                <a:latin typeface="+mn-lt"/>
              </a:rPr>
              <a:t>Wanting the answers, facts, data, and truth and sharing knowledge.</a:t>
            </a:r>
          </a:p>
          <a:p>
            <a:r>
              <a:rPr lang="en-US" sz="1050" b="1" dirty="0">
                <a:effectLst/>
                <a:latin typeface="+mn-lt"/>
              </a:rPr>
              <a:t>4. Traditional</a:t>
            </a:r>
          </a:p>
          <a:p>
            <a:r>
              <a:rPr lang="en-US" sz="1050" dirty="0">
                <a:effectLst/>
                <a:latin typeface="+mn-lt"/>
              </a:rPr>
              <a:t>Wanting instructions or procedures so that life can be lived or work can be done correctly.</a:t>
            </a:r>
          </a:p>
          <a:p>
            <a:r>
              <a:rPr lang="en-US" sz="1050" b="1" dirty="0">
                <a:effectLst/>
                <a:latin typeface="+mn-lt"/>
              </a:rPr>
              <a:t>5. Social</a:t>
            </a:r>
          </a:p>
          <a:p>
            <a:r>
              <a:rPr lang="en-US" sz="1050" dirty="0">
                <a:effectLst/>
                <a:latin typeface="+mn-lt"/>
              </a:rPr>
              <a:t>Wanting to make a difference for others, wanting to solve people issues, such as hate, poverty, homelessness, hunger, and political issues</a:t>
            </a:r>
          </a:p>
          <a:p>
            <a:r>
              <a:rPr lang="en-US" sz="1050" b="1" dirty="0">
                <a:effectLst/>
                <a:latin typeface="+mn-lt"/>
              </a:rPr>
              <a:t>6. Individualistic</a:t>
            </a:r>
          </a:p>
          <a:p>
            <a:r>
              <a:rPr lang="en-US" sz="1050" dirty="0">
                <a:effectLst/>
                <a:latin typeface="+mn-lt"/>
              </a:rPr>
              <a:t>Wanting to be at the table when decisions are made, seeking to be an expert whose voice matters, winning and leading in a world-class way.</a:t>
            </a:r>
          </a:p>
        </p:txBody>
      </p:sp>
      <p:pic>
        <p:nvPicPr>
          <p:cNvPr id="1027" name="Picture 3"/>
          <p:cNvPicPr>
            <a:picLocks noChangeAspect="1" noChangeArrowheads="1"/>
          </p:cNvPicPr>
          <p:nvPr/>
        </p:nvPicPr>
        <p:blipFill>
          <a:blip r:embed="rId4" cstate="print"/>
          <a:srcRect/>
          <a:stretch>
            <a:fillRect/>
          </a:stretch>
        </p:blipFill>
        <p:spPr bwMode="auto">
          <a:xfrm>
            <a:off x="6575425" y="1143000"/>
            <a:ext cx="2568575" cy="16383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8FA837B3247140A08C97BA414D429E" ma:contentTypeVersion="0" ma:contentTypeDescription="Create a new document." ma:contentTypeScope="" ma:versionID="a0920c28dbdc0639b441d3e445589881">
  <xsd:schema xmlns:xsd="http://www.w3.org/2001/XMLSchema" xmlns:p="http://schemas.microsoft.com/office/2006/metadata/properties" targetNamespace="http://schemas.microsoft.com/office/2006/metadata/properties" ma:root="true" ma:fieldsID="f4d196f5c675f743c82a55ad494504e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E6E0E26-CE25-4301-B65E-ED01967316D0}">
  <ds:schemaRefs>
    <ds:schemaRef ds:uri="http://schemas.microsoft.com/sharepoint/v3/contenttype/forms"/>
  </ds:schemaRefs>
</ds:datastoreItem>
</file>

<file path=customXml/itemProps2.xml><?xml version="1.0" encoding="utf-8"?>
<ds:datastoreItem xmlns:ds="http://schemas.openxmlformats.org/officeDocument/2006/customXml" ds:itemID="{60939741-C362-429D-A60D-2B45D221CF23}">
  <ds:schemaRefs>
    <ds:schemaRef ds:uri="http://schemas.microsoft.com/office/2006/metadata/properties"/>
  </ds:schemaRefs>
</ds:datastoreItem>
</file>

<file path=customXml/itemProps3.xml><?xml version="1.0" encoding="utf-8"?>
<ds:datastoreItem xmlns:ds="http://schemas.openxmlformats.org/officeDocument/2006/customXml" ds:itemID="{4DD590EA-C9B1-45AC-A318-35B875C677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3500</TotalTime>
  <Words>14796</Words>
  <Application>Microsoft Office PowerPoint</Application>
  <PresentationFormat>On-screen Show (4:3)</PresentationFormat>
  <Paragraphs>966</Paragraphs>
  <Slides>42</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Wingdings</vt:lpstr>
      <vt:lpstr>Office Theme</vt:lpstr>
      <vt:lpstr>Motivation</vt:lpstr>
      <vt:lpstr>Motivation - Definition</vt:lpstr>
      <vt:lpstr>Motivation – 5 Strategies of I</vt:lpstr>
      <vt:lpstr>Motivation – Improving 8 Positive Potentials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Motivation - Principles</vt:lpstr>
      <vt:lpstr>PowerPoint Presentation</vt:lpstr>
      <vt:lpstr>PowerPoint Presentation</vt:lpstr>
      <vt:lpstr>Motivation - Principles</vt:lpstr>
      <vt:lpstr>Motivation - Principles</vt:lpstr>
      <vt:lpstr>Motivation - Work out to Measure Happiness Index by Personal touch</vt:lpstr>
      <vt:lpstr>Motivation - Work out to Measure and Increase 30 energy levels Regularly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dc:title>
  <dc:creator>Lakshmanaraj S;S. Lakshmanaraj</dc:creator>
  <cp:lastModifiedBy>LAKSHMANARAJ SANKARALINGAM</cp:lastModifiedBy>
  <cp:revision>498</cp:revision>
  <dcterms:created xsi:type="dcterms:W3CDTF">2009-09-23T00:36:20Z</dcterms:created>
  <dcterms:modified xsi:type="dcterms:W3CDTF">2024-03-11T05:24:08Z</dcterms:modified>
</cp:coreProperties>
</file>