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720" r:id="rId2"/>
    <p:sldId id="257" r:id="rId3"/>
    <p:sldId id="532" r:id="rId4"/>
    <p:sldId id="629" r:id="rId5"/>
    <p:sldId id="630" r:id="rId6"/>
    <p:sldId id="721" r:id="rId7"/>
    <p:sldId id="610" r:id="rId8"/>
    <p:sldId id="580" r:id="rId9"/>
    <p:sldId id="669" r:id="rId10"/>
    <p:sldId id="670" r:id="rId11"/>
    <p:sldId id="722" r:id="rId12"/>
    <p:sldId id="723" r:id="rId13"/>
    <p:sldId id="724" r:id="rId14"/>
    <p:sldId id="651" r:id="rId15"/>
    <p:sldId id="725" r:id="rId16"/>
    <p:sldId id="673" r:id="rId17"/>
    <p:sldId id="726" r:id="rId18"/>
    <p:sldId id="674" r:id="rId19"/>
    <p:sldId id="727" r:id="rId20"/>
    <p:sldId id="728" r:id="rId21"/>
    <p:sldId id="729" r:id="rId22"/>
    <p:sldId id="73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9" autoAdjust="0"/>
    <p:restoredTop sz="96454" autoAdjust="0"/>
  </p:normalViewPr>
  <p:slideViewPr>
    <p:cSldViewPr snapToGrid="0" snapToObjects="1">
      <p:cViewPr>
        <p:scale>
          <a:sx n="145" d="100"/>
          <a:sy n="145" d="100"/>
        </p:scale>
        <p:origin x="63" y="5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557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37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4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5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074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17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675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263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3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Class components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Functional components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how to define a component class:</a:t>
            </a:r>
          </a:p>
          <a:p>
            <a:pPr lvl="1"/>
            <a:r>
              <a:rPr lang="en-GB" dirty="0"/>
              <a:t>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Override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, return React element(s) to render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this.props.items</a:t>
            </a:r>
            <a:r>
              <a:rPr lang="en-GB" dirty="0"/>
              <a:t> to access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GB" dirty="0"/>
              <a:t> property, passed into component by its parent component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 Classes</a:t>
            </a:r>
          </a:p>
        </p:txBody>
      </p:sp>
    </p:spTree>
    <p:extLst>
      <p:ext uri="{BB962C8B-B14F-4D97-AF65-F5344CB8AC3E}">
        <p14:creationId xmlns:p14="http://schemas.microsoft.com/office/powerpoint/2010/main" val="79466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Component Class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F9A61D4-2A6A-49CA-A6FC-89B415A4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03278"/>
            <a:ext cx="6367483" cy="311672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render()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"ul", null,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this.props.items.map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("li",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item))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8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Class (1 of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38375-50E8-47E0-938F-360DFF0A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is similar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5721C70-8ADC-42A7-8999-14765ECD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77827"/>
            <a:ext cx="6367483" cy="256272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Retailer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render() {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a &lt;div&gt; that contains: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  &lt;h1&gt;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for products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  &lt;h1&gt;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for shops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72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Class (2 of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38375-50E8-47E0-938F-360DFF0A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creates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for products like so: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creates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for shops like so:</a:t>
            </a:r>
          </a:p>
          <a:p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85721C70-8ADC-42A7-8999-14765ECD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15209"/>
            <a:ext cx="6367483" cy="90072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{items: products},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null)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17BD74A-67D8-47DF-A547-A8558892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825009"/>
            <a:ext cx="6367483" cy="90072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{items: shops},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null)</a:t>
            </a:r>
          </a:p>
        </p:txBody>
      </p:sp>
    </p:spTree>
    <p:extLst>
      <p:ext uri="{BB962C8B-B14F-4D97-AF65-F5344CB8AC3E}">
        <p14:creationId xmlns:p14="http://schemas.microsoft.com/office/powerpoint/2010/main" val="426124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create/render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as the root React element as follows: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Also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viaES6Classes2.html </a:t>
            </a:r>
          </a:p>
          <a:p>
            <a:pPr lvl="1"/>
            <a:r>
              <a:rPr lang="en-GB" dirty="0">
                <a:latin typeface="+mj-lt"/>
              </a:rPr>
              <a:t>Encapsulates the creation of each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Creating/Rendering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DCA0463-B4CD-4A2F-BE67-2CE5AB4B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36679"/>
            <a:ext cx="6367483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 retailer =  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(Retailer, null, null)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retailer,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-container'))</a:t>
            </a:r>
          </a:p>
        </p:txBody>
      </p:sp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Functional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How to do it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Creating/rendering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</a:p>
        </p:txBody>
      </p:sp>
    </p:spTree>
    <p:extLst>
      <p:ext uri="{BB962C8B-B14F-4D97-AF65-F5344CB8AC3E}">
        <p14:creationId xmlns:p14="http://schemas.microsoft.com/office/powerpoint/2010/main" val="256189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>
                <a:cs typeface="Times New Roman" pitchFamily="18" charset="0"/>
              </a:rPr>
              <a:t>Overview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see another way to define components in React</a:t>
            </a:r>
          </a:p>
          <a:p>
            <a:pPr lvl="1" eaLnBrk="1" hangingPunct="1"/>
            <a:r>
              <a:rPr lang="en-GB" dirty="0"/>
              <a:t>As functional components </a:t>
            </a:r>
          </a:p>
          <a:p>
            <a:pPr lvl="1" eaLnBrk="1" hangingPunct="1"/>
            <a:r>
              <a:rPr lang="en-GB" dirty="0"/>
              <a:t>This is usually simpler than defining class components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viaFunctionalComps.html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A functional component:</a:t>
            </a:r>
          </a:p>
          <a:p>
            <a:pPr lvl="1" eaLnBrk="1" hangingPunct="1"/>
            <a:r>
              <a:rPr lang="en-GB" dirty="0"/>
              <a:t>Is just a function (i.e. not a class)</a:t>
            </a:r>
          </a:p>
          <a:p>
            <a:pPr lvl="1" eaLnBrk="1" hangingPunct="1"/>
            <a:r>
              <a:rPr lang="en-GB" dirty="0"/>
              <a:t>Receives properties as params (i.e. not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GB" dirty="0"/>
              <a:t>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089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>
                <a:cs typeface="Times New Roman" pitchFamily="18" charset="0"/>
              </a:rPr>
              <a:t>How to do it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define a component as a functional component:</a:t>
            </a:r>
          </a:p>
          <a:p>
            <a:pPr lvl="1"/>
            <a:r>
              <a:rPr lang="en-GB" dirty="0"/>
              <a:t>Define an arrow function, a.k.a. lambda</a:t>
            </a:r>
          </a:p>
          <a:p>
            <a:pPr lvl="1"/>
            <a:r>
              <a:rPr lang="en-GB" dirty="0"/>
              <a:t>Receive an object parameter (from parent component)</a:t>
            </a:r>
          </a:p>
          <a:p>
            <a:pPr lvl="1"/>
            <a:r>
              <a:rPr lang="en-GB" dirty="0" err="1"/>
              <a:t>Destructure</a:t>
            </a:r>
            <a:r>
              <a:rPr lang="en-GB" dirty="0"/>
              <a:t> the object, to access its property</a:t>
            </a:r>
          </a:p>
          <a:p>
            <a:pPr lvl="1"/>
            <a:r>
              <a:rPr lang="en-GB" dirty="0"/>
              <a:t>Create and return a React element - React automatically renders this element</a:t>
            </a:r>
          </a:p>
        </p:txBody>
      </p:sp>
    </p:spTree>
    <p:extLst>
      <p:ext uri="{BB962C8B-B14F-4D97-AF65-F5344CB8AC3E}">
        <p14:creationId xmlns:p14="http://schemas.microsoft.com/office/powerpoint/2010/main" val="22875823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as a functional component</a:t>
            </a:r>
          </a:p>
          <a:p>
            <a:pPr lvl="1"/>
            <a:r>
              <a:rPr lang="en-GB" dirty="0"/>
              <a:t>Receives an object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GB" dirty="0"/>
              <a:t> property, from parent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Component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5272" y="2213897"/>
            <a:ext cx="3209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b="1">
                <a:solidFill>
                  <a:srgbClr val="333399"/>
                </a:solidFill>
                <a:latin typeface="Lucida Console" panose="020B0609040504020204" pitchFamily="49" charset="0"/>
              </a:rPr>
              <a:t>viaStatelessFunctionalComponents.html</a:t>
            </a:r>
            <a:endParaRPr lang="en-GB" sz="105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EA74A6-2F2F-4920-A138-0BDF783E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89892"/>
            <a:ext cx="6367483" cy="256272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({items}) =&gt;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"ul",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("li",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item))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424627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as a functional component</a:t>
            </a:r>
          </a:p>
          <a:p>
            <a:pPr lvl="1"/>
            <a:r>
              <a:rPr lang="en-GB" dirty="0"/>
              <a:t>Receives an object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/>
              <a:t> properties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(1 of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5272" y="2213897"/>
            <a:ext cx="3209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b="1">
                <a:solidFill>
                  <a:srgbClr val="333399"/>
                </a:solidFill>
                <a:latin typeface="Lucida Console" panose="020B0609040504020204" pitchFamily="49" charset="0"/>
              </a:rPr>
              <a:t>viaStatelessFunctionalComponents.html</a:t>
            </a:r>
            <a:endParaRPr lang="en-GB" sz="105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EA74A6-2F2F-4920-A138-0BDF783E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94270"/>
            <a:ext cx="6367483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 Retailer =({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products,shops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 =&gt;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 a &lt;div&gt; that contains: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  &lt;h1&gt;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for products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  &lt;h1&gt;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for shops</a:t>
            </a:r>
          </a:p>
        </p:txBody>
      </p:sp>
    </p:spTree>
    <p:extLst>
      <p:ext uri="{BB962C8B-B14F-4D97-AF65-F5344CB8AC3E}">
        <p14:creationId xmlns:p14="http://schemas.microsoft.com/office/powerpoint/2010/main" val="10060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The story so far…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 more modular approach…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components in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creates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for products and shops the same way as before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(2 of 2)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DE06F8F2-D68A-4FF7-863A-91482866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87347"/>
            <a:ext cx="6367483" cy="90072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{items: products},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null)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9FA535C-1A76-449A-86F7-2FEA6578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732864"/>
            <a:ext cx="6367483" cy="90072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{items: shops},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null)</a:t>
            </a:r>
          </a:p>
        </p:txBody>
      </p:sp>
    </p:spTree>
    <p:extLst>
      <p:ext uri="{BB962C8B-B14F-4D97-AF65-F5344CB8AC3E}">
        <p14:creationId xmlns:p14="http://schemas.microsoft.com/office/powerpoint/2010/main" val="94199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create/render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like so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Note that we now pass an object into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component,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properties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Creating/Rendering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DCA0463-B4CD-4A2F-BE67-2CE5AB4B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08271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 retailer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Retailer,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products,shops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null)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retailer, 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-container'))</a:t>
            </a:r>
          </a:p>
        </p:txBody>
      </p:sp>
    </p:spTree>
    <p:extLst>
      <p:ext uri="{BB962C8B-B14F-4D97-AF65-F5344CB8AC3E}">
        <p14:creationId xmlns:p14="http://schemas.microsoft.com/office/powerpoint/2010/main" val="199283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Class components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Functional components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7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examples so far have created a monolithic dollop of React elements in one giant block of code</a:t>
            </a: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Not feasible in a real app - too much content!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2DC3E4-3889-4F0B-B88F-E013D249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30115"/>
            <a:ext cx="6367483" cy="216261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retailer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(retailer, …)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Divide-and-conquer</a:t>
            </a:r>
          </a:p>
          <a:p>
            <a:pPr lvl="1"/>
            <a:r>
              <a:rPr lang="en-GB" dirty="0"/>
              <a:t>Partition the UI into a bunch of </a:t>
            </a:r>
            <a:r>
              <a:rPr lang="en-GB" u="sng" dirty="0"/>
              <a:t>components</a:t>
            </a:r>
          </a:p>
          <a:p>
            <a:pPr lvl="1"/>
            <a:r>
              <a:rPr lang="en-GB" dirty="0"/>
              <a:t>Each component is responsible for one part of the UI</a:t>
            </a:r>
          </a:p>
          <a:p>
            <a:pPr lvl="1"/>
            <a:endParaRPr lang="en-GB" dirty="0"/>
          </a:p>
          <a:p>
            <a:r>
              <a:rPr lang="en-GB" dirty="0"/>
              <a:t>Benefits of the component approach</a:t>
            </a:r>
          </a:p>
          <a:p>
            <a:pPr lvl="1"/>
            <a:r>
              <a:rPr lang="en-GB" dirty="0"/>
              <a:t>Each component is relatively small and focussed</a:t>
            </a:r>
          </a:p>
          <a:p>
            <a:pPr lvl="1"/>
            <a:r>
              <a:rPr lang="en-GB" dirty="0"/>
              <a:t>Easier to develop</a:t>
            </a:r>
          </a:p>
          <a:p>
            <a:pPr lvl="1"/>
            <a:r>
              <a:rPr lang="en-GB" dirty="0"/>
              <a:t>Potential reuse</a:t>
            </a:r>
          </a:p>
          <a:p>
            <a:pPr lvl="1"/>
            <a:r>
              <a:rPr lang="en-GB" dirty="0"/>
              <a:t>Easier to test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More Modular Approach…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several ways to develop components in React</a:t>
            </a:r>
          </a:p>
          <a:p>
            <a:pPr lvl="1"/>
            <a:r>
              <a:rPr lang="en-GB" dirty="0"/>
              <a:t>Via classes and inheritance - see Section 2</a:t>
            </a:r>
          </a:p>
          <a:p>
            <a:pPr lvl="1"/>
            <a:r>
              <a:rPr lang="en-GB" dirty="0"/>
              <a:t>Via functional components - see Section 3</a:t>
            </a:r>
          </a:p>
          <a:p>
            <a:pPr lvl="2"/>
            <a:endParaRPr lang="en-GB" dirty="0"/>
          </a:p>
          <a:p>
            <a:r>
              <a:rPr lang="en-GB" dirty="0"/>
              <a:t>In earlier versions or React, you could also create a component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deprecated nowadays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Define Components in React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725566" y="4652541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Class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lnSpcReduction="10000"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 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Component classes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dirty="0"/>
              <a:t> component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dirty="0"/>
              <a:t> component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Creating/rendering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 has a class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Has common capabilities needed by all components</a:t>
            </a:r>
          </a:p>
          <a:p>
            <a:pPr lvl="1" eaLnBrk="1" hangingPunct="1"/>
            <a:r>
              <a:rPr lang="en-GB" dirty="0"/>
              <a:t>E.g. render React elements for a component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define your own component as a class:</a:t>
            </a:r>
          </a:p>
          <a:p>
            <a:pPr lvl="1" eaLnBrk="1" hangingPunct="1"/>
            <a:r>
              <a:rPr lang="en-GB" dirty="0"/>
              <a:t>Define a class that inherits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Override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function, to render your elements</a:t>
            </a:r>
          </a:p>
          <a:p>
            <a:pPr lvl="1" eaLnBrk="1" hangingPunct="1"/>
            <a:r>
              <a:rPr lang="en-GB" dirty="0"/>
              <a:t>Access properties on the component,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viaES6Classes1.html</a:t>
            </a:r>
            <a:r>
              <a:rPr lang="en-GB" dirty="0"/>
              <a:t> has several components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Scenario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BDA60-E829-4213-BFB0-079C6886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35" y="1252557"/>
            <a:ext cx="5315799" cy="305483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1925954" y="1908149"/>
            <a:ext cx="5275832" cy="2330698"/>
          </a:xfrm>
          <a:prstGeom prst="roundRect">
            <a:avLst>
              <a:gd name="adj" fmla="val 154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3091" y="1883276"/>
            <a:ext cx="30915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Retailer</a:t>
            </a:r>
            <a:r>
              <a:rPr lang="en-GB" sz="1700" dirty="0">
                <a:solidFill>
                  <a:srgbClr val="FF0000"/>
                </a:solidFill>
              </a:rPr>
              <a:t> component instance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105439" y="2306980"/>
            <a:ext cx="1124203" cy="811904"/>
          </a:xfrm>
          <a:prstGeom prst="roundRect">
            <a:avLst>
              <a:gd name="adj" fmla="val 7472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6631" y="2533503"/>
            <a:ext cx="32775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700" dirty="0">
                <a:solidFill>
                  <a:srgbClr val="00B050"/>
                </a:solidFill>
              </a:rPr>
              <a:t> component instance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102428" y="3591620"/>
            <a:ext cx="1124203" cy="551762"/>
          </a:xfrm>
          <a:prstGeom prst="roundRect">
            <a:avLst>
              <a:gd name="adj" fmla="val 7472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8174" y="3693922"/>
            <a:ext cx="32229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700" dirty="0">
                <a:solidFill>
                  <a:srgbClr val="00B050"/>
                </a:solidFill>
              </a:rPr>
              <a:t> component instance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the familiar data for our components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Data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C45717B-8B8E-48BA-B432-DB020C64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8489"/>
            <a:ext cx="6367483" cy="311672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18019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1068</TotalTime>
  <Words>1012</Words>
  <Application>Microsoft Office PowerPoint</Application>
  <PresentationFormat>On-screen Show (16:9)</PresentationFormat>
  <Paragraphs>227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Lucida Console</vt:lpstr>
      <vt:lpstr>Standard_LiveLessons_2017</vt:lpstr>
      <vt:lpstr>Components</vt:lpstr>
      <vt:lpstr>1. Overview</vt:lpstr>
      <vt:lpstr>The Story So Far…</vt:lpstr>
      <vt:lpstr>A More Modular Approach…</vt:lpstr>
      <vt:lpstr>How to Define Components in React</vt:lpstr>
      <vt:lpstr>2. Class Components</vt:lpstr>
      <vt:lpstr>Overview</vt:lpstr>
      <vt:lpstr>Example Scenario</vt:lpstr>
      <vt:lpstr>Example Data</vt:lpstr>
      <vt:lpstr>Component Classes</vt:lpstr>
      <vt:lpstr>ItemsList Component Class</vt:lpstr>
      <vt:lpstr>Retailer Component Class (1 of 2)</vt:lpstr>
      <vt:lpstr>Retailer Component Class (2 of 2)</vt:lpstr>
      <vt:lpstr>Creating/Rendering Retailer</vt:lpstr>
      <vt:lpstr>3. Functional Components</vt:lpstr>
      <vt:lpstr>Overview</vt:lpstr>
      <vt:lpstr>How to do it</vt:lpstr>
      <vt:lpstr>ItemsList Component</vt:lpstr>
      <vt:lpstr>Retailer Component (1 of 2)</vt:lpstr>
      <vt:lpstr>Retailer Component (2 of 2)</vt:lpstr>
      <vt:lpstr>Creating/Rendering Retailer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88</cp:revision>
  <dcterms:created xsi:type="dcterms:W3CDTF">2015-09-28T19:52:00Z</dcterms:created>
  <dcterms:modified xsi:type="dcterms:W3CDTF">2020-11-09T17:58:30Z</dcterms:modified>
</cp:coreProperties>
</file>