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5"/>
  </p:notesMasterIdLst>
  <p:handoutMasterIdLst>
    <p:handoutMasterId r:id="rId36"/>
  </p:handoutMasterIdLst>
  <p:sldIdLst>
    <p:sldId id="257" r:id="rId5"/>
    <p:sldId id="327" r:id="rId6"/>
    <p:sldId id="404" r:id="rId7"/>
    <p:sldId id="407" r:id="rId8"/>
    <p:sldId id="429" r:id="rId9"/>
    <p:sldId id="430" r:id="rId10"/>
    <p:sldId id="431" r:id="rId11"/>
    <p:sldId id="418" r:id="rId12"/>
    <p:sldId id="437" r:id="rId13"/>
    <p:sldId id="420" r:id="rId14"/>
    <p:sldId id="439" r:id="rId15"/>
    <p:sldId id="435" r:id="rId16"/>
    <p:sldId id="432" r:id="rId17"/>
    <p:sldId id="433" r:id="rId18"/>
    <p:sldId id="438" r:id="rId19"/>
    <p:sldId id="441" r:id="rId20"/>
    <p:sldId id="434" r:id="rId21"/>
    <p:sldId id="436" r:id="rId22"/>
    <p:sldId id="425" r:id="rId23"/>
    <p:sldId id="442" r:id="rId24"/>
    <p:sldId id="426" r:id="rId25"/>
    <p:sldId id="413" r:id="rId26"/>
    <p:sldId id="414" r:id="rId27"/>
    <p:sldId id="402" r:id="rId28"/>
    <p:sldId id="403" r:id="rId29"/>
    <p:sldId id="411" r:id="rId30"/>
    <p:sldId id="416" r:id="rId31"/>
    <p:sldId id="409" r:id="rId32"/>
    <p:sldId id="361" r:id="rId33"/>
    <p:sldId id="329" r:id="rId34"/>
  </p:sldIdLst>
  <p:sldSz cx="12192000" cy="6858000"/>
  <p:notesSz cx="6881813" cy="92964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1696" autoAdjust="0"/>
  </p:normalViewPr>
  <p:slideViewPr>
    <p:cSldViewPr>
      <p:cViewPr varScale="1">
        <p:scale>
          <a:sx n="104" d="100"/>
          <a:sy n="104" d="100"/>
        </p:scale>
        <p:origin x="210" y="9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varScale="1">
      <p:scale>
        <a:sx n="1" d="1"/>
        <a:sy n="1" d="1"/>
      </p:scale>
      <p:origin x="0" y="-5478"/>
    </p:cViewPr>
  </p:sorterViewPr>
  <p:notesViewPr>
    <p:cSldViewPr>
      <p:cViewPr varScale="1">
        <p:scale>
          <a:sx n="83" d="100"/>
          <a:sy n="83" d="100"/>
        </p:scale>
        <p:origin x="3852"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3CA61830-C416-483F-955E-54203C65B711}" type="datetimeFigureOut">
              <a:rPr lang="en-US"/>
              <a:t>6/9/2017</a:t>
            </a:fld>
            <a:endParaRPr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52425" y="387350"/>
            <a:ext cx="4648200" cy="2616200"/>
          </a:xfrm>
          <a:prstGeom prst="rect">
            <a:avLst/>
          </a:prstGeom>
          <a:noFill/>
          <a:ln w="12700">
            <a:solidFill>
              <a:prstClr val="black"/>
            </a:solidFill>
          </a:ln>
        </p:spPr>
        <p:txBody>
          <a:bodyPr vert="horz" lIns="92446" tIns="46223" rIns="92446" bIns="46223" rtlCol="0" anchor="ctr"/>
          <a:lstStyle/>
          <a:p>
            <a:endParaRPr dirty="0"/>
          </a:p>
        </p:txBody>
      </p:sp>
      <p:sp>
        <p:nvSpPr>
          <p:cNvPr id="5" name="Notes Placeholder 4"/>
          <p:cNvSpPr>
            <a:spLocks noGrp="1"/>
          </p:cNvSpPr>
          <p:nvPr>
            <p:ph type="body" sz="quarter" idx="3"/>
          </p:nvPr>
        </p:nvSpPr>
        <p:spPr>
          <a:xfrm>
            <a:off x="382323" y="3176270"/>
            <a:ext cx="6117167" cy="54229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2323" y="8831580"/>
            <a:ext cx="4893734" cy="230797"/>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887773" y="8831580"/>
            <a:ext cx="611717" cy="230797"/>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387350"/>
            <a:ext cx="4648200"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298988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21</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8003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22</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122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23</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999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24</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59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25</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4766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26</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2522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27</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84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28</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434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387350"/>
            <a:ext cx="4648200"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dirty="0"/>
          </a:p>
        </p:txBody>
      </p:sp>
    </p:spTree>
    <p:extLst>
      <p:ext uri="{BB962C8B-B14F-4D97-AF65-F5344CB8AC3E}">
        <p14:creationId xmlns:p14="http://schemas.microsoft.com/office/powerpoint/2010/main" val="446523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387350"/>
            <a:ext cx="4648200"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dirty="0"/>
          </a:p>
        </p:txBody>
      </p:sp>
    </p:spTree>
    <p:extLst>
      <p:ext uri="{BB962C8B-B14F-4D97-AF65-F5344CB8AC3E}">
        <p14:creationId xmlns:p14="http://schemas.microsoft.com/office/powerpoint/2010/main" val="155118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387350"/>
            <a:ext cx="4648200"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dirty="0"/>
          </a:p>
        </p:txBody>
      </p:sp>
    </p:spTree>
    <p:extLst>
      <p:ext uri="{BB962C8B-B14F-4D97-AF65-F5344CB8AC3E}">
        <p14:creationId xmlns:p14="http://schemas.microsoft.com/office/powerpoint/2010/main" val="38622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3</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41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4</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6548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5</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314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6</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524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8</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61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10</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3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19</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7169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EFA54ACD-BEB7-4258-A5F3-653792456C00}"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2399C1EB-F401-4F7B-BD9C-AAA165C9F3D7}"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June 9, 2017</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June 9, 2017</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June 9, 2017</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June 9, 2017</a:t>
            </a:fld>
            <a:endParaRPr dirty="0"/>
          </a:p>
        </p:txBody>
      </p:sp>
      <p:sp>
        <p:nvSpPr>
          <p:cNvPr id="3" name="Footer Placeholder 2"/>
          <p:cNvSpPr>
            <a:spLocks noGrp="1"/>
          </p:cNvSpPr>
          <p:nvPr>
            <p:ph type="ftr" sz="quarter" idx="11"/>
          </p:nvPr>
        </p:nvSpPr>
        <p:spPr/>
        <p:txBody>
          <a:bodyPr/>
          <a:lstStyle/>
          <a:p>
            <a:r>
              <a:rPr lang="en-US" dirty="0" smtClean="0"/>
              <a:t>Private | Confidential | Internal Use Only </a:t>
            </a:r>
            <a:endParaRPr dirty="0"/>
          </a:p>
        </p:txBody>
      </p:sp>
      <p:sp>
        <p:nvSpPr>
          <p:cNvPr id="4" name="Slide Number Placeholder 3"/>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June 9, 2017</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June 9, 2017</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9C259EE5-F25B-4563-AE58-6B042DD986DA}"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June 9, 2017</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pic>
        <p:nvPicPr>
          <p:cNvPr id="1026" name="Picture 18" descr="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cid:image001.png@01D2A23D.5BCFB7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013" y="499791"/>
            <a:ext cx="3660384" cy="62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9" name="Date Placeholder 8"/>
          <p:cNvSpPr>
            <a:spLocks noGrp="1"/>
          </p:cNvSpPr>
          <p:nvPr>
            <p:ph type="dt" sz="half" idx="15"/>
          </p:nvPr>
        </p:nvSpPr>
        <p:spPr/>
        <p:txBody>
          <a:bodyPr/>
          <a:lstStyle/>
          <a:p>
            <a:fld id="{FB395617-A7D9-4AE8-82B6-3D0A191CDCBE}" type="datetime4">
              <a:rPr lang="en-US" smtClean="0"/>
              <a:t>June 9, 2017</a:t>
            </a:fld>
            <a:endParaRPr dirty="0"/>
          </a:p>
        </p:txBody>
      </p:sp>
      <p:sp>
        <p:nvSpPr>
          <p:cNvPr id="12" name="Footer Placeholder 11"/>
          <p:cNvSpPr>
            <a:spLocks noGrp="1"/>
          </p:cNvSpPr>
          <p:nvPr>
            <p:ph type="ftr" sz="quarter" idx="16"/>
          </p:nvPr>
        </p:nvSpPr>
        <p:spPr/>
        <p:txBody>
          <a:bodyPr/>
          <a:lstStyle/>
          <a:p>
            <a:r>
              <a:rPr lang="en-US" dirty="0" smtClean="0"/>
              <a:t>Private | Confidential | Internal Use Only </a:t>
            </a:r>
            <a:endParaRPr dirty="0"/>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8" descr="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cid:image001.png@01D2A23D.5BCFB7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013" y="570852"/>
            <a:ext cx="3660384" cy="62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18" descr="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cid:image001.png@01D2A23D.5BCFB7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013" y="609600"/>
            <a:ext cx="3660384" cy="62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June 9, 2017</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June 9, 2017</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dirty="0" smtClean="0"/>
              <a:t>Click to edit Master title style</a:t>
            </a:r>
            <a:endParaRPr dirty="0"/>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June 9, 2017</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June 9, 2017</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pic>
        <p:nvPicPr>
          <p:cNvPr id="2050" name="Picture 18" descr="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cid:image001.png@01D2A23D.5BCFB7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6407816"/>
            <a:ext cx="1343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C07C5E14-300D-4720-B5FE-54C7D96D4160}"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BC7BE07D-E945-4DDF-8452-20009392BF2F}" type="datetime4">
              <a:rPr lang="en-US" smtClean="0"/>
              <a:t>June 9, 2017</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June 9, 2017</a:t>
            </a:fld>
            <a:endParaRPr dirty="0"/>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t>Private | Confidential | Internal Use Only </a:t>
            </a:r>
            <a:endParaRPr dirty="0"/>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pic>
        <p:nvPicPr>
          <p:cNvPr id="3074" name="Picture 18" descr="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Description: cid:image001.png@01D2A23D.5BCFB750"/>
          <p:cNvPicPr>
            <a:picLocks noChangeAspect="1" noChangeArrowheads="1"/>
          </p:cNvPicPr>
          <p:nvPr userDrawn="1"/>
        </p:nvPicPr>
        <p:blipFill>
          <a:blip r:embed="rId35">
            <a:extLst>
              <a:ext uri="{28A0092B-C50C-407E-A947-70E740481C1C}">
                <a14:useLocalDpi xmlns:a14="http://schemas.microsoft.com/office/drawing/2010/main" val="0"/>
              </a:ext>
            </a:extLst>
          </a:blip>
          <a:srcRect/>
          <a:stretch>
            <a:fillRect/>
          </a:stretch>
        </p:blipFill>
        <p:spPr bwMode="auto">
          <a:xfrm>
            <a:off x="608012" y="6350086"/>
            <a:ext cx="1343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11125359" cy="2286000"/>
          </a:xfrm>
        </p:spPr>
        <p:txBody>
          <a:bodyPr/>
          <a:lstStyle/>
          <a:p>
            <a:r>
              <a:rPr lang="en-US" sz="4800" dirty="0"/>
              <a:t>Modernize SM Dashboard</a:t>
            </a:r>
          </a:p>
        </p:txBody>
      </p:sp>
    </p:spTree>
    <p:extLst>
      <p:ext uri="{BB962C8B-B14F-4D97-AF65-F5344CB8AC3E}">
        <p14:creationId xmlns:p14="http://schemas.microsoft.com/office/powerpoint/2010/main" val="268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Historical Reporting – Selection Criteria</a:t>
            </a:r>
            <a:endParaRPr lang="en-US" dirty="0"/>
          </a:p>
        </p:txBody>
      </p:sp>
      <p:sp>
        <p:nvSpPr>
          <p:cNvPr id="9" name="Content Placeholder 2"/>
          <p:cNvSpPr>
            <a:spLocks noGrp="1"/>
          </p:cNvSpPr>
          <p:nvPr>
            <p:ph idx="1"/>
          </p:nvPr>
        </p:nvSpPr>
        <p:spPr>
          <a:xfrm>
            <a:off x="609440" y="1219200"/>
            <a:ext cx="10668159" cy="5029200"/>
          </a:xfrm>
        </p:spPr>
        <p:txBody>
          <a:bodyPr>
            <a:normAutofit/>
          </a:bodyPr>
          <a:lstStyle/>
          <a:p>
            <a:pPr marL="0" lvl="0" indent="0">
              <a:buNone/>
            </a:pPr>
            <a:r>
              <a:rPr lang="en-US" b="1" u="dbl" dirty="0"/>
              <a:t>Example:</a:t>
            </a:r>
            <a:endParaRPr lang="en-US" dirty="0"/>
          </a:p>
          <a:p>
            <a:pPr marL="0" indent="0">
              <a:buNone/>
            </a:pPr>
            <a:r>
              <a:rPr lang="en-US" dirty="0"/>
              <a:t>On providing the values for which the backlog reports need to be generated, we obtain a tabular column which provides us the name of the </a:t>
            </a:r>
            <a:r>
              <a:rPr lang="en-US" dirty="0" smtClean="0"/>
              <a:t>processes/monitors </a:t>
            </a:r>
            <a:r>
              <a:rPr lang="en-US" dirty="0"/>
              <a:t>which had backlogs between the given dates. </a:t>
            </a:r>
            <a:endParaRPr lang="en-US" dirty="0" smtClean="0"/>
          </a:p>
          <a:p>
            <a:pPr marL="0" indent="0">
              <a:buNone/>
            </a:pPr>
            <a:endParaRPr lang="en-US" dirty="0"/>
          </a:p>
          <a:p>
            <a:pPr marL="0" indent="0">
              <a:buNone/>
            </a:pPr>
            <a:endParaRPr lang="en-US" dirty="0"/>
          </a:p>
          <a:p>
            <a:pPr marL="228600" lvl="1"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sz="2000" dirty="0"/>
          </a:p>
          <a:p>
            <a:endParaRPr lang="en-US" sz="2000" dirty="0"/>
          </a:p>
        </p:txBody>
      </p:sp>
      <p:pic>
        <p:nvPicPr>
          <p:cNvPr id="1027" name="Picture 1"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39" y="2238989"/>
            <a:ext cx="10591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77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32" y="458149"/>
            <a:ext cx="10969943" cy="852364"/>
          </a:xfrm>
        </p:spPr>
        <p:txBody>
          <a:bodyPr/>
          <a:lstStyle/>
          <a:p>
            <a:r>
              <a:rPr lang="en-US" dirty="0"/>
              <a:t>Historical Reporting – </a:t>
            </a:r>
            <a:r>
              <a:rPr lang="en-US" dirty="0" smtClean="0"/>
              <a:t>Select Monitors</a:t>
            </a:r>
            <a:endParaRPr lang="en-US" dirty="0"/>
          </a:p>
        </p:txBody>
      </p:sp>
      <p:sp>
        <p:nvSpPr>
          <p:cNvPr id="3" name="Content Placeholder 2"/>
          <p:cNvSpPr>
            <a:spLocks noGrp="1"/>
          </p:cNvSpPr>
          <p:nvPr>
            <p:ph idx="1"/>
          </p:nvPr>
        </p:nvSpPr>
        <p:spPr>
          <a:xfrm>
            <a:off x="609600" y="1219200"/>
            <a:ext cx="10969784" cy="4876799"/>
          </a:xfrm>
        </p:spPr>
        <p:txBody>
          <a:bodyPr/>
          <a:lstStyle/>
          <a:p>
            <a:pPr marL="0" indent="0">
              <a:buNone/>
            </a:pPr>
            <a:r>
              <a:rPr lang="en-US" b="1" dirty="0"/>
              <a:t>Monitors – </a:t>
            </a:r>
            <a:r>
              <a:rPr lang="en-US" dirty="0" smtClean="0"/>
              <a:t>Selection of multiple monitors in report criteria could be presented in tree form if desired. This will be a future enhancement. Currently, we will provide selection of only one monitor from pull down list.</a:t>
            </a:r>
            <a:endParaRPr lang="en-US" dirty="0"/>
          </a:p>
          <a:p>
            <a:pPr marL="0" indent="0">
              <a:buNone/>
            </a:pPr>
            <a:r>
              <a:rPr lang="en-US" dirty="0" smtClean="0"/>
              <a:t> </a:t>
            </a:r>
            <a:endParaRPr lang="en-US" dirty="0"/>
          </a:p>
        </p:txBody>
      </p:sp>
      <p:pic>
        <p:nvPicPr>
          <p:cNvPr id="1027"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799"/>
            <a:ext cx="2567000" cy="440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2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Reporting – Backlog Detail </a:t>
            </a:r>
            <a:r>
              <a:rPr lang="en-US" dirty="0" smtClean="0"/>
              <a:t>Information per Monitor</a:t>
            </a:r>
            <a:endParaRPr lang="en-US" dirty="0"/>
          </a:p>
        </p:txBody>
      </p:sp>
      <p:sp>
        <p:nvSpPr>
          <p:cNvPr id="3" name="TextBox 2"/>
          <p:cNvSpPr txBox="1"/>
          <p:nvPr/>
        </p:nvSpPr>
        <p:spPr>
          <a:xfrm>
            <a:off x="609441" y="990600"/>
            <a:ext cx="9753759" cy="762000"/>
          </a:xfrm>
          <a:prstGeom prst="rect">
            <a:avLst/>
          </a:prstGeom>
          <a:noFill/>
        </p:spPr>
        <p:txBody>
          <a:bodyPr wrap="square" lIns="0" tIns="0" rIns="0" bIns="0" rtlCol="0">
            <a:noAutofit/>
          </a:bodyPr>
          <a:lstStyle/>
          <a:p>
            <a:pPr>
              <a:lnSpc>
                <a:spcPct val="90000"/>
              </a:lnSpc>
            </a:pPr>
            <a:r>
              <a:rPr lang="en-US" dirty="0"/>
              <a:t>Shows all the raw backlog information as it was created every 5 minutes.</a:t>
            </a:r>
          </a:p>
          <a:p>
            <a:pPr>
              <a:lnSpc>
                <a:spcPct val="90000"/>
              </a:lnSpc>
            </a:pPr>
            <a:r>
              <a:rPr lang="en-US" dirty="0" smtClean="0"/>
              <a:t>Backlog report shows name of selected monitor, Status, Priority, Creation Time and Backlog Message. (Status will be changed to show actual threshold value such as &gt;10, &gt;20 or &gt; 30 min.)</a:t>
            </a:r>
            <a:endParaRPr lang="en-US" dirty="0"/>
          </a:p>
        </p:txBody>
      </p:sp>
      <p:pic>
        <p:nvPicPr>
          <p:cNvPr id="9" name="Content Placeholder 8"/>
          <p:cNvPicPr>
            <a:picLocks noGrp="1" noChangeAspect="1"/>
          </p:cNvPicPr>
          <p:nvPr>
            <p:ph idx="1"/>
          </p:nvPr>
        </p:nvPicPr>
        <p:blipFill>
          <a:blip r:embed="rId2"/>
          <a:stretch>
            <a:fillRect/>
          </a:stretch>
        </p:blipFill>
        <p:spPr>
          <a:xfrm>
            <a:off x="848151" y="1752600"/>
            <a:ext cx="10492523" cy="4343400"/>
          </a:xfrm>
          <a:prstGeom prst="rect">
            <a:avLst/>
          </a:prstGeom>
        </p:spPr>
      </p:pic>
    </p:spTree>
    <p:extLst>
      <p:ext uri="{BB962C8B-B14F-4D97-AF65-F5344CB8AC3E}">
        <p14:creationId xmlns:p14="http://schemas.microsoft.com/office/powerpoint/2010/main" val="182733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Reporting – Backlog Summary Grouped by Day and </a:t>
            </a:r>
            <a:r>
              <a:rPr lang="en-US" dirty="0" smtClean="0"/>
              <a:t>Hour per Monitor</a:t>
            </a:r>
            <a:endParaRPr lang="en-US" dirty="0"/>
          </a:p>
        </p:txBody>
      </p:sp>
      <p:sp>
        <p:nvSpPr>
          <p:cNvPr id="11" name="TextBox 10"/>
          <p:cNvSpPr txBox="1"/>
          <p:nvPr/>
        </p:nvSpPr>
        <p:spPr>
          <a:xfrm>
            <a:off x="685800" y="1828800"/>
            <a:ext cx="10893425" cy="990600"/>
          </a:xfrm>
          <a:prstGeom prst="rect">
            <a:avLst/>
          </a:prstGeom>
          <a:noFill/>
        </p:spPr>
        <p:txBody>
          <a:bodyPr wrap="square" lIns="0" tIns="0" rIns="0" bIns="0" rtlCol="0">
            <a:noAutofit/>
          </a:bodyPr>
          <a:lstStyle/>
          <a:p>
            <a:pPr marL="342900" indent="-342900">
              <a:lnSpc>
                <a:spcPct val="90000"/>
              </a:lnSpc>
              <a:buFont typeface="Arial" panose="020B0604020202020204" pitchFamily="34" charset="0"/>
              <a:buChar char="•"/>
            </a:pPr>
            <a:r>
              <a:rPr lang="en-US" dirty="0" smtClean="0"/>
              <a:t>For backlog data for multiple days, report can be summarized by date and hour. </a:t>
            </a:r>
          </a:p>
          <a:p>
            <a:pPr marL="342900" indent="-342900">
              <a:lnSpc>
                <a:spcPct val="90000"/>
              </a:lnSpc>
              <a:buFont typeface="Arial" panose="020B0604020202020204" pitchFamily="34" charset="0"/>
              <a:buChar char="•"/>
            </a:pPr>
            <a:r>
              <a:rPr lang="en-US" dirty="0" smtClean="0"/>
              <a:t>This report will show the Date and Hour when backlogs occurred, and also the first and last alert in each hour and the latest backlog information in that hour. </a:t>
            </a:r>
            <a:endParaRPr lang="en-US" dirty="0"/>
          </a:p>
        </p:txBody>
      </p:sp>
      <p:pic>
        <p:nvPicPr>
          <p:cNvPr id="8" name="Content Placeholder 7"/>
          <p:cNvPicPr>
            <a:picLocks noGrp="1" noChangeAspect="1"/>
          </p:cNvPicPr>
          <p:nvPr>
            <p:ph idx="1"/>
          </p:nvPr>
        </p:nvPicPr>
        <p:blipFill>
          <a:blip r:embed="rId2"/>
          <a:stretch>
            <a:fillRect/>
          </a:stretch>
        </p:blipFill>
        <p:spPr>
          <a:xfrm>
            <a:off x="609600" y="3023794"/>
            <a:ext cx="10969625" cy="1572412"/>
          </a:xfrm>
          <a:prstGeom prst="rect">
            <a:avLst/>
          </a:prstGeom>
        </p:spPr>
      </p:pic>
    </p:spTree>
    <p:extLst>
      <p:ext uri="{BB962C8B-B14F-4D97-AF65-F5344CB8AC3E}">
        <p14:creationId xmlns:p14="http://schemas.microsoft.com/office/powerpoint/2010/main" val="365855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Reporting – Backlog Summary Grouped by Day for selected processes/monitors in </a:t>
            </a:r>
            <a:r>
              <a:rPr lang="en-US" dirty="0"/>
              <a:t>crosstab </a:t>
            </a:r>
            <a:r>
              <a:rPr lang="en-US" dirty="0" smtClean="0"/>
              <a:t>format.</a:t>
            </a:r>
            <a:endParaRPr lang="en-US" dirty="0"/>
          </a:p>
        </p:txBody>
      </p:sp>
      <p:sp>
        <p:nvSpPr>
          <p:cNvPr id="8" name="Rectangle 7"/>
          <p:cNvSpPr/>
          <p:nvPr/>
        </p:nvSpPr>
        <p:spPr>
          <a:xfrm>
            <a:off x="631165" y="1371600"/>
            <a:ext cx="11122025" cy="1754326"/>
          </a:xfrm>
          <a:prstGeom prst="rect">
            <a:avLst/>
          </a:prstGeom>
        </p:spPr>
        <p:txBody>
          <a:bodyPr wrap="square">
            <a:spAutoFit/>
          </a:bodyPr>
          <a:lstStyle/>
          <a:p>
            <a:pPr marL="285750" lvl="0" indent="-285750">
              <a:buFont typeface="Arial" panose="020B0604020202020204" pitchFamily="34" charset="0"/>
              <a:buChar char="•"/>
            </a:pPr>
            <a:r>
              <a:rPr lang="en-US" dirty="0" smtClean="0"/>
              <a:t>Few Preselected monitors can be shown in cross tab format for easy readability as shown below.</a:t>
            </a:r>
          </a:p>
          <a:p>
            <a:pPr marL="285750" lvl="0" indent="-285750">
              <a:buFont typeface="Arial" panose="020B0604020202020204" pitchFamily="34" charset="0"/>
              <a:buChar char="•"/>
            </a:pPr>
            <a:r>
              <a:rPr lang="en-US" dirty="0" smtClean="0"/>
              <a:t>Selected Monitors will be shown on the top header row.</a:t>
            </a:r>
          </a:p>
          <a:p>
            <a:pPr marL="285750" lvl="0" indent="-285750">
              <a:buFont typeface="Arial" panose="020B0604020202020204" pitchFamily="34" charset="0"/>
              <a:buChar char="•"/>
            </a:pPr>
            <a:r>
              <a:rPr lang="en-US" dirty="0" smtClean="0"/>
              <a:t>Backlog information will be grouped by date, and the backlog duration and Start and End Time of backlog will be displayed under each monitor</a:t>
            </a:r>
          </a:p>
          <a:p>
            <a:pPr lvl="0"/>
            <a:r>
              <a:rPr lang="en-US" dirty="0" smtClean="0"/>
              <a:t>Below example is for Service Agent.</a:t>
            </a:r>
          </a:p>
          <a:p>
            <a:pPr lvl="0"/>
            <a:endParaRPr lang="en-US" dirty="0"/>
          </a:p>
        </p:txBody>
      </p:sp>
      <p:pic>
        <p:nvPicPr>
          <p:cNvPr id="6" name="Content Placeholder 5"/>
          <p:cNvPicPr>
            <a:picLocks noGrp="1" noChangeAspect="1"/>
          </p:cNvPicPr>
          <p:nvPr>
            <p:ph idx="1"/>
          </p:nvPr>
        </p:nvPicPr>
        <p:blipFill>
          <a:blip r:embed="rId2"/>
          <a:stretch>
            <a:fillRect/>
          </a:stretch>
        </p:blipFill>
        <p:spPr>
          <a:xfrm>
            <a:off x="639791" y="2895600"/>
            <a:ext cx="10969625" cy="2927729"/>
          </a:xfrm>
          <a:prstGeom prst="rect">
            <a:avLst/>
          </a:prstGeom>
        </p:spPr>
      </p:pic>
    </p:spTree>
    <p:extLst>
      <p:ext uri="{BB962C8B-B14F-4D97-AF65-F5344CB8AC3E}">
        <p14:creationId xmlns:p14="http://schemas.microsoft.com/office/powerpoint/2010/main" val="78759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Reporting – Backlog Summary Grouped by Day for selected processes/monitors in crosstab </a:t>
            </a:r>
            <a:r>
              <a:rPr lang="en-US" dirty="0" smtClean="0"/>
              <a:t>format for SM.</a:t>
            </a:r>
            <a:endParaRPr lang="en-US" dirty="0"/>
          </a:p>
        </p:txBody>
      </p:sp>
      <p:pic>
        <p:nvPicPr>
          <p:cNvPr id="10" name="Content Placeholder 9"/>
          <p:cNvPicPr>
            <a:picLocks noGrp="1" noChangeAspect="1"/>
          </p:cNvPicPr>
          <p:nvPr>
            <p:ph idx="1"/>
          </p:nvPr>
        </p:nvPicPr>
        <p:blipFill>
          <a:blip r:embed="rId2"/>
          <a:stretch>
            <a:fillRect/>
          </a:stretch>
        </p:blipFill>
        <p:spPr>
          <a:xfrm>
            <a:off x="1600200" y="1524000"/>
            <a:ext cx="8991600" cy="4572000"/>
          </a:xfrm>
          <a:prstGeom prst="rect">
            <a:avLst/>
          </a:prstGeom>
        </p:spPr>
      </p:pic>
    </p:spTree>
    <p:extLst>
      <p:ext uri="{BB962C8B-B14F-4D97-AF65-F5344CB8AC3E}">
        <p14:creationId xmlns:p14="http://schemas.microsoft.com/office/powerpoint/2010/main" val="9486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776164"/>
          </a:xfrm>
        </p:spPr>
        <p:txBody>
          <a:bodyPr/>
          <a:lstStyle/>
          <a:p>
            <a:r>
              <a:rPr lang="en-US" dirty="0"/>
              <a:t>Historical Reporting – </a:t>
            </a:r>
            <a:r>
              <a:rPr lang="en-US" dirty="0" smtClean="0"/>
              <a:t>Backlog Occurrence </a:t>
            </a:r>
            <a:r>
              <a:rPr lang="en-US" dirty="0" smtClean="0"/>
              <a:t>Counts by Month for </a:t>
            </a:r>
            <a:r>
              <a:rPr lang="en-US" dirty="0" smtClean="0"/>
              <a:t>all </a:t>
            </a:r>
            <a:r>
              <a:rPr lang="en-US" dirty="0" smtClean="0"/>
              <a:t>Monitors.</a:t>
            </a:r>
            <a:endParaRPr lang="en-US" dirty="0"/>
          </a:p>
        </p:txBody>
      </p:sp>
      <p:sp>
        <p:nvSpPr>
          <p:cNvPr id="8" name="TextBox 7"/>
          <p:cNvSpPr txBox="1"/>
          <p:nvPr/>
        </p:nvSpPr>
        <p:spPr>
          <a:xfrm>
            <a:off x="609441" y="1295400"/>
            <a:ext cx="10287159" cy="838200"/>
          </a:xfrm>
          <a:prstGeom prst="rect">
            <a:avLst/>
          </a:prstGeom>
          <a:noFill/>
        </p:spPr>
        <p:txBody>
          <a:bodyPr wrap="square" lIns="0" tIns="0" rIns="0" bIns="0" rtlCol="0">
            <a:noAutofit/>
          </a:bodyPr>
          <a:lstStyle/>
          <a:p>
            <a:pPr lvl="1"/>
            <a:r>
              <a:rPr lang="en-US" dirty="0" smtClean="0"/>
              <a:t>Shows how many days in a month backlogs occurred for each monitor.</a:t>
            </a:r>
          </a:p>
          <a:p>
            <a:pPr lvl="1"/>
            <a:r>
              <a:rPr lang="en-US" dirty="0" smtClean="0"/>
              <a:t>Helps to determine </a:t>
            </a:r>
            <a:r>
              <a:rPr lang="en-US" dirty="0"/>
              <a:t>which monitors have more frequent backlogs.</a:t>
            </a:r>
          </a:p>
        </p:txBody>
      </p:sp>
      <p:pic>
        <p:nvPicPr>
          <p:cNvPr id="4" name="Content Placeholder 3"/>
          <p:cNvPicPr>
            <a:picLocks noGrp="1" noChangeAspect="1"/>
          </p:cNvPicPr>
          <p:nvPr>
            <p:ph idx="1"/>
          </p:nvPr>
        </p:nvPicPr>
        <p:blipFill>
          <a:blip r:embed="rId2"/>
          <a:stretch>
            <a:fillRect/>
          </a:stretch>
        </p:blipFill>
        <p:spPr>
          <a:xfrm>
            <a:off x="2527789" y="1905000"/>
            <a:ext cx="7133247" cy="4191000"/>
          </a:xfrm>
          <a:prstGeom prst="rect">
            <a:avLst/>
          </a:prstGeom>
        </p:spPr>
      </p:pic>
    </p:spTree>
    <p:extLst>
      <p:ext uri="{BB962C8B-B14F-4D97-AF65-F5344CB8AC3E}">
        <p14:creationId xmlns:p14="http://schemas.microsoft.com/office/powerpoint/2010/main" val="171474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Reporting – List of Monitors and their details</a:t>
            </a:r>
            <a:endParaRPr lang="en-US" dirty="0"/>
          </a:p>
        </p:txBody>
      </p:sp>
      <p:pic>
        <p:nvPicPr>
          <p:cNvPr id="6" name="Content Placeholder 5"/>
          <p:cNvPicPr>
            <a:picLocks noGrp="1" noChangeAspect="1"/>
          </p:cNvPicPr>
          <p:nvPr>
            <p:ph idx="1"/>
          </p:nvPr>
        </p:nvPicPr>
        <p:blipFill>
          <a:blip r:embed="rId2"/>
          <a:stretch>
            <a:fillRect/>
          </a:stretch>
        </p:blipFill>
        <p:spPr>
          <a:xfrm>
            <a:off x="609600" y="1540033"/>
            <a:ext cx="10969625" cy="4539934"/>
          </a:xfrm>
          <a:prstGeom prst="rect">
            <a:avLst/>
          </a:prstGeom>
        </p:spPr>
      </p:pic>
      <p:sp>
        <p:nvSpPr>
          <p:cNvPr id="7" name="TextBox 6"/>
          <p:cNvSpPr txBox="1"/>
          <p:nvPr/>
        </p:nvSpPr>
        <p:spPr>
          <a:xfrm>
            <a:off x="609441" y="1066800"/>
            <a:ext cx="10744359" cy="304800"/>
          </a:xfrm>
          <a:prstGeom prst="rect">
            <a:avLst/>
          </a:prstGeom>
          <a:noFill/>
        </p:spPr>
        <p:txBody>
          <a:bodyPr wrap="square" lIns="0" tIns="0" rIns="0" bIns="0" rtlCol="0">
            <a:noAutofit/>
          </a:bodyPr>
          <a:lstStyle/>
          <a:p>
            <a:pPr>
              <a:lnSpc>
                <a:spcPct val="90000"/>
              </a:lnSpc>
            </a:pPr>
            <a:r>
              <a:rPr lang="en-US" dirty="0" smtClean="0"/>
              <a:t>List of Monitors and their details can be displayed.</a:t>
            </a:r>
            <a:endParaRPr lang="en-US" dirty="0"/>
          </a:p>
        </p:txBody>
      </p:sp>
    </p:spTree>
    <p:extLst>
      <p:ext uri="{BB962C8B-B14F-4D97-AF65-F5344CB8AC3E}">
        <p14:creationId xmlns:p14="http://schemas.microsoft.com/office/powerpoint/2010/main" val="399443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Reporting – List of </a:t>
            </a:r>
            <a:r>
              <a:rPr lang="en-US" dirty="0" smtClean="0"/>
              <a:t>All SM Monitors by </a:t>
            </a:r>
            <a:r>
              <a:rPr lang="en-US" dirty="0" smtClean="0"/>
              <a:t>region/instance</a:t>
            </a:r>
            <a:endParaRPr lang="en-US" dirty="0"/>
          </a:p>
        </p:txBody>
      </p:sp>
      <p:pic>
        <p:nvPicPr>
          <p:cNvPr id="5" name="Content Placeholder 4"/>
          <p:cNvPicPr>
            <a:picLocks noGrp="1" noChangeAspect="1"/>
          </p:cNvPicPr>
          <p:nvPr>
            <p:ph idx="1"/>
          </p:nvPr>
        </p:nvPicPr>
        <p:blipFill>
          <a:blip r:embed="rId2"/>
          <a:stretch>
            <a:fillRect/>
          </a:stretch>
        </p:blipFill>
        <p:spPr>
          <a:xfrm>
            <a:off x="2181732" y="1752600"/>
            <a:ext cx="7825361" cy="4343400"/>
          </a:xfrm>
          <a:prstGeom prst="rect">
            <a:avLst/>
          </a:prstGeom>
        </p:spPr>
      </p:pic>
      <p:sp>
        <p:nvSpPr>
          <p:cNvPr id="6" name="TextBox 5"/>
          <p:cNvSpPr txBox="1"/>
          <p:nvPr/>
        </p:nvSpPr>
        <p:spPr>
          <a:xfrm>
            <a:off x="685800" y="1066800"/>
            <a:ext cx="9067800" cy="457200"/>
          </a:xfrm>
          <a:prstGeom prst="rect">
            <a:avLst/>
          </a:prstGeom>
          <a:noFill/>
        </p:spPr>
        <p:txBody>
          <a:bodyPr wrap="square" lIns="0" tIns="0" rIns="0" bIns="0" rtlCol="0">
            <a:noAutofit/>
          </a:bodyPr>
          <a:lstStyle/>
          <a:p>
            <a:pPr>
              <a:lnSpc>
                <a:spcPct val="90000"/>
              </a:lnSpc>
            </a:pPr>
            <a:r>
              <a:rPr lang="en-US" dirty="0" smtClean="0"/>
              <a:t>List of monitors for SM can also be displayed in crosstab format with each region in the top row, and priority of each monitor under it.</a:t>
            </a:r>
            <a:endParaRPr lang="en-US" dirty="0"/>
          </a:p>
        </p:txBody>
      </p:sp>
    </p:spTree>
    <p:extLst>
      <p:ext uri="{BB962C8B-B14F-4D97-AF65-F5344CB8AC3E}">
        <p14:creationId xmlns:p14="http://schemas.microsoft.com/office/powerpoint/2010/main" val="87551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Make Dashboard more meaningful and helpful</a:t>
            </a:r>
          </a:p>
        </p:txBody>
      </p:sp>
      <p:sp>
        <p:nvSpPr>
          <p:cNvPr id="9" name="Content Placeholder 2"/>
          <p:cNvSpPr>
            <a:spLocks noGrp="1"/>
          </p:cNvSpPr>
          <p:nvPr>
            <p:ph idx="1"/>
          </p:nvPr>
        </p:nvSpPr>
        <p:spPr>
          <a:xfrm>
            <a:off x="609440" y="1219200"/>
            <a:ext cx="10668159" cy="5029200"/>
          </a:xfrm>
        </p:spPr>
        <p:txBody>
          <a:bodyPr>
            <a:normAutofit fontScale="55000" lnSpcReduction="20000"/>
          </a:bodyPr>
          <a:lstStyle/>
          <a:p>
            <a:pPr marL="0" indent="0">
              <a:buNone/>
            </a:pPr>
            <a:endParaRPr lang="en-US" b="1" dirty="0" smtClean="0"/>
          </a:p>
          <a:p>
            <a:pPr marL="0" indent="0">
              <a:buNone/>
            </a:pPr>
            <a:r>
              <a:rPr lang="en-US" sz="3300" b="1" dirty="0" smtClean="0"/>
              <a:t>Make </a:t>
            </a:r>
            <a:r>
              <a:rPr lang="en-US" sz="3300" b="1" dirty="0"/>
              <a:t>dashboard </a:t>
            </a:r>
            <a:r>
              <a:rPr lang="en-US" sz="3300" b="1" dirty="0" smtClean="0"/>
              <a:t>monitor/process descriptions more meaningful</a:t>
            </a:r>
          </a:p>
          <a:p>
            <a:pPr marL="0" indent="0">
              <a:buNone/>
            </a:pPr>
            <a:r>
              <a:rPr lang="en-US" sz="2900" dirty="0" smtClean="0"/>
              <a:t>The </a:t>
            </a:r>
            <a:r>
              <a:rPr lang="en-US" sz="2900" dirty="0"/>
              <a:t>monitor descriptions </a:t>
            </a:r>
            <a:r>
              <a:rPr lang="en-US" sz="2900" dirty="0" smtClean="0"/>
              <a:t>on Dashboard Detail page will </a:t>
            </a:r>
            <a:r>
              <a:rPr lang="en-US" sz="2900" dirty="0"/>
              <a:t>be changed to meaningful </a:t>
            </a:r>
            <a:r>
              <a:rPr lang="en-US" sz="2900" dirty="0" smtClean="0"/>
              <a:t>text. </a:t>
            </a:r>
          </a:p>
          <a:p>
            <a:pPr marL="0" indent="0">
              <a:buNone/>
            </a:pPr>
            <a:r>
              <a:rPr lang="en-US" sz="2900" dirty="0" smtClean="0"/>
              <a:t>If required, detailed descriptions and technical </a:t>
            </a:r>
            <a:r>
              <a:rPr lang="en-US" sz="2900" dirty="0"/>
              <a:t>descriptions can be added </a:t>
            </a:r>
            <a:r>
              <a:rPr lang="en-US" sz="2900" dirty="0" smtClean="0"/>
              <a:t>for these monitors. </a:t>
            </a:r>
          </a:p>
          <a:p>
            <a:pPr marL="0" indent="0">
              <a:buNone/>
            </a:pPr>
            <a:r>
              <a:rPr lang="en-US" sz="2900" dirty="0" smtClean="0"/>
              <a:t>A button next to each monitor row, when clicked will open a popup window to show more detailed description and technical description about the selected monitor. (Popup window page shown on next slide).</a:t>
            </a:r>
          </a:p>
          <a:p>
            <a:pPr marL="0" indent="0">
              <a:buNone/>
            </a:pPr>
            <a:r>
              <a:rPr lang="en-US" sz="2900" dirty="0" smtClean="0"/>
              <a:t>Also, a link at the top ‘Monitor Descriptions List’ will show detailed descriptions and technical descriptions for all the monitors on one page.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a:p>
        </p:txBody>
      </p:sp>
      <p:pic>
        <p:nvPicPr>
          <p:cNvPr id="6" name="Picture 5"/>
          <p:cNvPicPr>
            <a:picLocks noChangeAspect="1"/>
          </p:cNvPicPr>
          <p:nvPr/>
        </p:nvPicPr>
        <p:blipFill>
          <a:blip r:embed="rId3"/>
          <a:stretch>
            <a:fillRect/>
          </a:stretch>
        </p:blipFill>
        <p:spPr>
          <a:xfrm>
            <a:off x="762000" y="3581400"/>
            <a:ext cx="9982200" cy="2209800"/>
          </a:xfrm>
          <a:prstGeom prst="rect">
            <a:avLst/>
          </a:prstGeom>
        </p:spPr>
      </p:pic>
    </p:spTree>
    <p:extLst>
      <p:ext uri="{BB962C8B-B14F-4D97-AF65-F5344CB8AC3E}">
        <p14:creationId xmlns:p14="http://schemas.microsoft.com/office/powerpoint/2010/main" val="293264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List of Dashboard Improvements</a:t>
            </a:r>
          </a:p>
        </p:txBody>
      </p:sp>
      <p:sp>
        <p:nvSpPr>
          <p:cNvPr id="5" name="Content Placeholder 2"/>
          <p:cNvSpPr>
            <a:spLocks noGrp="1"/>
          </p:cNvSpPr>
          <p:nvPr>
            <p:ph idx="1"/>
          </p:nvPr>
        </p:nvSpPr>
        <p:spPr>
          <a:xfrm>
            <a:off x="685800" y="1627040"/>
            <a:ext cx="10969784" cy="4571999"/>
          </a:xfrm>
        </p:spPr>
        <p:txBody>
          <a:bodyPr>
            <a:normAutofit lnSpcReduction="10000"/>
          </a:bodyPr>
          <a:lstStyle/>
          <a:p>
            <a:r>
              <a:rPr lang="en-US" b="1" dirty="0"/>
              <a:t>Addition of new monitors</a:t>
            </a:r>
          </a:p>
          <a:p>
            <a:pPr lvl="1"/>
            <a:r>
              <a:rPr lang="en-GB" dirty="0"/>
              <a:t>Add individual monitors for </a:t>
            </a:r>
            <a:r>
              <a:rPr lang="en-GB" dirty="0" err="1"/>
              <a:t>MSEvent_SD</a:t>
            </a:r>
            <a:r>
              <a:rPr lang="en-GB" dirty="0"/>
              <a:t> and </a:t>
            </a:r>
            <a:r>
              <a:rPr lang="en-GB" dirty="0" err="1"/>
              <a:t>MSEvent_IM</a:t>
            </a:r>
            <a:r>
              <a:rPr lang="en-GB" dirty="0"/>
              <a:t>.</a:t>
            </a:r>
            <a:endParaRPr lang="en-US" b="1" dirty="0"/>
          </a:p>
          <a:p>
            <a:r>
              <a:rPr lang="en-US" b="1" dirty="0"/>
              <a:t>Ease of Use Changes</a:t>
            </a:r>
          </a:p>
          <a:p>
            <a:pPr lvl="1"/>
            <a:r>
              <a:rPr lang="en-US" dirty="0"/>
              <a:t>Display Dashboard Detail information for </a:t>
            </a:r>
            <a:r>
              <a:rPr lang="en-US" dirty="0" smtClean="0"/>
              <a:t>current Backlog </a:t>
            </a:r>
            <a:r>
              <a:rPr lang="en-US" dirty="0"/>
              <a:t>on </a:t>
            </a:r>
            <a:r>
              <a:rPr lang="en-US" dirty="0" smtClean="0"/>
              <a:t>Main </a:t>
            </a:r>
            <a:r>
              <a:rPr lang="en-US" dirty="0"/>
              <a:t>page.</a:t>
            </a:r>
          </a:p>
          <a:p>
            <a:r>
              <a:rPr lang="en-US" b="1" dirty="0"/>
              <a:t>Historical </a:t>
            </a:r>
            <a:r>
              <a:rPr lang="en-US" b="1" dirty="0" smtClean="0"/>
              <a:t>Reporting</a:t>
            </a:r>
          </a:p>
          <a:p>
            <a:pPr lvl="1"/>
            <a:r>
              <a:rPr lang="en-US" dirty="0"/>
              <a:t>Display </a:t>
            </a:r>
            <a:r>
              <a:rPr lang="en-US" dirty="0" smtClean="0"/>
              <a:t>Past Backlog and Monitor Information</a:t>
            </a:r>
            <a:endParaRPr lang="en-US" b="1" dirty="0"/>
          </a:p>
          <a:p>
            <a:r>
              <a:rPr lang="en-US" b="1" dirty="0"/>
              <a:t>Make Dashboard more meaningful and helpful.</a:t>
            </a:r>
          </a:p>
          <a:p>
            <a:pPr lvl="1"/>
            <a:r>
              <a:rPr lang="en-US" dirty="0"/>
              <a:t>Make Monitor and other label descriptions more meaningful.</a:t>
            </a:r>
          </a:p>
          <a:p>
            <a:pPr lvl="1"/>
            <a:r>
              <a:rPr lang="en-US" dirty="0"/>
              <a:t>Help - Update Dashboard Help information and attach latest User Guide. Update list of monitors and their thresholds.</a:t>
            </a:r>
          </a:p>
          <a:p>
            <a:r>
              <a:rPr lang="en-US" b="1" dirty="0"/>
              <a:t>Fixes to existing functionality</a:t>
            </a:r>
          </a:p>
          <a:p>
            <a:pPr lvl="1"/>
            <a:r>
              <a:rPr lang="en-US" dirty="0"/>
              <a:t>Update new company logo in header and make company changes in footer.</a:t>
            </a:r>
          </a:p>
          <a:p>
            <a:pPr lvl="1"/>
            <a:r>
              <a:rPr lang="en-US" dirty="0"/>
              <a:t>Contact Us - Fix forms that were not working properly such as feedback form.</a:t>
            </a:r>
          </a:p>
          <a:p>
            <a:pPr lvl="1"/>
            <a:r>
              <a:rPr lang="en-US" dirty="0"/>
              <a:t>Preferences – Fix the instance selection in preferences.</a:t>
            </a:r>
          </a:p>
          <a:p>
            <a:pPr lvl="1"/>
            <a:r>
              <a:rPr lang="en-US" dirty="0"/>
              <a:t>About - Removed outdated information like old contact info.</a:t>
            </a:r>
          </a:p>
          <a:p>
            <a:endParaRPr lang="en-US" sz="2000" dirty="0"/>
          </a:p>
        </p:txBody>
      </p:sp>
    </p:spTree>
    <p:extLst>
      <p:ext uri="{BB962C8B-B14F-4D97-AF65-F5344CB8AC3E}">
        <p14:creationId xmlns:p14="http://schemas.microsoft.com/office/powerpoint/2010/main" val="126185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Dashboard more meaningful and helpful</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dirty="0"/>
          </a:p>
        </p:txBody>
      </p:sp>
      <p:pic>
        <p:nvPicPr>
          <p:cNvPr id="7" name="Content Placeholder 6"/>
          <p:cNvPicPr>
            <a:picLocks noGrp="1" noChangeAspect="1"/>
          </p:cNvPicPr>
          <p:nvPr>
            <p:ph idx="1"/>
          </p:nvPr>
        </p:nvPicPr>
        <p:blipFill>
          <a:blip r:embed="rId2"/>
          <a:stretch>
            <a:fillRect/>
          </a:stretch>
        </p:blipFill>
        <p:spPr>
          <a:xfrm>
            <a:off x="3352800" y="2819400"/>
            <a:ext cx="6629401" cy="3495675"/>
          </a:xfrm>
          <a:prstGeom prst="rect">
            <a:avLst/>
          </a:prstGeom>
        </p:spPr>
      </p:pic>
      <p:sp>
        <p:nvSpPr>
          <p:cNvPr id="8" name="TextBox 7"/>
          <p:cNvSpPr txBox="1"/>
          <p:nvPr/>
        </p:nvSpPr>
        <p:spPr>
          <a:xfrm>
            <a:off x="609441" y="1524000"/>
            <a:ext cx="10820559" cy="1143000"/>
          </a:xfrm>
          <a:prstGeom prst="rect">
            <a:avLst/>
          </a:prstGeom>
          <a:noFill/>
        </p:spPr>
        <p:txBody>
          <a:bodyPr wrap="square" lIns="0" tIns="0" rIns="0" bIns="0" rtlCol="0">
            <a:noAutofit/>
          </a:bodyPr>
          <a:lstStyle/>
          <a:p>
            <a:pPr>
              <a:lnSpc>
                <a:spcPct val="90000"/>
              </a:lnSpc>
            </a:pPr>
            <a:r>
              <a:rPr lang="en-US" b="1" dirty="0" smtClean="0"/>
              <a:t>Monitor Details for selected monitor </a:t>
            </a:r>
          </a:p>
          <a:p>
            <a:pPr>
              <a:lnSpc>
                <a:spcPct val="90000"/>
              </a:lnSpc>
            </a:pPr>
            <a:endParaRPr lang="en-US" dirty="0"/>
          </a:p>
          <a:p>
            <a:pPr>
              <a:lnSpc>
                <a:spcPct val="90000"/>
              </a:lnSpc>
            </a:pPr>
            <a:r>
              <a:rPr lang="en-US" dirty="0" smtClean="0"/>
              <a:t>Monitor Detail Description and Technical Description for the selected monitor will be shown in a popup screen.</a:t>
            </a:r>
            <a:endParaRPr lang="en-US" dirty="0"/>
          </a:p>
        </p:txBody>
      </p:sp>
    </p:spTree>
    <p:extLst>
      <p:ext uri="{BB962C8B-B14F-4D97-AF65-F5344CB8AC3E}">
        <p14:creationId xmlns:p14="http://schemas.microsoft.com/office/powerpoint/2010/main" val="387141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Make Dashboard more meaningful and helpful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2234867"/>
              </p:ext>
            </p:extLst>
          </p:nvPr>
        </p:nvGraphicFramePr>
        <p:xfrm>
          <a:off x="609442" y="1524129"/>
          <a:ext cx="10969942" cy="4705043"/>
        </p:xfrm>
        <a:graphic>
          <a:graphicData uri="http://schemas.openxmlformats.org/drawingml/2006/table">
            <a:tbl>
              <a:tblPr>
                <a:tableStyleId>{912C8C85-51F0-491E-9774-3900AFEF0FD7}</a:tableStyleId>
              </a:tblPr>
              <a:tblGrid>
                <a:gridCol w="2586133"/>
                <a:gridCol w="4360933"/>
                <a:gridCol w="4022876"/>
              </a:tblGrid>
              <a:tr h="198231">
                <a:tc>
                  <a:txBody>
                    <a:bodyPr/>
                    <a:lstStyle/>
                    <a:p>
                      <a:pPr algn="ctr" fontAlgn="ctr"/>
                      <a:r>
                        <a:rPr lang="en-US" sz="1000" b="1" u="none" strike="noStrike" dirty="0">
                          <a:solidFill>
                            <a:srgbClr val="0070C0"/>
                          </a:solidFill>
                          <a:effectLst/>
                        </a:rPr>
                        <a:t>Monitors</a:t>
                      </a:r>
                      <a:endParaRPr lang="en-US" sz="1000" b="1" i="0" u="none" strike="noStrike" dirty="0">
                        <a:solidFill>
                          <a:srgbClr val="0070C0"/>
                        </a:solidFill>
                        <a:effectLst/>
                        <a:latin typeface="Calibri" panose="020F0502020204030204" pitchFamily="34" charset="0"/>
                      </a:endParaRPr>
                    </a:p>
                  </a:txBody>
                  <a:tcPr marL="4338" marR="4338" marT="4338" marB="0" anchor="ctr">
                    <a:solidFill>
                      <a:schemeClr val="accent6">
                        <a:lumMod val="40000"/>
                        <a:lumOff val="60000"/>
                      </a:schemeClr>
                    </a:solidFill>
                  </a:tcPr>
                </a:tc>
                <a:tc>
                  <a:txBody>
                    <a:bodyPr/>
                    <a:lstStyle/>
                    <a:p>
                      <a:pPr algn="ctr" fontAlgn="ctr"/>
                      <a:r>
                        <a:rPr lang="en-US" sz="1000" b="1" u="none" strike="noStrike" dirty="0" smtClean="0">
                          <a:solidFill>
                            <a:srgbClr val="0070C0"/>
                          </a:solidFill>
                          <a:effectLst/>
                        </a:rPr>
                        <a:t>Detail Description </a:t>
                      </a:r>
                      <a:endParaRPr lang="en-US" sz="1000" b="1" i="0" u="none" strike="noStrike" dirty="0">
                        <a:solidFill>
                          <a:srgbClr val="0070C0"/>
                        </a:solidFill>
                        <a:effectLst/>
                        <a:latin typeface="Calibri" panose="020F0502020204030204" pitchFamily="34" charset="0"/>
                      </a:endParaRPr>
                    </a:p>
                  </a:txBody>
                  <a:tcPr marL="4338" marR="4338" marT="4338" marB="0" anchor="ctr">
                    <a:solidFill>
                      <a:schemeClr val="accent6">
                        <a:lumMod val="40000"/>
                        <a:lumOff val="60000"/>
                      </a:schemeClr>
                    </a:solidFill>
                  </a:tcPr>
                </a:tc>
                <a:tc>
                  <a:txBody>
                    <a:bodyPr/>
                    <a:lstStyle/>
                    <a:p>
                      <a:pPr algn="ctr" fontAlgn="ctr"/>
                      <a:r>
                        <a:rPr lang="en-US" sz="1000" b="1" u="none" strike="noStrike" dirty="0">
                          <a:solidFill>
                            <a:srgbClr val="0070C0"/>
                          </a:solidFill>
                          <a:effectLst/>
                        </a:rPr>
                        <a:t>Technical Description </a:t>
                      </a:r>
                      <a:endParaRPr lang="en-US" sz="1000" b="1" i="0" u="none" strike="noStrike" dirty="0">
                        <a:solidFill>
                          <a:srgbClr val="0070C0"/>
                        </a:solidFill>
                        <a:effectLst/>
                        <a:latin typeface="Calibri" panose="020F0502020204030204" pitchFamily="34" charset="0"/>
                      </a:endParaRPr>
                    </a:p>
                  </a:txBody>
                  <a:tcPr marL="4338" marR="4338" marT="4338" marB="0" anchor="ctr">
                    <a:solidFill>
                      <a:schemeClr val="accent6">
                        <a:lumMod val="40000"/>
                        <a:lumOff val="60000"/>
                      </a:schemeClr>
                    </a:solidFill>
                  </a:tcPr>
                </a:tc>
              </a:tr>
              <a:tr h="662025">
                <a:tc>
                  <a:txBody>
                    <a:bodyPr/>
                    <a:lstStyle/>
                    <a:p>
                      <a:pPr algn="ctr" fontAlgn="t"/>
                      <a:r>
                        <a:rPr lang="en-US" sz="900" u="none" strike="noStrike" dirty="0" err="1">
                          <a:effectLst/>
                        </a:rPr>
                        <a:t>MSEvent_IM</a:t>
                      </a: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4338" marR="4338" marT="4338" marB="0"/>
                </a:tc>
                <a:tc>
                  <a:txBody>
                    <a:bodyPr/>
                    <a:lstStyle/>
                    <a:p>
                      <a:pPr algn="l" fontAlgn="t"/>
                      <a:r>
                        <a:rPr lang="en-US" sz="900" u="none" strike="noStrike" dirty="0">
                          <a:effectLst/>
                        </a:rPr>
                        <a:t>This process manages asynchronous incoming events from the </a:t>
                      </a:r>
                      <a:r>
                        <a:rPr lang="en-US" sz="900" u="none" strike="noStrike" dirty="0" err="1">
                          <a:effectLst/>
                        </a:rPr>
                        <a:t>Eventin</a:t>
                      </a:r>
                      <a:r>
                        <a:rPr lang="en-US" sz="900" u="none" strike="noStrike" dirty="0">
                          <a:effectLst/>
                        </a:rPr>
                        <a:t> Queue for Service Desk and Incident Management applications  and also  It process the incident task update events, closures, </a:t>
                      </a:r>
                      <a:r>
                        <a:rPr lang="en-US" sz="900" u="none" strike="noStrike" dirty="0" smtClean="0">
                          <a:effectLst/>
                        </a:rPr>
                        <a:t>auto closures </a:t>
                      </a:r>
                      <a:r>
                        <a:rPr lang="en-US" sz="900" u="none" strike="noStrike" dirty="0">
                          <a:effectLst/>
                        </a:rPr>
                        <a:t>and all related  records for the incident. The monitors is been split 0-9 based on incident number  as it handles lot of data and  break out based on last digit of incident number</a:t>
                      </a:r>
                      <a:endParaRPr lang="en-US" sz="900" b="0" i="0" u="none" strike="noStrike" dirty="0">
                        <a:solidFill>
                          <a:srgbClr val="000000"/>
                        </a:solidFill>
                        <a:effectLst/>
                        <a:latin typeface="Calibri" panose="020F0502020204030204" pitchFamily="34" charset="0"/>
                      </a:endParaRPr>
                    </a:p>
                  </a:txBody>
                  <a:tcPr marL="4338" marR="4338" marT="4338" marB="0"/>
                </a:tc>
                <a:tc>
                  <a:txBody>
                    <a:bodyPr/>
                    <a:lstStyle/>
                    <a:p>
                      <a:pPr algn="l" fontAlgn="t"/>
                      <a:r>
                        <a:rPr lang="en-US" sz="900" u="none" strike="noStrike">
                          <a:effectLst/>
                        </a:rPr>
                        <a:t>The  eventin types which are monitored under MSEvent_IM   : MS.probsum.task.update, MS.probsum.update.all, MS.probsum.close.all, MS.master.duplicate.update, MS.master.duplicate.close, MS.close.incident, MS.auto.close.incident ,MS.upd.probsum.relate.record and MS.upd.rootcause.relate.record</a:t>
                      </a:r>
                      <a:endParaRPr lang="en-US" sz="900" b="0" i="0" u="none" strike="noStrike">
                        <a:solidFill>
                          <a:srgbClr val="000000"/>
                        </a:solidFill>
                        <a:effectLst/>
                        <a:latin typeface="Calibri" panose="020F0502020204030204" pitchFamily="34" charset="0"/>
                      </a:endParaRPr>
                    </a:p>
                  </a:txBody>
                  <a:tcPr marL="4338" marR="4338" marT="4338" marB="0"/>
                </a:tc>
              </a:tr>
              <a:tr h="662025">
                <a:tc>
                  <a:txBody>
                    <a:bodyPr/>
                    <a:lstStyle/>
                    <a:p>
                      <a:pPr algn="ctr" fontAlgn="ctr"/>
                      <a:r>
                        <a:rPr lang="en-US" sz="900" u="none" strike="noStrike">
                          <a:effectLst/>
                        </a:rPr>
                        <a:t>MSEvent_IM_0</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dirty="0">
                          <a:effectLst/>
                        </a:rPr>
                        <a:t>This process manages asynchronous incoming events from the </a:t>
                      </a:r>
                      <a:r>
                        <a:rPr lang="en-US" sz="900" u="none" strike="noStrike" dirty="0" err="1">
                          <a:effectLst/>
                        </a:rPr>
                        <a:t>Eventin</a:t>
                      </a:r>
                      <a:r>
                        <a:rPr lang="en-US" sz="900" u="none" strike="noStrike" dirty="0">
                          <a:effectLst/>
                        </a:rPr>
                        <a:t> Queue for Service Desk and Incident Management applications  and also  It process the incident task update events, closures</a:t>
                      </a:r>
                      <a:r>
                        <a:rPr lang="en-US" sz="900" u="none" strike="noStrike" dirty="0" smtClean="0">
                          <a:effectLst/>
                        </a:rPr>
                        <a:t>, auto-closures </a:t>
                      </a:r>
                      <a:r>
                        <a:rPr lang="en-US" sz="900" u="none" strike="noStrike" dirty="0">
                          <a:effectLst/>
                        </a:rPr>
                        <a:t>and all related  records for the incident records.MSEvent_IM_0 Process the events with incidents that are ending with 0. </a:t>
                      </a:r>
                      <a:endParaRPr lang="en-US" sz="900" b="0" i="0" u="none" strike="noStrike" dirty="0">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The  eventin types which are monitored under MSEvent_IM   : MS.probsum.task.update, MS.probsum.update.all, MS.probsum.close.all, MS.master.duplicate.update, MS.master.duplicate.close, MS.close.incident, MS.auto.close.incident ,MS.upd.probsum.relate.record and MS.upd.rootcause.relate.record</a:t>
                      </a:r>
                      <a:endParaRPr lang="en-US" sz="900" b="0" i="0" u="none" strike="noStrike">
                        <a:solidFill>
                          <a:srgbClr val="000000"/>
                        </a:solidFill>
                        <a:effectLst/>
                        <a:latin typeface="Calibri" panose="020F0502020204030204" pitchFamily="34" charset="0"/>
                      </a:endParaRPr>
                    </a:p>
                  </a:txBody>
                  <a:tcPr marL="4338" marR="4338" marT="4338" marB="0" anchor="ctr"/>
                </a:tc>
              </a:tr>
              <a:tr h="662025">
                <a:tc>
                  <a:txBody>
                    <a:bodyPr/>
                    <a:lstStyle/>
                    <a:p>
                      <a:pPr algn="ctr" fontAlgn="ctr"/>
                      <a:r>
                        <a:rPr lang="en-US" sz="900" u="none" strike="noStrike">
                          <a:effectLst/>
                        </a:rPr>
                        <a:t>MSEvent_IM_1</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This process manages asynchronous incoming events from the Eventin Queue for Service Desk and Incident Management applications  and also  It process the incident task update events, closures,autoclosures and all related  records for the incident records. MSEvent_IM_0 Process the events with incidents that are ending with 1. </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The  eventin types which are monitored under MSEvent_IM   : MS.probsum.task.update, MS.probsum.update.all, MS.probsum.close.all, MS.master.duplicate.update, MS.master.duplicate.close, MS.close.incident, MS.auto.close.incident ,MS.upd.probsum.relate.record and MS.upd.rootcause.relate.record</a:t>
                      </a:r>
                      <a:endParaRPr lang="en-US" sz="900" b="0" i="0" u="none" strike="noStrike">
                        <a:solidFill>
                          <a:srgbClr val="000000"/>
                        </a:solidFill>
                        <a:effectLst/>
                        <a:latin typeface="Calibri" panose="020F0502020204030204" pitchFamily="34" charset="0"/>
                      </a:endParaRPr>
                    </a:p>
                  </a:txBody>
                  <a:tcPr marL="4338" marR="4338" marT="4338" marB="0" anchor="ctr"/>
                </a:tc>
              </a:tr>
              <a:tr h="579273">
                <a:tc>
                  <a:txBody>
                    <a:bodyPr/>
                    <a:lstStyle/>
                    <a:p>
                      <a:pPr algn="ctr" fontAlgn="ctr"/>
                      <a:r>
                        <a:rPr lang="en-US" sz="900" u="none" strike="noStrike">
                          <a:effectLst/>
                        </a:rPr>
                        <a:t>MSEvent_SD</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dirty="0" smtClean="0">
                          <a:effectLst/>
                        </a:rPr>
                        <a:t>This </a:t>
                      </a:r>
                      <a:r>
                        <a:rPr lang="en-US" sz="900" u="none" strike="noStrike" dirty="0">
                          <a:effectLst/>
                        </a:rPr>
                        <a:t>process manages asynchronous incoming events from the </a:t>
                      </a:r>
                      <a:r>
                        <a:rPr lang="en-US" sz="900" u="none" strike="noStrike" dirty="0" err="1">
                          <a:effectLst/>
                        </a:rPr>
                        <a:t>Eventin</a:t>
                      </a:r>
                      <a:r>
                        <a:rPr lang="en-US" sz="900" u="none" strike="noStrike" dirty="0">
                          <a:effectLst/>
                        </a:rPr>
                        <a:t> Queue for Service Desk and Incident Management applications and this process </a:t>
                      </a:r>
                      <a:r>
                        <a:rPr lang="en-US" sz="900" u="none" strike="noStrike" dirty="0" smtClean="0">
                          <a:effectLst/>
                        </a:rPr>
                        <a:t>manages </a:t>
                      </a:r>
                      <a:r>
                        <a:rPr lang="en-US" sz="900" u="none" strike="noStrike" dirty="0">
                          <a:effectLst/>
                        </a:rPr>
                        <a:t>the interaction  update events and closures .The monitors is been split 0-9 based on interaction  as it handles lot of data. </a:t>
                      </a:r>
                      <a:endParaRPr lang="en-US" sz="900" b="0" i="0" u="none" strike="noStrike" dirty="0">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38" marR="4338" marT="4338" marB="0" anchor="ctr"/>
                </a:tc>
              </a:tr>
              <a:tr h="331013">
                <a:tc>
                  <a:txBody>
                    <a:bodyPr/>
                    <a:lstStyle/>
                    <a:p>
                      <a:pPr algn="ctr" fontAlgn="ctr"/>
                      <a:r>
                        <a:rPr lang="en-US" sz="900" u="none" strike="noStrike">
                          <a:effectLst/>
                        </a:rPr>
                        <a:t>sla</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This process monitors service license agreements and processes alerts and Manage SLA status changes like pause and complete status based on incident status. </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4338" marR="4338" marT="4338" marB="0" anchor="ctr"/>
                </a:tc>
              </a:tr>
              <a:tr h="248260">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The monitors is been split 0-9 based on ticket number  as it handles lot of data and  break out based on last digit of ticket number</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38" marR="4338" marT="4338" marB="0" anchor="ctr"/>
                </a:tc>
              </a:tr>
              <a:tr h="248260">
                <a:tc>
                  <a:txBody>
                    <a:bodyPr/>
                    <a:lstStyle/>
                    <a:p>
                      <a:pPr algn="ctr" fontAlgn="ctr"/>
                      <a:r>
                        <a:rPr lang="en-US" sz="900" u="none" strike="noStrike">
                          <a:effectLst/>
                        </a:rPr>
                        <a:t>Linker</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This process manages relation between  Interaction and incident  from related Interaction to closed incidents</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Example: when incident record is opened from interaction .Linker process will change the interaction status from open-idle to open-linked</a:t>
                      </a:r>
                      <a:endParaRPr lang="en-US" sz="900" b="0" i="0" u="none" strike="noStrike">
                        <a:solidFill>
                          <a:srgbClr val="000000"/>
                        </a:solidFill>
                        <a:effectLst/>
                        <a:latin typeface="Calibri" panose="020F0502020204030204" pitchFamily="34" charset="0"/>
                      </a:endParaRPr>
                    </a:p>
                  </a:txBody>
                  <a:tcPr marL="4338" marR="4338" marT="4338" marB="0" anchor="ctr"/>
                </a:tc>
              </a:tr>
              <a:tr h="388940">
                <a:tc>
                  <a:txBody>
                    <a:bodyPr/>
                    <a:lstStyle/>
                    <a:p>
                      <a:pPr algn="ctr" fontAlgn="ctr"/>
                      <a:r>
                        <a:rPr lang="en-US" sz="900" u="none" strike="noStrike">
                          <a:effectLst/>
                        </a:rPr>
                        <a:t>lister</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a:effectLst/>
                        </a:rPr>
                        <a:t>This process manages global variables in the globallist file and builds the globallist by  every 60mins. This process keep the dropdowns like Incident activity type, Closure code etc, are updated.</a:t>
                      </a:r>
                      <a:endParaRPr lang="en-US" sz="900" b="0" i="0" u="none" strike="noStrike">
                        <a:solidFill>
                          <a:srgbClr val="000000"/>
                        </a:solidFill>
                        <a:effectLst/>
                        <a:latin typeface="Calibri" panose="020F0502020204030204" pitchFamily="34" charset="0"/>
                      </a:endParaRPr>
                    </a:p>
                  </a:txBody>
                  <a:tcPr marL="4338" marR="4338" marT="4338" marB="0" anchor="ctr"/>
                </a:tc>
                <a:tc>
                  <a:txBody>
                    <a:bodyPr/>
                    <a:lstStyle/>
                    <a:p>
                      <a:pPr algn="l" fontAlgn="b"/>
                      <a:r>
                        <a:rPr lang="en-US" sz="900" u="none" strike="noStrike">
                          <a:effectLst/>
                        </a:rPr>
                        <a:t> </a:t>
                      </a:r>
                      <a:endParaRPr lang="en-US" sz="900" b="0" i="0" u="none" strike="noStrike">
                        <a:solidFill>
                          <a:srgbClr val="000000"/>
                        </a:solidFill>
                        <a:effectLst/>
                        <a:latin typeface="Times New Roman" panose="02020603050405020304" pitchFamily="18" charset="0"/>
                      </a:endParaRPr>
                    </a:p>
                  </a:txBody>
                  <a:tcPr marL="4338" marR="4338" marT="4338" marB="0" anchor="b"/>
                </a:tc>
              </a:tr>
              <a:tr h="496519">
                <a:tc>
                  <a:txBody>
                    <a:bodyPr/>
                    <a:lstStyle/>
                    <a:p>
                      <a:pPr algn="ctr" fontAlgn="ctr"/>
                      <a:r>
                        <a:rPr lang="en-US" sz="900" u="none" strike="noStrike" dirty="0">
                          <a:effectLst/>
                        </a:rPr>
                        <a:t>message</a:t>
                      </a:r>
                      <a:endParaRPr lang="en-US" sz="900" b="0" i="0" u="none" strike="noStrike" dirty="0">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dirty="0">
                          <a:effectLst/>
                        </a:rPr>
                        <a:t>This  processes manages the Service Manager messages by default, the problem background process manages all Service Manager messages. This process manages IM alerts and messages.   Message 1-4 process email and Message process 5-8 popup messages on screen.</a:t>
                      </a:r>
                      <a:endParaRPr lang="en-US" sz="900" b="0" i="0" u="none" strike="noStrike" dirty="0">
                        <a:solidFill>
                          <a:srgbClr val="000000"/>
                        </a:solidFill>
                        <a:effectLst/>
                        <a:latin typeface="Calibri" panose="020F0502020204030204" pitchFamily="34" charset="0"/>
                      </a:endParaRPr>
                    </a:p>
                  </a:txBody>
                  <a:tcPr marL="4338" marR="4338" marT="4338"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4338" marR="4338" marT="4338" marB="0" anchor="ctr"/>
                </a:tc>
              </a:tr>
            </a:tbl>
          </a:graphicData>
        </a:graphic>
      </p:graphicFrame>
      <p:sp>
        <p:nvSpPr>
          <p:cNvPr id="3" name="TextBox 2"/>
          <p:cNvSpPr txBox="1"/>
          <p:nvPr/>
        </p:nvSpPr>
        <p:spPr>
          <a:xfrm>
            <a:off x="457200" y="1143000"/>
            <a:ext cx="10210800" cy="228600"/>
          </a:xfrm>
          <a:prstGeom prst="rect">
            <a:avLst/>
          </a:prstGeom>
          <a:noFill/>
        </p:spPr>
        <p:txBody>
          <a:bodyPr wrap="square" lIns="0" tIns="0" rIns="0" bIns="0" rtlCol="0">
            <a:noAutofit/>
          </a:bodyPr>
          <a:lstStyle/>
          <a:p>
            <a:pPr>
              <a:lnSpc>
                <a:spcPct val="90000"/>
              </a:lnSpc>
            </a:pPr>
            <a:r>
              <a:rPr lang="en-US" b="1" dirty="0" smtClean="0"/>
              <a:t>Detailed </a:t>
            </a:r>
            <a:r>
              <a:rPr lang="en-US" b="1" dirty="0"/>
              <a:t>descriptions and </a:t>
            </a:r>
            <a:r>
              <a:rPr lang="en-US" b="1" dirty="0" smtClean="0"/>
              <a:t>Technical </a:t>
            </a:r>
            <a:r>
              <a:rPr lang="en-US" b="1" dirty="0"/>
              <a:t>descriptions for all the monitors on one page</a:t>
            </a:r>
          </a:p>
        </p:txBody>
      </p:sp>
    </p:spTree>
    <p:extLst>
      <p:ext uri="{BB962C8B-B14F-4D97-AF65-F5344CB8AC3E}">
        <p14:creationId xmlns:p14="http://schemas.microsoft.com/office/powerpoint/2010/main" val="14273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Make Dashboard more meaningful and helpful</a:t>
            </a:r>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Add </a:t>
            </a:r>
            <a:r>
              <a:rPr lang="en-US" b="1" dirty="0"/>
              <a:t>User guide</a:t>
            </a:r>
            <a:r>
              <a:rPr lang="en-GB" b="1" dirty="0" smtClean="0"/>
              <a:t>.</a:t>
            </a:r>
          </a:p>
          <a:p>
            <a:pPr marL="0" indent="0">
              <a:buNone/>
            </a:pPr>
            <a:endParaRPr lang="en-US" b="1" dirty="0" smtClean="0"/>
          </a:p>
          <a:p>
            <a:pPr marL="0" indent="0">
              <a:buNone/>
            </a:pPr>
            <a:r>
              <a:rPr lang="en-US" b="1" dirty="0"/>
              <a:t>How to Access:</a:t>
            </a:r>
            <a:r>
              <a:rPr lang="en-US" dirty="0"/>
              <a:t>	</a:t>
            </a:r>
            <a:r>
              <a:rPr lang="en-GB" dirty="0"/>
              <a:t>Click on “Help” at left pane on dashboard page under “Download” option at right side. </a:t>
            </a:r>
            <a:endParaRPr lang="en-US" dirty="0"/>
          </a:p>
          <a:p>
            <a:pPr marL="0" indent="0">
              <a:buNone/>
            </a:pPr>
            <a:endParaRPr lang="en-US" b="1" dirty="0"/>
          </a:p>
          <a:p>
            <a:pPr marL="0" indent="0">
              <a:buNone/>
            </a:pPr>
            <a:endParaRPr lang="en-US" sz="2000" dirty="0"/>
          </a:p>
          <a:p>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52700"/>
            <a:ext cx="7391400" cy="2514600"/>
          </a:xfrm>
          <a:prstGeom prst="rect">
            <a:avLst/>
          </a:prstGeom>
          <a:noFill/>
          <a:ln>
            <a:solidFill>
              <a:schemeClr val="accent1"/>
            </a:solidFill>
          </a:ln>
        </p:spPr>
      </p:pic>
      <p:sp>
        <p:nvSpPr>
          <p:cNvPr id="3" name="Rectangle 2"/>
          <p:cNvSpPr/>
          <p:nvPr/>
        </p:nvSpPr>
        <p:spPr>
          <a:xfrm>
            <a:off x="609438" y="5181600"/>
            <a:ext cx="10287161" cy="923330"/>
          </a:xfrm>
          <a:prstGeom prst="rect">
            <a:avLst/>
          </a:prstGeom>
        </p:spPr>
        <p:txBody>
          <a:bodyPr wrap="square">
            <a:spAutoFit/>
          </a:bodyPr>
          <a:lstStyle/>
          <a:p>
            <a:r>
              <a:rPr lang="en-US" b="1" dirty="0"/>
              <a:t>Benefits/outcome of the changes:</a:t>
            </a:r>
          </a:p>
          <a:p>
            <a:endParaRPr lang="en-US" dirty="0"/>
          </a:p>
          <a:p>
            <a:r>
              <a:rPr lang="en-GB" dirty="0" smtClean="0"/>
              <a:t>Adding Dashboard </a:t>
            </a:r>
            <a:r>
              <a:rPr lang="en-GB" dirty="0"/>
              <a:t>User guide </a:t>
            </a:r>
            <a:r>
              <a:rPr lang="en-GB" dirty="0" smtClean="0"/>
              <a:t>on </a:t>
            </a:r>
            <a:r>
              <a:rPr lang="en-GB" dirty="0"/>
              <a:t>the Help </a:t>
            </a:r>
            <a:r>
              <a:rPr lang="en-GB" dirty="0" smtClean="0"/>
              <a:t>page will be useful for the users</a:t>
            </a:r>
            <a:endParaRPr lang="en-US" dirty="0"/>
          </a:p>
        </p:txBody>
      </p:sp>
    </p:spTree>
    <p:extLst>
      <p:ext uri="{BB962C8B-B14F-4D97-AF65-F5344CB8AC3E}">
        <p14:creationId xmlns:p14="http://schemas.microsoft.com/office/powerpoint/2010/main" val="154512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Make Dashboard more meaningful and helpful</a:t>
            </a:r>
          </a:p>
        </p:txBody>
      </p:sp>
      <p:sp>
        <p:nvSpPr>
          <p:cNvPr id="9" name="Content Placeholder 2"/>
          <p:cNvSpPr>
            <a:spLocks noGrp="1"/>
          </p:cNvSpPr>
          <p:nvPr>
            <p:ph idx="1"/>
          </p:nvPr>
        </p:nvSpPr>
        <p:spPr>
          <a:xfrm>
            <a:off x="618025" y="1141027"/>
            <a:ext cx="10668159" cy="4876800"/>
          </a:xfrm>
        </p:spPr>
        <p:txBody>
          <a:bodyPr>
            <a:normAutofit/>
          </a:bodyPr>
          <a:lstStyle/>
          <a:p>
            <a:pPr marL="0" indent="0">
              <a:buNone/>
            </a:pPr>
            <a:r>
              <a:rPr lang="en-US" b="1" dirty="0" smtClean="0"/>
              <a:t>Move </a:t>
            </a:r>
            <a:r>
              <a:rPr lang="en-US" b="1" dirty="0"/>
              <a:t>Sitemap contents to Help link</a:t>
            </a:r>
            <a:r>
              <a:rPr lang="en-GB" b="1" dirty="0" smtClean="0"/>
              <a:t>.</a:t>
            </a:r>
            <a:endParaRPr lang="en-US" b="1" dirty="0"/>
          </a:p>
          <a:p>
            <a:pPr marL="0" indent="0">
              <a:buNone/>
            </a:pPr>
            <a:r>
              <a:rPr lang="en-US" b="1" dirty="0"/>
              <a:t>How to Access:	</a:t>
            </a:r>
            <a:r>
              <a:rPr lang="en-GB" dirty="0"/>
              <a:t>Click on “Help” at left pane on dashboard page. </a:t>
            </a:r>
            <a:endParaRPr lang="en-US" dirty="0"/>
          </a:p>
          <a:p>
            <a:pPr marL="0" indent="0">
              <a:buNone/>
            </a:pPr>
            <a:endParaRPr lang="en-US" b="1" dirty="0" smtClean="0"/>
          </a:p>
          <a:p>
            <a:pPr marL="0" indent="0">
              <a:buNone/>
            </a:pPr>
            <a:endParaRPr lang="en-US" dirty="0"/>
          </a:p>
          <a:p>
            <a:endParaRPr lang="en-US" sz="2000" dirty="0"/>
          </a:p>
        </p:txBody>
      </p:sp>
      <p:pic>
        <p:nvPicPr>
          <p:cNvPr id="4" name="Picture 3"/>
          <p:cNvPicPr/>
          <p:nvPr/>
        </p:nvPicPr>
        <p:blipFill>
          <a:blip r:embed="rId3"/>
          <a:stretch>
            <a:fillRect/>
          </a:stretch>
        </p:blipFill>
        <p:spPr>
          <a:xfrm>
            <a:off x="914400" y="2065297"/>
            <a:ext cx="7924800" cy="3186236"/>
          </a:xfrm>
          <a:prstGeom prst="rect">
            <a:avLst/>
          </a:prstGeom>
          <a:ln>
            <a:solidFill>
              <a:schemeClr val="accent1"/>
            </a:solidFill>
          </a:ln>
        </p:spPr>
      </p:pic>
      <p:sp>
        <p:nvSpPr>
          <p:cNvPr id="3" name="Rectangle 2"/>
          <p:cNvSpPr/>
          <p:nvPr/>
        </p:nvSpPr>
        <p:spPr>
          <a:xfrm>
            <a:off x="608366" y="5334000"/>
            <a:ext cx="10659574" cy="923330"/>
          </a:xfrm>
          <a:prstGeom prst="rect">
            <a:avLst/>
          </a:prstGeom>
        </p:spPr>
        <p:txBody>
          <a:bodyPr wrap="square">
            <a:spAutoFit/>
          </a:bodyPr>
          <a:lstStyle/>
          <a:p>
            <a:r>
              <a:rPr lang="en-US" b="1" dirty="0"/>
              <a:t>Benefits/outcome of the changes: </a:t>
            </a:r>
          </a:p>
          <a:p>
            <a:r>
              <a:rPr lang="en-GB" dirty="0" smtClean="0"/>
              <a:t>Move the Contents </a:t>
            </a:r>
            <a:r>
              <a:rPr lang="en-GB" dirty="0"/>
              <a:t>of Sitemap </a:t>
            </a:r>
            <a:r>
              <a:rPr lang="en-GB" dirty="0" smtClean="0"/>
              <a:t>under </a:t>
            </a:r>
            <a:r>
              <a:rPr lang="en-GB" dirty="0"/>
              <a:t>Help link label from About This </a:t>
            </a:r>
            <a:r>
              <a:rPr lang="en-GB" dirty="0" smtClean="0"/>
              <a:t>Site</a:t>
            </a:r>
            <a:r>
              <a:rPr lang="en-GB" dirty="0"/>
              <a:t> </a:t>
            </a:r>
            <a:r>
              <a:rPr lang="en-GB" dirty="0" smtClean="0"/>
              <a:t>to keep all help information at one  place </a:t>
            </a:r>
            <a:endParaRPr lang="en-US" dirty="0"/>
          </a:p>
        </p:txBody>
      </p:sp>
    </p:spTree>
    <p:extLst>
      <p:ext uri="{BB962C8B-B14F-4D97-AF65-F5344CB8AC3E}">
        <p14:creationId xmlns:p14="http://schemas.microsoft.com/office/powerpoint/2010/main" val="6109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Fixes to existing functionality</a:t>
            </a:r>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LOGO Change:</a:t>
            </a:r>
            <a:endParaRPr lang="en-US" dirty="0"/>
          </a:p>
          <a:p>
            <a:pPr marL="0" indent="0">
              <a:buNone/>
            </a:pPr>
            <a:r>
              <a:rPr lang="en-US" dirty="0" smtClean="0"/>
              <a:t>Change the Logo from </a:t>
            </a:r>
            <a:r>
              <a:rPr lang="en-US" dirty="0"/>
              <a:t>HP to </a:t>
            </a:r>
            <a:r>
              <a:rPr lang="en-US" dirty="0" err="1" smtClean="0"/>
              <a:t>DXC.technology</a:t>
            </a:r>
            <a:endParaRPr lang="en-US" dirty="0" smtClean="0"/>
          </a:p>
          <a:p>
            <a:pPr marL="0" indent="0">
              <a:buNone/>
            </a:pPr>
            <a:endParaRPr lang="en-US" dirty="0"/>
          </a:p>
          <a:p>
            <a:pPr marL="0" indent="0">
              <a:buNone/>
            </a:pPr>
            <a:endParaRPr lang="en-US" dirty="0"/>
          </a:p>
          <a:p>
            <a:pPr marL="0" indent="0">
              <a:buNone/>
            </a:pPr>
            <a:endParaRPr lang="en-US" dirty="0"/>
          </a:p>
          <a:p>
            <a:endParaRPr lang="en-US" dirty="0" smtClean="0"/>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1600200" y="2223964"/>
            <a:ext cx="7981950" cy="3724275"/>
          </a:xfrm>
          <a:prstGeom prst="rect">
            <a:avLst/>
          </a:prstGeom>
        </p:spPr>
      </p:pic>
    </p:spTree>
    <p:extLst>
      <p:ext uri="{BB962C8B-B14F-4D97-AF65-F5344CB8AC3E}">
        <p14:creationId xmlns:p14="http://schemas.microsoft.com/office/powerpoint/2010/main" val="68352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Fixes to existing functionality</a:t>
            </a:r>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Footer change</a:t>
            </a:r>
          </a:p>
          <a:p>
            <a:pPr marL="0" indent="0">
              <a:buNone/>
            </a:pPr>
            <a:r>
              <a:rPr lang="en-US" dirty="0"/>
              <a:t>Change the dashboard footer and the </a:t>
            </a:r>
            <a:r>
              <a:rPr lang="en-US" dirty="0" smtClean="0"/>
              <a:t>link.</a:t>
            </a:r>
            <a:endParaRPr lang="en-US" dirty="0"/>
          </a:p>
          <a:p>
            <a:pPr marL="0" indent="0">
              <a:buNone/>
            </a:pPr>
            <a:endParaRPr lang="en-US" dirty="0"/>
          </a:p>
          <a:p>
            <a:pPr marL="0" indent="0">
              <a:buNone/>
            </a:pPr>
            <a:endParaRPr lang="en-US" dirty="0"/>
          </a:p>
          <a:p>
            <a:endParaRPr lang="en-US" dirty="0" smtClean="0"/>
          </a:p>
          <a:p>
            <a:endParaRPr lang="en-US" sz="2000" dirty="0"/>
          </a:p>
          <a:p>
            <a:endParaRPr lang="en-US" sz="2000" dirty="0"/>
          </a:p>
        </p:txBody>
      </p:sp>
      <p:pic>
        <p:nvPicPr>
          <p:cNvPr id="5" name="Picture 4"/>
          <p:cNvPicPr/>
          <p:nvPr/>
        </p:nvPicPr>
        <p:blipFill>
          <a:blip r:embed="rId3"/>
          <a:stretch>
            <a:fillRect/>
          </a:stretch>
        </p:blipFill>
        <p:spPr>
          <a:xfrm>
            <a:off x="1295400" y="2641917"/>
            <a:ext cx="8915400" cy="2844483"/>
          </a:xfrm>
          <a:prstGeom prst="rect">
            <a:avLst/>
          </a:prstGeom>
        </p:spPr>
      </p:pic>
    </p:spTree>
    <p:extLst>
      <p:ext uri="{BB962C8B-B14F-4D97-AF65-F5344CB8AC3E}">
        <p14:creationId xmlns:p14="http://schemas.microsoft.com/office/powerpoint/2010/main" val="28618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Fixes to existing functionality</a:t>
            </a:r>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Update </a:t>
            </a:r>
            <a:r>
              <a:rPr lang="en-US" b="1" dirty="0"/>
              <a:t>Contact US page to provide feedback/complaints</a:t>
            </a:r>
            <a:r>
              <a:rPr lang="en-GB" b="1" dirty="0"/>
              <a:t>.</a:t>
            </a:r>
            <a:endParaRPr lang="en-US" b="1" dirty="0"/>
          </a:p>
          <a:p>
            <a:pPr marL="0" indent="0">
              <a:buNone/>
            </a:pPr>
            <a:r>
              <a:rPr lang="en-US" b="1" dirty="0" smtClean="0"/>
              <a:t>How </a:t>
            </a:r>
            <a:r>
              <a:rPr lang="en-US" b="1" dirty="0"/>
              <a:t>to </a:t>
            </a:r>
            <a:r>
              <a:rPr lang="en-US" b="1" dirty="0" smtClean="0"/>
              <a:t>Access:</a:t>
            </a:r>
            <a:r>
              <a:rPr lang="en-GB" dirty="0" smtClean="0"/>
              <a:t>Click </a:t>
            </a:r>
            <a:r>
              <a:rPr lang="en-GB" dirty="0"/>
              <a:t>on “Contact Us” at left pane on dashboard page. Or click on “Contact Us” page in “About this site” page.</a:t>
            </a:r>
            <a:endParaRPr lang="en-US" dirty="0"/>
          </a:p>
          <a:p>
            <a:pPr marL="0" indent="0">
              <a:buNone/>
            </a:pPr>
            <a:endParaRPr lang="en-US" b="1" dirty="0"/>
          </a:p>
          <a:p>
            <a:pPr marL="0" indent="0">
              <a:buNone/>
            </a:pPr>
            <a:endParaRPr lang="en-US" sz="2000" dirty="0"/>
          </a:p>
          <a:p>
            <a:endParaRPr lang="en-US" sz="20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62200"/>
            <a:ext cx="7924800" cy="1905000"/>
          </a:xfrm>
          <a:prstGeom prst="rect">
            <a:avLst/>
          </a:prstGeom>
          <a:noFill/>
          <a:ln>
            <a:solidFill>
              <a:schemeClr val="accent1"/>
            </a:solidFill>
          </a:ln>
        </p:spPr>
      </p:pic>
      <p:sp>
        <p:nvSpPr>
          <p:cNvPr id="3" name="Rectangle 2"/>
          <p:cNvSpPr/>
          <p:nvPr/>
        </p:nvSpPr>
        <p:spPr>
          <a:xfrm>
            <a:off x="457200" y="4286518"/>
            <a:ext cx="10668000" cy="1754326"/>
          </a:xfrm>
          <a:prstGeom prst="rect">
            <a:avLst/>
          </a:prstGeom>
        </p:spPr>
        <p:txBody>
          <a:bodyPr wrap="square">
            <a:spAutoFit/>
          </a:bodyPr>
          <a:lstStyle/>
          <a:p>
            <a:r>
              <a:rPr lang="en-US" b="1" dirty="0"/>
              <a:t>Benefits/outcome of the changes:</a:t>
            </a:r>
          </a:p>
          <a:p>
            <a:endParaRPr lang="en-US" dirty="0"/>
          </a:p>
          <a:p>
            <a:r>
              <a:rPr lang="en-GB" dirty="0"/>
              <a:t>Previously restriction was allowing only EDS employee to raise feedback/complaint. Now this page should be fixed. so that HPE/DXC user can raise complaint. On submitting complaint, compliant will be sent to Dashboard PDL. And below Successful message will be shown to user. So Dashboard Team can contact user though his/her email ID mentioned while submitting feedback/complaints.</a:t>
            </a:r>
            <a:endParaRPr lang="en-US" sz="2000" dirty="0"/>
          </a:p>
        </p:txBody>
      </p:sp>
    </p:spTree>
    <p:extLst>
      <p:ext uri="{BB962C8B-B14F-4D97-AF65-F5344CB8AC3E}">
        <p14:creationId xmlns:p14="http://schemas.microsoft.com/office/powerpoint/2010/main" val="300421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776164"/>
          </a:xfrm>
        </p:spPr>
        <p:txBody>
          <a:bodyPr/>
          <a:lstStyle/>
          <a:p>
            <a:r>
              <a:rPr lang="en-US" dirty="0"/>
              <a:t>Fixes to existing functionality</a:t>
            </a:r>
          </a:p>
        </p:txBody>
      </p:sp>
      <p:sp>
        <p:nvSpPr>
          <p:cNvPr id="9" name="Content Placeholder 2"/>
          <p:cNvSpPr>
            <a:spLocks noGrp="1"/>
          </p:cNvSpPr>
          <p:nvPr>
            <p:ph idx="1"/>
          </p:nvPr>
        </p:nvSpPr>
        <p:spPr>
          <a:xfrm>
            <a:off x="656659" y="1035351"/>
            <a:ext cx="10668159" cy="4876800"/>
          </a:xfrm>
        </p:spPr>
        <p:txBody>
          <a:bodyPr>
            <a:normAutofit/>
          </a:bodyPr>
          <a:lstStyle/>
          <a:p>
            <a:pPr marL="0" indent="0">
              <a:buNone/>
            </a:pPr>
            <a:r>
              <a:rPr lang="en-US" b="1" dirty="0" smtClean="0"/>
              <a:t>Fix </a:t>
            </a:r>
            <a:r>
              <a:rPr lang="en-US" b="1" dirty="0"/>
              <a:t>“Instance Selection” List issue</a:t>
            </a:r>
            <a:r>
              <a:rPr lang="en-GB" b="1" dirty="0" smtClean="0"/>
              <a:t>.</a:t>
            </a:r>
          </a:p>
          <a:p>
            <a:pPr marL="0" indent="0">
              <a:buNone/>
            </a:pPr>
            <a:r>
              <a:rPr lang="en-US" sz="1600" b="1" dirty="0" smtClean="0"/>
              <a:t>How </a:t>
            </a:r>
            <a:r>
              <a:rPr lang="en-US" sz="1600" b="1" dirty="0"/>
              <a:t>to Access:</a:t>
            </a:r>
            <a:r>
              <a:rPr lang="en-US" sz="1600" dirty="0"/>
              <a:t>	</a:t>
            </a:r>
            <a:r>
              <a:rPr lang="en-GB" sz="1600" dirty="0"/>
              <a:t>Click on “Preferences” at left pane on dashboard page</a:t>
            </a:r>
            <a:r>
              <a:rPr lang="en-GB" sz="1600" dirty="0" smtClean="0"/>
              <a:t>.</a:t>
            </a:r>
          </a:p>
          <a:p>
            <a:pPr marL="0" indent="0">
              <a:buNone/>
            </a:pPr>
            <a:endParaRPr lang="en-GB" dirty="0"/>
          </a:p>
          <a:p>
            <a:pPr marL="0" indent="0">
              <a:buNone/>
            </a:pPr>
            <a:endParaRPr lang="en-US" dirty="0"/>
          </a:p>
          <a:p>
            <a:pPr marL="0" indent="0">
              <a:buNone/>
            </a:pPr>
            <a:endParaRPr lang="en-US" b="1" dirty="0"/>
          </a:p>
          <a:p>
            <a:pPr marL="0" indent="0">
              <a:buNone/>
            </a:pPr>
            <a:endParaRPr lang="en-US" sz="2000" dirty="0"/>
          </a:p>
          <a:p>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58831" y="1811515"/>
            <a:ext cx="5931535" cy="3027680"/>
          </a:xfrm>
          <a:prstGeom prst="rect">
            <a:avLst/>
          </a:prstGeom>
          <a:noFill/>
          <a:ln>
            <a:solidFill>
              <a:schemeClr val="accent1"/>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806917" y="2635119"/>
            <a:ext cx="4645184" cy="914400"/>
          </a:xfrm>
          <a:prstGeom prst="rect">
            <a:avLst/>
          </a:prstGeom>
          <a:noFill/>
          <a:ln>
            <a:solidFill>
              <a:schemeClr val="accent1"/>
            </a:solidFill>
          </a:ln>
        </p:spPr>
      </p:pic>
      <p:sp>
        <p:nvSpPr>
          <p:cNvPr id="3" name="Rectangle 2"/>
          <p:cNvSpPr/>
          <p:nvPr/>
        </p:nvSpPr>
        <p:spPr>
          <a:xfrm>
            <a:off x="550839" y="4910262"/>
            <a:ext cx="10864772" cy="1354217"/>
          </a:xfrm>
          <a:prstGeom prst="rect">
            <a:avLst/>
          </a:prstGeom>
        </p:spPr>
        <p:txBody>
          <a:bodyPr wrap="square">
            <a:spAutoFit/>
          </a:bodyPr>
          <a:lstStyle/>
          <a:p>
            <a:r>
              <a:rPr lang="en-US" sz="1600" b="1" dirty="0"/>
              <a:t>Benefits/outcome of the changes</a:t>
            </a:r>
            <a:r>
              <a:rPr lang="en-US" sz="1600" b="1" dirty="0" smtClean="0"/>
              <a:t>:</a:t>
            </a:r>
            <a:endParaRPr lang="en-US" sz="1600" dirty="0"/>
          </a:p>
          <a:p>
            <a:r>
              <a:rPr lang="en-GB" sz="1600" dirty="0"/>
              <a:t>Currently Instance Selection checkbox are appearing empty and Only values are displayed under “Application Selection” list. fix Instance selection to display all instances available on Dashboard. After selecting requirement Instance and Application combination and clicking on Submit button. User can see their required dashboard instances/applications on “My Dashboard” Page</a:t>
            </a:r>
            <a:r>
              <a:rPr lang="en-GB" dirty="0"/>
              <a:t>.</a:t>
            </a:r>
            <a:endParaRPr lang="en-US" dirty="0"/>
          </a:p>
        </p:txBody>
      </p:sp>
    </p:spTree>
    <p:extLst>
      <p:ext uri="{BB962C8B-B14F-4D97-AF65-F5344CB8AC3E}">
        <p14:creationId xmlns:p14="http://schemas.microsoft.com/office/powerpoint/2010/main" val="362282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Fixes to existing functionality</a:t>
            </a:r>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Update </a:t>
            </a:r>
            <a:r>
              <a:rPr lang="en-US" b="1" dirty="0"/>
              <a:t>Contact Detail on “About This Site” page</a:t>
            </a:r>
            <a:r>
              <a:rPr lang="en-GB" b="1" dirty="0" smtClean="0"/>
              <a:t>.</a:t>
            </a:r>
            <a:endParaRPr lang="en-US" b="1" dirty="0" smtClean="0"/>
          </a:p>
          <a:p>
            <a:pPr marL="0" indent="0">
              <a:buNone/>
            </a:pPr>
            <a:r>
              <a:rPr lang="en-US" b="1" dirty="0"/>
              <a:t>How to Access:</a:t>
            </a:r>
            <a:r>
              <a:rPr lang="en-US" dirty="0"/>
              <a:t>	</a:t>
            </a:r>
            <a:r>
              <a:rPr lang="en-GB" dirty="0"/>
              <a:t>Click on “About this site” at left pane on dashboard page.</a:t>
            </a:r>
            <a:endParaRPr lang="en-US" dirty="0"/>
          </a:p>
          <a:p>
            <a:pPr marL="0" indent="0">
              <a:buNone/>
            </a:pPr>
            <a:endParaRPr lang="en-US" b="1" dirty="0"/>
          </a:p>
          <a:p>
            <a:pPr marL="0" indent="0">
              <a:buNone/>
            </a:pPr>
            <a:endParaRPr lang="en-US" sz="2000" dirty="0"/>
          </a:p>
          <a:p>
            <a:endParaRPr lang="en-US" sz="2000" dirty="0"/>
          </a:p>
        </p:txBody>
      </p:sp>
      <p:pic>
        <p:nvPicPr>
          <p:cNvPr id="5" name="Picture 4"/>
          <p:cNvPicPr/>
          <p:nvPr/>
        </p:nvPicPr>
        <p:blipFill>
          <a:blip r:embed="rId3"/>
          <a:stretch>
            <a:fillRect/>
          </a:stretch>
        </p:blipFill>
        <p:spPr>
          <a:xfrm>
            <a:off x="838200" y="2125970"/>
            <a:ext cx="8458200" cy="3048000"/>
          </a:xfrm>
          <a:prstGeom prst="rect">
            <a:avLst/>
          </a:prstGeom>
          <a:ln>
            <a:solidFill>
              <a:schemeClr val="accent1"/>
            </a:solidFill>
          </a:ln>
        </p:spPr>
      </p:pic>
      <p:sp>
        <p:nvSpPr>
          <p:cNvPr id="3" name="Rectangle 2"/>
          <p:cNvSpPr/>
          <p:nvPr/>
        </p:nvSpPr>
        <p:spPr>
          <a:xfrm>
            <a:off x="457200" y="5376666"/>
            <a:ext cx="9982200" cy="646331"/>
          </a:xfrm>
          <a:prstGeom prst="rect">
            <a:avLst/>
          </a:prstGeom>
        </p:spPr>
        <p:txBody>
          <a:bodyPr wrap="square">
            <a:spAutoFit/>
          </a:bodyPr>
          <a:lstStyle/>
          <a:p>
            <a:r>
              <a:rPr lang="en-US" b="1" dirty="0"/>
              <a:t>Benefits/outcome of the changes:</a:t>
            </a:r>
          </a:p>
          <a:p>
            <a:r>
              <a:rPr lang="en-GB" dirty="0"/>
              <a:t>Show Dashboard Version and correct Contact </a:t>
            </a:r>
            <a:r>
              <a:rPr lang="en-GB" dirty="0" smtClean="0"/>
              <a:t>detail.</a:t>
            </a:r>
            <a:endParaRPr lang="en-US" dirty="0"/>
          </a:p>
        </p:txBody>
      </p:sp>
    </p:spTree>
    <p:extLst>
      <p:ext uri="{BB962C8B-B14F-4D97-AF65-F5344CB8AC3E}">
        <p14:creationId xmlns:p14="http://schemas.microsoft.com/office/powerpoint/2010/main" val="199759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3910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Addition of New Monitors</a:t>
            </a:r>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Monitor changes</a:t>
            </a:r>
          </a:p>
          <a:p>
            <a:pPr>
              <a:buFont typeface="Wingdings" panose="05000000000000000000" pitchFamily="2" charset="2"/>
              <a:buChar char="§"/>
            </a:pPr>
            <a:r>
              <a:rPr lang="en-US" dirty="0" smtClean="0"/>
              <a:t>Add new </a:t>
            </a:r>
            <a:r>
              <a:rPr lang="en-GB" dirty="0" err="1"/>
              <a:t>MSEvent_SD</a:t>
            </a:r>
            <a:r>
              <a:rPr lang="en-GB" dirty="0"/>
              <a:t> monitors individually</a:t>
            </a:r>
            <a:endParaRPr lang="en-US" dirty="0"/>
          </a:p>
          <a:p>
            <a:pPr marL="0" indent="0">
              <a:buNone/>
            </a:pPr>
            <a:endParaRPr lang="en-US" dirty="0"/>
          </a:p>
          <a:p>
            <a:pPr marL="0" indent="0">
              <a:buNone/>
            </a:pPr>
            <a:endParaRPr lang="en-US" dirty="0" smtClean="0"/>
          </a:p>
          <a:p>
            <a:endParaRPr lang="en-US" sz="2000" dirty="0"/>
          </a:p>
          <a:p>
            <a:endParaRPr lang="en-US" sz="2000" dirty="0"/>
          </a:p>
        </p:txBody>
      </p:sp>
      <p:pic>
        <p:nvPicPr>
          <p:cNvPr id="6" name="Picture 5"/>
          <p:cNvPicPr/>
          <p:nvPr/>
        </p:nvPicPr>
        <p:blipFill>
          <a:blip r:embed="rId3"/>
          <a:stretch>
            <a:fillRect/>
          </a:stretch>
        </p:blipFill>
        <p:spPr>
          <a:xfrm>
            <a:off x="914400" y="2223964"/>
            <a:ext cx="8763000" cy="2644140"/>
          </a:xfrm>
          <a:prstGeom prst="rect">
            <a:avLst/>
          </a:prstGeom>
        </p:spPr>
      </p:pic>
      <p:sp>
        <p:nvSpPr>
          <p:cNvPr id="3" name="Rectangle 2"/>
          <p:cNvSpPr/>
          <p:nvPr/>
        </p:nvSpPr>
        <p:spPr>
          <a:xfrm>
            <a:off x="533319" y="4868104"/>
            <a:ext cx="10820399" cy="1477328"/>
          </a:xfrm>
          <a:prstGeom prst="rect">
            <a:avLst/>
          </a:prstGeom>
        </p:spPr>
        <p:txBody>
          <a:bodyPr wrap="square">
            <a:spAutoFit/>
          </a:bodyPr>
          <a:lstStyle/>
          <a:p>
            <a:r>
              <a:rPr lang="en-US" b="1" dirty="0"/>
              <a:t>Benefits/outcome of the changes:</a:t>
            </a:r>
          </a:p>
          <a:p>
            <a:endParaRPr lang="en-US" dirty="0"/>
          </a:p>
          <a:p>
            <a:r>
              <a:rPr lang="en-US" dirty="0"/>
              <a:t>A</a:t>
            </a:r>
            <a:r>
              <a:rPr lang="en-GB" dirty="0" err="1"/>
              <a:t>ny</a:t>
            </a:r>
            <a:r>
              <a:rPr lang="en-GB" dirty="0"/>
              <a:t> backlog on any of these monitor is reported under </a:t>
            </a:r>
            <a:r>
              <a:rPr lang="en-GB" dirty="0" err="1"/>
              <a:t>MSEvent_SD</a:t>
            </a:r>
            <a:r>
              <a:rPr lang="en-GB" dirty="0"/>
              <a:t> . Now, this will be </a:t>
            </a:r>
            <a:r>
              <a:rPr lang="en-GB" dirty="0" smtClean="0"/>
              <a:t>handle </a:t>
            </a:r>
            <a:r>
              <a:rPr lang="en-GB" dirty="0"/>
              <a:t>individually and able to find which process is causing the issue and which is more time consuming.</a:t>
            </a:r>
            <a:endParaRPr lang="en-US" dirty="0"/>
          </a:p>
          <a:p>
            <a:endParaRPr lang="en-US" dirty="0"/>
          </a:p>
        </p:txBody>
      </p:sp>
    </p:spTree>
    <p:extLst>
      <p:ext uri="{BB962C8B-B14F-4D97-AF65-F5344CB8AC3E}">
        <p14:creationId xmlns:p14="http://schemas.microsoft.com/office/powerpoint/2010/main" val="231147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91442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Addition of New Monitors</a:t>
            </a:r>
          </a:p>
        </p:txBody>
      </p:sp>
      <p:sp>
        <p:nvSpPr>
          <p:cNvPr id="9" name="Content Placeholder 2"/>
          <p:cNvSpPr>
            <a:spLocks noGrp="1"/>
          </p:cNvSpPr>
          <p:nvPr>
            <p:ph idx="1"/>
          </p:nvPr>
        </p:nvSpPr>
        <p:spPr>
          <a:xfrm>
            <a:off x="609439" y="1072776"/>
            <a:ext cx="10668159" cy="4876800"/>
          </a:xfrm>
        </p:spPr>
        <p:txBody>
          <a:bodyPr>
            <a:normAutofit/>
          </a:bodyPr>
          <a:lstStyle/>
          <a:p>
            <a:pPr marL="0" indent="0">
              <a:buNone/>
            </a:pPr>
            <a:r>
              <a:rPr lang="en-US" b="1" dirty="0" smtClean="0"/>
              <a:t>Monitor changes</a:t>
            </a:r>
          </a:p>
          <a:p>
            <a:pPr>
              <a:buFont typeface="Wingdings" panose="05000000000000000000" pitchFamily="2" charset="2"/>
              <a:buChar char="§"/>
            </a:pPr>
            <a:r>
              <a:rPr lang="en-US" dirty="0" smtClean="0"/>
              <a:t>Add </a:t>
            </a:r>
            <a:r>
              <a:rPr lang="en-GB" dirty="0" err="1" smtClean="0"/>
              <a:t>MSEvent_IM</a:t>
            </a:r>
            <a:r>
              <a:rPr lang="en-GB" dirty="0"/>
              <a:t> monitors individually</a:t>
            </a:r>
            <a:endParaRPr lang="en-US" dirty="0"/>
          </a:p>
          <a:p>
            <a:pPr marL="0" indent="0">
              <a:buNone/>
            </a:pPr>
            <a:endParaRPr lang="en-US" dirty="0" smtClean="0"/>
          </a:p>
          <a:p>
            <a:endParaRPr lang="en-US" sz="2000" dirty="0"/>
          </a:p>
          <a:p>
            <a:endParaRPr lang="en-US" sz="20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25140"/>
            <a:ext cx="8915400" cy="2805236"/>
          </a:xfrm>
          <a:prstGeom prst="rect">
            <a:avLst/>
          </a:prstGeom>
          <a:noFill/>
          <a:ln>
            <a:solidFill>
              <a:schemeClr val="accent1"/>
            </a:solidFill>
          </a:ln>
        </p:spPr>
      </p:pic>
      <p:sp>
        <p:nvSpPr>
          <p:cNvPr id="3" name="Rectangle 2"/>
          <p:cNvSpPr/>
          <p:nvPr/>
        </p:nvSpPr>
        <p:spPr>
          <a:xfrm>
            <a:off x="641636" y="4939465"/>
            <a:ext cx="10136107" cy="1477328"/>
          </a:xfrm>
          <a:prstGeom prst="rect">
            <a:avLst/>
          </a:prstGeom>
        </p:spPr>
        <p:txBody>
          <a:bodyPr wrap="square">
            <a:spAutoFit/>
          </a:bodyPr>
          <a:lstStyle/>
          <a:p>
            <a:r>
              <a:rPr lang="en-US" b="1" dirty="0"/>
              <a:t>Benefits/outcome of the changes:</a:t>
            </a:r>
          </a:p>
          <a:p>
            <a:endParaRPr lang="en-US" dirty="0"/>
          </a:p>
          <a:p>
            <a:r>
              <a:rPr lang="en-US" dirty="0"/>
              <a:t>A</a:t>
            </a:r>
            <a:r>
              <a:rPr lang="en-GB" dirty="0" err="1"/>
              <a:t>ny</a:t>
            </a:r>
            <a:r>
              <a:rPr lang="en-GB" dirty="0"/>
              <a:t> backlog on any of these monitor is reported under </a:t>
            </a:r>
            <a:r>
              <a:rPr lang="en-GB" dirty="0" err="1" smtClean="0"/>
              <a:t>MSEvent_IM</a:t>
            </a:r>
            <a:r>
              <a:rPr lang="en-GB" dirty="0" smtClean="0"/>
              <a:t> </a:t>
            </a:r>
            <a:r>
              <a:rPr lang="en-GB" dirty="0"/>
              <a:t>. Now, this will be handle individually and able to find which process is causing the issue and which is more time consuming.</a:t>
            </a:r>
            <a:endParaRPr lang="en-US" dirty="0"/>
          </a:p>
          <a:p>
            <a:endParaRPr lang="en-US" dirty="0"/>
          </a:p>
        </p:txBody>
      </p:sp>
    </p:spTree>
    <p:extLst>
      <p:ext uri="{BB962C8B-B14F-4D97-AF65-F5344CB8AC3E}">
        <p14:creationId xmlns:p14="http://schemas.microsoft.com/office/powerpoint/2010/main" val="410486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699964"/>
          </a:xfrm>
        </p:spPr>
        <p:txBody>
          <a:bodyPr/>
          <a:lstStyle/>
          <a:p>
            <a:pPr lvl="0"/>
            <a:r>
              <a:rPr lang="en-US" dirty="0" smtClean="0"/>
              <a:t>Ease of Use Changes</a:t>
            </a:r>
            <a:endParaRPr lang="en-US" dirty="0"/>
          </a:p>
        </p:txBody>
      </p:sp>
      <p:sp>
        <p:nvSpPr>
          <p:cNvPr id="9" name="Content Placeholder 2"/>
          <p:cNvSpPr>
            <a:spLocks noGrp="1"/>
          </p:cNvSpPr>
          <p:nvPr>
            <p:ph idx="1"/>
          </p:nvPr>
        </p:nvSpPr>
        <p:spPr>
          <a:xfrm>
            <a:off x="604075" y="1219200"/>
            <a:ext cx="10668159" cy="4876800"/>
          </a:xfrm>
        </p:spPr>
        <p:txBody>
          <a:bodyPr>
            <a:normAutofit/>
          </a:bodyPr>
          <a:lstStyle/>
          <a:p>
            <a:pPr marL="0" indent="0">
              <a:buNone/>
            </a:pPr>
            <a:r>
              <a:rPr lang="en-US" b="1" dirty="0" smtClean="0"/>
              <a:t>Display </a:t>
            </a:r>
            <a:r>
              <a:rPr lang="en-US" b="1" dirty="0"/>
              <a:t>Dashboard Detail information for </a:t>
            </a:r>
            <a:r>
              <a:rPr lang="en-US" b="1" dirty="0" smtClean="0"/>
              <a:t>Alerts/Backlog </a:t>
            </a:r>
            <a:r>
              <a:rPr lang="en-US" b="1" dirty="0"/>
              <a:t>on Main </a:t>
            </a:r>
            <a:r>
              <a:rPr lang="en-US" b="1" dirty="0" smtClean="0"/>
              <a:t>page</a:t>
            </a:r>
          </a:p>
          <a:p>
            <a:pPr marL="0" indent="0">
              <a:buNone/>
            </a:pPr>
            <a:endParaRPr lang="en-US" dirty="0"/>
          </a:p>
          <a:p>
            <a:pPr marL="285750" lvl="1" indent="-285750" fontAlgn="base">
              <a:spcBef>
                <a:spcPts val="1200"/>
              </a:spcBef>
              <a:buFont typeface="Wingdings" panose="05000000000000000000" pitchFamily="2" charset="2"/>
              <a:buChar char="§"/>
            </a:pPr>
            <a:r>
              <a:rPr lang="en-US" dirty="0"/>
              <a:t>Display </a:t>
            </a:r>
            <a:r>
              <a:rPr lang="en-US" dirty="0" smtClean="0"/>
              <a:t>detail information for current Dashboard alerts/backlog for </a:t>
            </a:r>
            <a:r>
              <a:rPr lang="en-US" dirty="0"/>
              <a:t>all </a:t>
            </a:r>
            <a:r>
              <a:rPr lang="en-US" dirty="0" smtClean="0"/>
              <a:t>applications, instances and monitors on </a:t>
            </a:r>
            <a:r>
              <a:rPr lang="en-US" dirty="0"/>
              <a:t>Main Dashboard </a:t>
            </a:r>
            <a:r>
              <a:rPr lang="en-US" dirty="0" smtClean="0"/>
              <a:t>Page. </a:t>
            </a:r>
            <a:r>
              <a:rPr lang="en-US" dirty="0"/>
              <a:t> </a:t>
            </a:r>
          </a:p>
          <a:p>
            <a:pPr marL="285750" lvl="1" indent="-285750" fontAlgn="base">
              <a:spcBef>
                <a:spcPts val="1200"/>
              </a:spcBef>
              <a:buFont typeface="Wingdings" panose="05000000000000000000" pitchFamily="2" charset="2"/>
              <a:buChar char="§"/>
            </a:pPr>
            <a:r>
              <a:rPr lang="en-US" dirty="0" smtClean="0"/>
              <a:t>Detail alert information </a:t>
            </a:r>
            <a:r>
              <a:rPr lang="en-US" dirty="0"/>
              <a:t>to be displayed is </a:t>
            </a:r>
            <a:r>
              <a:rPr lang="en-US" dirty="0" smtClean="0"/>
              <a:t>Last Scan Date, Status</a:t>
            </a:r>
            <a:r>
              <a:rPr lang="en-US" dirty="0"/>
              <a:t>, Instance, Priority, Monitor Name, Backlog in minutes and Records/Events to be processed. </a:t>
            </a:r>
          </a:p>
          <a:p>
            <a:pPr marL="285750" lvl="1" indent="-285750" fontAlgn="base">
              <a:spcBef>
                <a:spcPts val="1200"/>
              </a:spcBef>
              <a:buFont typeface="Wingdings" panose="05000000000000000000" pitchFamily="2" charset="2"/>
              <a:buChar char="§"/>
            </a:pPr>
            <a:r>
              <a:rPr lang="en-US" dirty="0"/>
              <a:t>Alerts of all status/thresholds will be displayed on the main page, same as </a:t>
            </a:r>
            <a:r>
              <a:rPr lang="en-US" dirty="0" smtClean="0"/>
              <a:t>those shown </a:t>
            </a:r>
            <a:r>
              <a:rPr lang="en-US" dirty="0"/>
              <a:t>on Dashboard detail page today. Colors for these statuses/thresholds are red for backlog &gt; 30 minutes, yellow for backlog &gt; 20 minutes and White  for backlog &gt; 10 minutes.  </a:t>
            </a:r>
          </a:p>
          <a:p>
            <a:pPr marL="285750" lvl="1" indent="-285750" fontAlgn="base">
              <a:spcBef>
                <a:spcPts val="1200"/>
              </a:spcBef>
              <a:buFont typeface="Wingdings" panose="05000000000000000000" pitchFamily="2" charset="2"/>
              <a:buChar char="§"/>
            </a:pPr>
            <a:r>
              <a:rPr lang="en-US" dirty="0"/>
              <a:t>This detail </a:t>
            </a:r>
            <a:r>
              <a:rPr lang="en-US" dirty="0" smtClean="0"/>
              <a:t>backlog </a:t>
            </a:r>
            <a:r>
              <a:rPr lang="en-US" dirty="0"/>
              <a:t>information will also be </a:t>
            </a:r>
            <a:r>
              <a:rPr lang="en-US" dirty="0" smtClean="0"/>
              <a:t>updated </a:t>
            </a:r>
            <a:r>
              <a:rPr lang="en-US" dirty="0"/>
              <a:t>every 5 minutes when the main page is refreshed. </a:t>
            </a:r>
          </a:p>
          <a:p>
            <a:pPr marL="285750" lvl="1" indent="-285750" fontAlgn="base">
              <a:spcBef>
                <a:spcPts val="1200"/>
              </a:spcBef>
              <a:buFont typeface="Wingdings" panose="05000000000000000000" pitchFamily="2" charset="2"/>
              <a:buChar char="§"/>
            </a:pPr>
            <a:r>
              <a:rPr lang="en-US" dirty="0"/>
              <a:t> If users do not want to see the Dashboard </a:t>
            </a:r>
            <a:r>
              <a:rPr lang="en-US" dirty="0" smtClean="0"/>
              <a:t>Alerts </a:t>
            </a:r>
            <a:r>
              <a:rPr lang="en-US" dirty="0"/>
              <a:t>and their details on the Main page, </a:t>
            </a:r>
            <a:r>
              <a:rPr lang="en-US" dirty="0" smtClean="0"/>
              <a:t>or want to see alerts for only selected applications, they </a:t>
            </a:r>
            <a:r>
              <a:rPr lang="en-US" dirty="0"/>
              <a:t>can </a:t>
            </a:r>
            <a:r>
              <a:rPr lang="en-US" dirty="0" smtClean="0"/>
              <a:t>remove/change </a:t>
            </a:r>
            <a:r>
              <a:rPr lang="en-US" dirty="0"/>
              <a:t>it by changing their preferences. </a:t>
            </a:r>
          </a:p>
          <a:p>
            <a:pPr marL="285750" lvl="1" indent="-285750" fontAlgn="base">
              <a:spcBef>
                <a:spcPts val="1200"/>
              </a:spcBef>
              <a:buFont typeface="Wingdings" panose="05000000000000000000" pitchFamily="2" charset="2"/>
              <a:buChar char="§"/>
            </a:pPr>
            <a:r>
              <a:rPr lang="en-US" dirty="0"/>
              <a:t>Information for all the monitors for each instance along with any </a:t>
            </a:r>
            <a:r>
              <a:rPr lang="en-US" dirty="0" smtClean="0"/>
              <a:t>alert/backlog </a:t>
            </a:r>
            <a:r>
              <a:rPr lang="en-US" dirty="0"/>
              <a:t>detail information will still be shown on separate Dashboard Detail pages </a:t>
            </a:r>
            <a:r>
              <a:rPr lang="en-US" dirty="0" smtClean="0"/>
              <a:t>same as </a:t>
            </a:r>
            <a:r>
              <a:rPr lang="en-US" dirty="0"/>
              <a:t>today. This page can be used to see all the events, schedules etc. that are being monitored for each application and instance, even those that are not alerting. </a:t>
            </a:r>
            <a:r>
              <a:rPr lang="en-US" dirty="0" smtClean="0"/>
              <a:t>Also, </a:t>
            </a:r>
            <a:r>
              <a:rPr lang="en-US" dirty="0"/>
              <a:t>more descriptive information about these monitors is shown on the Dashboard detail page for each instance. </a:t>
            </a:r>
          </a:p>
          <a:p>
            <a:pPr marL="228600" lvl="1"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sz="2000" dirty="0"/>
          </a:p>
          <a:p>
            <a:endParaRPr lang="en-US" sz="2000" dirty="0"/>
          </a:p>
        </p:txBody>
      </p:sp>
    </p:spTree>
    <p:extLst>
      <p:ext uri="{BB962C8B-B14F-4D97-AF65-F5344CB8AC3E}">
        <p14:creationId xmlns:p14="http://schemas.microsoft.com/office/powerpoint/2010/main" val="286657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Ease of </a:t>
            </a:r>
            <a:r>
              <a:rPr lang="en-US" dirty="0" smtClean="0"/>
              <a:t>Use Changes - Benefits</a:t>
            </a:r>
            <a:endParaRPr lang="en-US" dirty="0"/>
          </a:p>
        </p:txBody>
      </p:sp>
      <p:sp>
        <p:nvSpPr>
          <p:cNvPr id="9" name="Content Placeholder 2"/>
          <p:cNvSpPr>
            <a:spLocks noGrp="1"/>
          </p:cNvSpPr>
          <p:nvPr>
            <p:ph idx="1"/>
          </p:nvPr>
        </p:nvSpPr>
        <p:spPr>
          <a:xfrm>
            <a:off x="609440" y="1371600"/>
            <a:ext cx="10668159" cy="4876800"/>
          </a:xfrm>
        </p:spPr>
        <p:txBody>
          <a:bodyPr>
            <a:normAutofit/>
          </a:bodyPr>
          <a:lstStyle/>
          <a:p>
            <a:pPr marL="0" indent="0">
              <a:buNone/>
            </a:pPr>
            <a:r>
              <a:rPr lang="en-US" b="1" dirty="0" smtClean="0"/>
              <a:t>Display </a:t>
            </a:r>
            <a:r>
              <a:rPr lang="en-US" b="1" dirty="0"/>
              <a:t>Dashboard Detail information for </a:t>
            </a:r>
            <a:r>
              <a:rPr lang="en-US" b="1" dirty="0" smtClean="0"/>
              <a:t>Alerts/Backlog </a:t>
            </a:r>
            <a:r>
              <a:rPr lang="en-US" b="1" dirty="0"/>
              <a:t>on Main </a:t>
            </a:r>
            <a:r>
              <a:rPr lang="en-US" b="1" dirty="0" smtClean="0"/>
              <a:t>page</a:t>
            </a:r>
            <a:endParaRPr lang="en-US" dirty="0"/>
          </a:p>
          <a:p>
            <a:pPr marL="0" indent="0">
              <a:buNone/>
            </a:pPr>
            <a:endParaRPr lang="en-US" b="1" dirty="0" smtClean="0"/>
          </a:p>
          <a:p>
            <a:pPr marL="0" indent="0">
              <a:buNone/>
            </a:pPr>
            <a:r>
              <a:rPr lang="en-US" b="1" dirty="0" smtClean="0"/>
              <a:t>Benefits </a:t>
            </a:r>
            <a:r>
              <a:rPr lang="en-US" b="1" dirty="0"/>
              <a:t>of the changes:</a:t>
            </a:r>
          </a:p>
          <a:p>
            <a:pPr lvl="1" fontAlgn="base">
              <a:buFont typeface="Wingdings" panose="05000000000000000000" pitchFamily="2" charset="2"/>
              <a:buChar char="§"/>
            </a:pPr>
            <a:r>
              <a:rPr lang="en-US" dirty="0"/>
              <a:t>Users can see a</a:t>
            </a:r>
            <a:r>
              <a:rPr lang="en-US" dirty="0" smtClean="0"/>
              <a:t> </a:t>
            </a:r>
            <a:r>
              <a:rPr lang="en-US" dirty="0"/>
              <a:t>complete view of </a:t>
            </a:r>
            <a:r>
              <a:rPr lang="en-US" dirty="0" smtClean="0"/>
              <a:t>the status of all </a:t>
            </a:r>
            <a:r>
              <a:rPr lang="en-US" dirty="0"/>
              <a:t>the </a:t>
            </a:r>
            <a:r>
              <a:rPr lang="en-US" dirty="0" smtClean="0"/>
              <a:t>monitor alerts for </a:t>
            </a:r>
            <a:r>
              <a:rPr lang="en-US" dirty="0"/>
              <a:t>all applications, instances and priority levels along with detail information </a:t>
            </a:r>
            <a:r>
              <a:rPr lang="en-US" dirty="0" smtClean="0"/>
              <a:t>like backlog, records processed etc. in </a:t>
            </a:r>
            <a:r>
              <a:rPr lang="en-US" dirty="0"/>
              <a:t>one place on the Main Dashboard page. </a:t>
            </a:r>
            <a:endParaRPr lang="en-US" sz="1800" dirty="0"/>
          </a:p>
          <a:p>
            <a:pPr lvl="3" fontAlgn="base">
              <a:buFont typeface="Wingdings" panose="05000000000000000000" pitchFamily="2" charset="2"/>
              <a:buChar char="§"/>
            </a:pPr>
            <a:r>
              <a:rPr lang="en-US" sz="1600" dirty="0"/>
              <a:t>Currently users have to drill down to each individual application and instance page to </a:t>
            </a:r>
            <a:r>
              <a:rPr lang="en-US" sz="1600" dirty="0" smtClean="0"/>
              <a:t>check which </a:t>
            </a:r>
            <a:r>
              <a:rPr lang="en-US" sz="1600" dirty="0"/>
              <a:t>monitor is alerting, and </a:t>
            </a:r>
            <a:r>
              <a:rPr lang="en-US" sz="1600" dirty="0" smtClean="0"/>
              <a:t>check backlog etc. </a:t>
            </a:r>
            <a:r>
              <a:rPr lang="en-US" sz="1600" dirty="0"/>
              <a:t>For </a:t>
            </a:r>
            <a:r>
              <a:rPr lang="en-US" sz="1600" dirty="0" smtClean="0"/>
              <a:t>example for SM, </a:t>
            </a:r>
            <a:r>
              <a:rPr lang="en-US" sz="1600" dirty="0"/>
              <a:t>users have to drill down to separate detail pages for different regions AMS, EMEA and </a:t>
            </a:r>
            <a:r>
              <a:rPr lang="en-US" sz="1600" dirty="0" smtClean="0"/>
              <a:t>APJ. </a:t>
            </a:r>
            <a:r>
              <a:rPr lang="en-US" sz="1800" dirty="0"/>
              <a:t> </a:t>
            </a:r>
          </a:p>
          <a:p>
            <a:pPr lvl="1" fontAlgn="base">
              <a:buFont typeface="Wingdings" panose="05000000000000000000" pitchFamily="2" charset="2"/>
              <a:buChar char="§"/>
            </a:pPr>
            <a:r>
              <a:rPr lang="en-US" dirty="0"/>
              <a:t>If there are multiple </a:t>
            </a:r>
            <a:r>
              <a:rPr lang="en-US" dirty="0" smtClean="0"/>
              <a:t>monitors backlogged </a:t>
            </a:r>
            <a:r>
              <a:rPr lang="en-US" dirty="0"/>
              <a:t>for an application, instance and priority, they will all be shown on the </a:t>
            </a:r>
            <a:r>
              <a:rPr lang="en-US" dirty="0" smtClean="0"/>
              <a:t>Main Dashboard page</a:t>
            </a:r>
            <a:r>
              <a:rPr lang="en-US" dirty="0"/>
              <a:t>.  </a:t>
            </a:r>
            <a:endParaRPr lang="en-US" sz="1800" dirty="0"/>
          </a:p>
          <a:p>
            <a:pPr lvl="3" fontAlgn="base">
              <a:buFont typeface="Wingdings" panose="05000000000000000000" pitchFamily="2" charset="2"/>
              <a:buChar char="§"/>
            </a:pPr>
            <a:r>
              <a:rPr lang="en-US" sz="1600" dirty="0"/>
              <a:t>Currently, if there are multiple </a:t>
            </a:r>
            <a:r>
              <a:rPr lang="en-US" sz="1600" dirty="0" smtClean="0"/>
              <a:t>monitors backlogged for an application, instance and priority, </a:t>
            </a:r>
            <a:r>
              <a:rPr lang="en-US" sz="1600" dirty="0"/>
              <a:t>only the status of </a:t>
            </a:r>
            <a:r>
              <a:rPr lang="en-US" sz="1600" dirty="0" smtClean="0"/>
              <a:t>the monitor </a:t>
            </a:r>
            <a:r>
              <a:rPr lang="en-US" sz="1600" dirty="0"/>
              <a:t>with the highest threshold is shown. For </a:t>
            </a:r>
            <a:r>
              <a:rPr lang="en-US" sz="1600" dirty="0" smtClean="0"/>
              <a:t>example, </a:t>
            </a:r>
            <a:r>
              <a:rPr lang="en-US" sz="1600" dirty="0"/>
              <a:t>if there are </a:t>
            </a:r>
            <a:r>
              <a:rPr lang="en-US" sz="1600" dirty="0" smtClean="0"/>
              <a:t>two different monitors backlogged such as Scheduler and Linker, for the same application (e.g. SM), instance (e.g. AMS)  </a:t>
            </a:r>
            <a:r>
              <a:rPr lang="en-US" sz="1600" dirty="0"/>
              <a:t>and </a:t>
            </a:r>
            <a:r>
              <a:rPr lang="en-US" sz="1600" dirty="0" smtClean="0"/>
              <a:t>priority (e.g. 1) , </a:t>
            </a:r>
            <a:r>
              <a:rPr lang="en-US" sz="1600" dirty="0"/>
              <a:t>one with status </a:t>
            </a:r>
            <a:r>
              <a:rPr lang="en-US" sz="1600" dirty="0" smtClean="0"/>
              <a:t>‘red’ for scheduler </a:t>
            </a:r>
            <a:r>
              <a:rPr lang="en-US" sz="1600" dirty="0"/>
              <a:t>and the other </a:t>
            </a:r>
            <a:r>
              <a:rPr lang="en-US" sz="1600" dirty="0" smtClean="0"/>
              <a:t>‘yellow’ for linker, </a:t>
            </a:r>
            <a:r>
              <a:rPr lang="en-US" sz="1600" dirty="0"/>
              <a:t>the </a:t>
            </a:r>
            <a:r>
              <a:rPr lang="en-US" sz="1600" dirty="0" smtClean="0"/>
              <a:t>current </a:t>
            </a:r>
            <a:r>
              <a:rPr lang="en-US" sz="1600" dirty="0"/>
              <a:t>M</a:t>
            </a:r>
            <a:r>
              <a:rPr lang="en-US" sz="1600" dirty="0" smtClean="0"/>
              <a:t>ain Dashboard page </a:t>
            </a:r>
            <a:r>
              <a:rPr lang="en-US" sz="1600" dirty="0"/>
              <a:t>will only show the status with </a:t>
            </a:r>
            <a:r>
              <a:rPr lang="en-US" sz="1600" dirty="0" smtClean="0"/>
              <a:t>‘red’ color</a:t>
            </a:r>
            <a:r>
              <a:rPr lang="en-US" sz="1600" dirty="0"/>
              <a:t> </a:t>
            </a:r>
            <a:r>
              <a:rPr lang="en-US" sz="1600" dirty="0" smtClean="0"/>
              <a:t>for scheduler, because it has a higher threshold.</a:t>
            </a:r>
            <a:endParaRPr lang="en-US" sz="2000" dirty="0"/>
          </a:p>
          <a:p>
            <a:pPr marL="228600" lvl="1"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sz="2000" dirty="0"/>
          </a:p>
          <a:p>
            <a:endParaRPr lang="en-US" sz="2000" dirty="0"/>
          </a:p>
        </p:txBody>
      </p:sp>
    </p:spTree>
    <p:extLst>
      <p:ext uri="{BB962C8B-B14F-4D97-AF65-F5344CB8AC3E}">
        <p14:creationId xmlns:p14="http://schemas.microsoft.com/office/powerpoint/2010/main" val="93928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Ease of Use Changes – Screen </a:t>
            </a:r>
            <a:endParaRPr lang="en-US" dirty="0"/>
          </a:p>
        </p:txBody>
      </p:sp>
      <p:sp>
        <p:nvSpPr>
          <p:cNvPr id="3" name="Content Placeholder 2"/>
          <p:cNvSpPr>
            <a:spLocks noGrp="1"/>
          </p:cNvSpPr>
          <p:nvPr>
            <p:ph idx="1"/>
          </p:nvPr>
        </p:nvSpPr>
        <p:spPr/>
        <p:txBody>
          <a:bodyPr/>
          <a:lstStyle/>
          <a:p>
            <a:r>
              <a:rPr lang="en-US" b="1" dirty="0"/>
              <a:t>Display Dashboard Detail information for </a:t>
            </a:r>
            <a:r>
              <a:rPr lang="en-US" b="1" dirty="0" smtClean="0"/>
              <a:t>Backlog/Alerts </a:t>
            </a:r>
            <a:r>
              <a:rPr lang="en-US" b="1" dirty="0"/>
              <a:t>on Main </a:t>
            </a:r>
            <a:r>
              <a:rPr lang="en-US" b="1" dirty="0" smtClean="0"/>
              <a:t>page</a:t>
            </a:r>
          </a:p>
          <a:p>
            <a:endParaRPr lang="en-US" dirty="0"/>
          </a:p>
        </p:txBody>
      </p:sp>
      <p:pic>
        <p:nvPicPr>
          <p:cNvPr id="13" name="Content Placeholder 4"/>
          <p:cNvPicPr>
            <a:picLocks noChangeAspect="1"/>
          </p:cNvPicPr>
          <p:nvPr/>
        </p:nvPicPr>
        <p:blipFill>
          <a:blip r:embed="rId2"/>
          <a:stretch>
            <a:fillRect/>
          </a:stretch>
        </p:blipFill>
        <p:spPr>
          <a:xfrm>
            <a:off x="609600" y="1757859"/>
            <a:ext cx="10969625" cy="4104281"/>
          </a:xfrm>
          <a:prstGeom prst="rect">
            <a:avLst/>
          </a:prstGeom>
        </p:spPr>
      </p:pic>
      <p:pic>
        <p:nvPicPr>
          <p:cNvPr id="6" name="Content Placeholder 4"/>
          <p:cNvPicPr>
            <a:picLocks noChangeAspect="1"/>
          </p:cNvPicPr>
          <p:nvPr/>
        </p:nvPicPr>
        <p:blipFill>
          <a:blip r:embed="rId3"/>
          <a:stretch>
            <a:fillRect/>
          </a:stretch>
        </p:blipFill>
        <p:spPr>
          <a:xfrm>
            <a:off x="609600" y="1772619"/>
            <a:ext cx="10969625" cy="4074761"/>
          </a:xfrm>
          <a:prstGeom prst="rect">
            <a:avLst/>
          </a:prstGeom>
        </p:spPr>
      </p:pic>
    </p:spTree>
    <p:extLst>
      <p:ext uri="{BB962C8B-B14F-4D97-AF65-F5344CB8AC3E}">
        <p14:creationId xmlns:p14="http://schemas.microsoft.com/office/powerpoint/2010/main" val="320018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1080964"/>
          </a:xfrm>
        </p:spPr>
        <p:txBody>
          <a:bodyPr/>
          <a:lstStyle/>
          <a:p>
            <a:pPr lvl="0"/>
            <a:r>
              <a:rPr lang="en-US" dirty="0" smtClean="0"/>
              <a:t>Historical Reporting – Report Selection Criteria</a:t>
            </a:r>
            <a:endParaRPr lang="en-US" dirty="0"/>
          </a:p>
        </p:txBody>
      </p:sp>
      <p:sp>
        <p:nvSpPr>
          <p:cNvPr id="9" name="Content Placeholder 2"/>
          <p:cNvSpPr>
            <a:spLocks noGrp="1"/>
          </p:cNvSpPr>
          <p:nvPr>
            <p:ph idx="1"/>
          </p:nvPr>
        </p:nvSpPr>
        <p:spPr>
          <a:xfrm>
            <a:off x="609441" y="1066800"/>
            <a:ext cx="10668159" cy="5029200"/>
          </a:xfrm>
        </p:spPr>
        <p:txBody>
          <a:bodyPr>
            <a:normAutofit fontScale="77500" lnSpcReduction="20000"/>
          </a:bodyPr>
          <a:lstStyle/>
          <a:p>
            <a:pPr marL="0" indent="0">
              <a:buNone/>
            </a:pPr>
            <a:r>
              <a:rPr lang="en-US" sz="2100" b="1" dirty="0" smtClean="0"/>
              <a:t>Access </a:t>
            </a:r>
            <a:r>
              <a:rPr lang="en-US" sz="2100" b="1" dirty="0"/>
              <a:t>the </a:t>
            </a:r>
            <a:r>
              <a:rPr lang="en-US" sz="2100" b="1" dirty="0" smtClean="0"/>
              <a:t>backlog and monitor information </a:t>
            </a:r>
            <a:r>
              <a:rPr lang="en-US" sz="2100" b="1" dirty="0"/>
              <a:t>of </a:t>
            </a:r>
            <a:r>
              <a:rPr lang="en-US" sz="2100" b="1" dirty="0" smtClean="0"/>
              <a:t>processes/monitors </a:t>
            </a:r>
            <a:r>
              <a:rPr lang="en-US" sz="2100" b="1" dirty="0"/>
              <a:t>belonging to </a:t>
            </a:r>
            <a:r>
              <a:rPr lang="en-US" sz="2100" b="1" dirty="0" smtClean="0"/>
              <a:t>a particular </a:t>
            </a:r>
            <a:r>
              <a:rPr lang="en-US" sz="2100" b="1" dirty="0"/>
              <a:t>region/instance</a:t>
            </a:r>
            <a:r>
              <a:rPr lang="en-US" sz="2100" b="1" dirty="0" smtClean="0"/>
              <a:t>.</a:t>
            </a:r>
          </a:p>
          <a:p>
            <a:pPr marL="0" indent="0">
              <a:buNone/>
            </a:pPr>
            <a:endParaRPr lang="en-US" b="1" dirty="0" smtClean="0"/>
          </a:p>
          <a:p>
            <a:pPr marL="0" indent="0">
              <a:buNone/>
            </a:pPr>
            <a:r>
              <a:rPr lang="en-US" u="sng" dirty="0" smtClean="0"/>
              <a:t>How </a:t>
            </a:r>
            <a:r>
              <a:rPr lang="en-US" u="sng" dirty="0"/>
              <a:t>to </a:t>
            </a:r>
            <a:r>
              <a:rPr lang="en-US" u="sng" dirty="0" smtClean="0"/>
              <a:t>Access: </a:t>
            </a:r>
            <a:r>
              <a:rPr lang="en-US" dirty="0" smtClean="0"/>
              <a:t>Click </a:t>
            </a:r>
            <a:r>
              <a:rPr lang="en-US" dirty="0"/>
              <a:t>on the "Historical Reporting" link on the left navigation </a:t>
            </a:r>
            <a:r>
              <a:rPr lang="en-US" dirty="0" smtClean="0"/>
              <a:t>panel.</a:t>
            </a:r>
          </a:p>
          <a:p>
            <a:pPr marL="0" lvl="0" indent="0">
              <a:buNone/>
            </a:pPr>
            <a:endParaRPr lang="en-US" b="1" dirty="0" smtClean="0"/>
          </a:p>
          <a:p>
            <a:pPr marL="0" lvl="0" indent="0">
              <a:buNone/>
            </a:pPr>
            <a:r>
              <a:rPr lang="en-US" u="sng" dirty="0" smtClean="0"/>
              <a:t>Criteria </a:t>
            </a:r>
            <a:r>
              <a:rPr lang="en-US" u="sng" dirty="0"/>
              <a:t>for generating the report:</a:t>
            </a:r>
          </a:p>
          <a:p>
            <a:pPr>
              <a:buFont typeface="Wingdings" panose="05000000000000000000" pitchFamily="2" charset="2"/>
              <a:buChar char="§"/>
            </a:pPr>
            <a:r>
              <a:rPr lang="en-US" b="1" dirty="0"/>
              <a:t>Application </a:t>
            </a:r>
            <a:r>
              <a:rPr lang="en-US" b="1" dirty="0" smtClean="0"/>
              <a:t>– </a:t>
            </a:r>
            <a:r>
              <a:rPr lang="en-US" dirty="0" smtClean="0"/>
              <a:t>Select one application - SA or SM7 </a:t>
            </a:r>
            <a:r>
              <a:rPr lang="en-US" dirty="0"/>
              <a:t>Prod</a:t>
            </a:r>
          </a:p>
          <a:p>
            <a:pPr>
              <a:buFont typeface="Wingdings" panose="05000000000000000000" pitchFamily="2" charset="2"/>
              <a:buChar char="§"/>
            </a:pPr>
            <a:r>
              <a:rPr lang="en-US" b="1" dirty="0" smtClean="0"/>
              <a:t>Instance – </a:t>
            </a:r>
            <a:r>
              <a:rPr lang="en-US" dirty="0" smtClean="0"/>
              <a:t>Select an instance</a:t>
            </a:r>
            <a:endParaRPr lang="en-US" dirty="0"/>
          </a:p>
          <a:p>
            <a:pPr lvl="1"/>
            <a:r>
              <a:rPr lang="en-US" u="sng" dirty="0"/>
              <a:t>For SA</a:t>
            </a:r>
            <a:r>
              <a:rPr lang="en-US" dirty="0"/>
              <a:t> : SA-Prod</a:t>
            </a:r>
          </a:p>
          <a:p>
            <a:pPr lvl="1"/>
            <a:r>
              <a:rPr lang="en-US" u="sng" dirty="0"/>
              <a:t>For SM7 Prod</a:t>
            </a:r>
            <a:r>
              <a:rPr lang="en-US" dirty="0"/>
              <a:t> : ALU, AMS, APJ-1, EMEA, </a:t>
            </a:r>
            <a:r>
              <a:rPr lang="en-US" dirty="0" smtClean="0"/>
              <a:t>EMEA-2</a:t>
            </a:r>
          </a:p>
          <a:p>
            <a:pPr>
              <a:buFont typeface="Wingdings" panose="05000000000000000000" pitchFamily="2" charset="2"/>
              <a:buChar char="§"/>
            </a:pPr>
            <a:r>
              <a:rPr lang="en-US" b="1" dirty="0" smtClean="0"/>
              <a:t>Priority </a:t>
            </a:r>
            <a:r>
              <a:rPr lang="en-US" dirty="0" smtClean="0"/>
              <a:t>– Select a </a:t>
            </a:r>
            <a:r>
              <a:rPr lang="en-US" dirty="0"/>
              <a:t>priority – 1,2 or 3 </a:t>
            </a:r>
            <a:endParaRPr lang="en-US" dirty="0" smtClean="0"/>
          </a:p>
          <a:p>
            <a:pPr lvl="0">
              <a:buFont typeface="Wingdings" panose="05000000000000000000" pitchFamily="2" charset="2"/>
              <a:buChar char="§"/>
            </a:pPr>
            <a:r>
              <a:rPr lang="en-US" b="1" dirty="0" smtClean="0"/>
              <a:t>Calendars</a:t>
            </a:r>
            <a:r>
              <a:rPr lang="en-US" b="1" dirty="0"/>
              <a:t>:</a:t>
            </a:r>
            <a:r>
              <a:rPr lang="en-US" dirty="0"/>
              <a:t> For selecting the reporting period</a:t>
            </a:r>
            <a:r>
              <a:rPr lang="en-US" dirty="0" smtClean="0"/>
              <a:t>.</a:t>
            </a:r>
          </a:p>
          <a:p>
            <a:pPr>
              <a:buFont typeface="Wingdings" panose="05000000000000000000" pitchFamily="2" charset="2"/>
              <a:buChar char="§"/>
            </a:pPr>
            <a:r>
              <a:rPr lang="en-US" b="1" dirty="0"/>
              <a:t>Monitors – </a:t>
            </a:r>
            <a:r>
              <a:rPr lang="en-US" dirty="0"/>
              <a:t>Filtered based on selected Application, Instance and Priority, and those that have </a:t>
            </a:r>
            <a:r>
              <a:rPr lang="en-US" dirty="0" smtClean="0"/>
              <a:t>backlog</a:t>
            </a:r>
            <a:r>
              <a:rPr lang="en-US" dirty="0"/>
              <a:t> </a:t>
            </a:r>
            <a:r>
              <a:rPr lang="en-US" dirty="0" smtClean="0"/>
              <a:t>in selected time period.</a:t>
            </a:r>
          </a:p>
          <a:p>
            <a:pPr>
              <a:buFont typeface="Wingdings" panose="05000000000000000000" pitchFamily="2" charset="2"/>
              <a:buChar char="§"/>
            </a:pPr>
            <a:endParaRPr lang="en-US" dirty="0" smtClean="0"/>
          </a:p>
          <a:p>
            <a:pPr marL="0" indent="0">
              <a:buNone/>
            </a:pPr>
            <a:r>
              <a:rPr lang="en-US" u="sng" dirty="0" smtClean="0"/>
              <a:t>Report Selection</a:t>
            </a:r>
            <a:endParaRPr lang="en-US" u="sng" dirty="0"/>
          </a:p>
          <a:p>
            <a:pPr lvl="1"/>
            <a:r>
              <a:rPr lang="en-US" b="1" dirty="0" smtClean="0"/>
              <a:t>Report Type </a:t>
            </a:r>
            <a:r>
              <a:rPr lang="en-US" dirty="0" smtClean="0"/>
              <a:t>- Select Report Type (List of Reports shown on next slide)</a:t>
            </a:r>
            <a:endParaRPr lang="en-US" dirty="0"/>
          </a:p>
          <a:p>
            <a:pPr lvl="1"/>
            <a:r>
              <a:rPr lang="en-US" b="1" dirty="0"/>
              <a:t>Submit</a:t>
            </a:r>
            <a:r>
              <a:rPr lang="en-US" dirty="0"/>
              <a:t> </a:t>
            </a:r>
            <a:r>
              <a:rPr lang="en-US" b="1" dirty="0" smtClean="0"/>
              <a:t>Button</a:t>
            </a:r>
            <a:r>
              <a:rPr lang="en-US" dirty="0" smtClean="0"/>
              <a:t> – Select Submit button to display report.</a:t>
            </a:r>
            <a:endParaRPr lang="en-US" dirty="0"/>
          </a:p>
          <a:p>
            <a:pPr lvl="1"/>
            <a:r>
              <a:rPr lang="en-US" b="1" dirty="0"/>
              <a:t>Export to Excel Button</a:t>
            </a:r>
            <a:r>
              <a:rPr lang="en-US" dirty="0"/>
              <a:t>: Visible only after the report is generated</a:t>
            </a:r>
            <a:r>
              <a:rPr lang="en-US" dirty="0" smtClean="0"/>
              <a:t>.</a:t>
            </a:r>
          </a:p>
          <a:p>
            <a:pPr lvl="1"/>
            <a:endParaRPr lang="en-US" dirty="0" smtClean="0"/>
          </a:p>
          <a:p>
            <a:pPr marL="0" indent="0">
              <a:buNone/>
            </a:pPr>
            <a:endParaRPr lang="en-US" dirty="0"/>
          </a:p>
          <a:p>
            <a:pPr marL="0" indent="0">
              <a:buNone/>
            </a:pPr>
            <a:endParaRPr lang="en-US" b="1" dirty="0"/>
          </a:p>
          <a:p>
            <a:pPr marL="0" indent="0">
              <a:buNone/>
            </a:pPr>
            <a:endParaRPr lang="en-US" sz="2000" dirty="0"/>
          </a:p>
          <a:p>
            <a:endParaRPr lang="en-US" sz="2000" dirty="0"/>
          </a:p>
        </p:txBody>
      </p:sp>
    </p:spTree>
    <p:extLst>
      <p:ext uri="{BB962C8B-B14F-4D97-AF65-F5344CB8AC3E}">
        <p14:creationId xmlns:p14="http://schemas.microsoft.com/office/powerpoint/2010/main" val="220901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Reporting – </a:t>
            </a:r>
            <a:r>
              <a:rPr lang="en-US" dirty="0" smtClean="0"/>
              <a:t>Reports List</a:t>
            </a:r>
            <a:endParaRPr lang="en-US" dirty="0"/>
          </a:p>
        </p:txBody>
      </p:sp>
      <p:sp>
        <p:nvSpPr>
          <p:cNvPr id="3" name="Content Placeholder 2"/>
          <p:cNvSpPr>
            <a:spLocks noGrp="1"/>
          </p:cNvSpPr>
          <p:nvPr>
            <p:ph idx="1"/>
          </p:nvPr>
        </p:nvSpPr>
        <p:spPr>
          <a:xfrm>
            <a:off x="609600" y="990600"/>
            <a:ext cx="10969784" cy="5105399"/>
          </a:xfrm>
        </p:spPr>
        <p:txBody>
          <a:bodyPr>
            <a:normAutofit fontScale="77500" lnSpcReduction="20000"/>
          </a:bodyPr>
          <a:lstStyle/>
          <a:p>
            <a:pPr marL="0" indent="0">
              <a:buNone/>
            </a:pPr>
            <a:r>
              <a:rPr lang="en-US" sz="2300" b="1" dirty="0"/>
              <a:t>Below reports can be displayed based on </a:t>
            </a:r>
            <a:r>
              <a:rPr lang="en-US" sz="2300" b="1" dirty="0" smtClean="0"/>
              <a:t>selected </a:t>
            </a:r>
            <a:r>
              <a:rPr lang="en-US" sz="2300" b="1" dirty="0"/>
              <a:t>criteria</a:t>
            </a:r>
            <a:r>
              <a:rPr lang="en-US" sz="2300" b="1" dirty="0" smtClean="0"/>
              <a:t>.</a:t>
            </a:r>
          </a:p>
          <a:p>
            <a:pPr marL="0" indent="0">
              <a:buNone/>
            </a:pPr>
            <a:r>
              <a:rPr lang="en-US" u="sng" dirty="0" smtClean="0"/>
              <a:t>Backlog Information</a:t>
            </a:r>
            <a:endParaRPr lang="en-US" u="sng" dirty="0"/>
          </a:p>
          <a:p>
            <a:r>
              <a:rPr lang="en-US" dirty="0"/>
              <a:t> </a:t>
            </a:r>
            <a:r>
              <a:rPr lang="en-US" dirty="0" smtClean="0"/>
              <a:t>Historical </a:t>
            </a:r>
            <a:r>
              <a:rPr lang="en-US" dirty="0"/>
              <a:t>Backlog Detail Information for a monitor</a:t>
            </a:r>
            <a:r>
              <a:rPr lang="en-US" dirty="0" smtClean="0"/>
              <a:t>.</a:t>
            </a:r>
          </a:p>
          <a:p>
            <a:pPr lvl="1"/>
            <a:r>
              <a:rPr lang="en-US" dirty="0" smtClean="0"/>
              <a:t>Shows </a:t>
            </a:r>
            <a:r>
              <a:rPr lang="en-US" dirty="0"/>
              <a:t>all the raw backlog information </a:t>
            </a:r>
            <a:r>
              <a:rPr lang="en-US" dirty="0" smtClean="0"/>
              <a:t>as it was created </a:t>
            </a:r>
            <a:r>
              <a:rPr lang="en-US" dirty="0"/>
              <a:t>every 5 </a:t>
            </a:r>
            <a:r>
              <a:rPr lang="en-US" dirty="0" smtClean="0"/>
              <a:t>minutes.</a:t>
            </a:r>
            <a:endParaRPr lang="en-US" dirty="0"/>
          </a:p>
          <a:p>
            <a:pPr lvl="0"/>
            <a:r>
              <a:rPr lang="en-US" dirty="0"/>
              <a:t>Historical Backlog Information for a monitor </a:t>
            </a:r>
            <a:r>
              <a:rPr lang="en-US" dirty="0" smtClean="0"/>
              <a:t>Grouped </a:t>
            </a:r>
            <a:r>
              <a:rPr lang="en-US" dirty="0"/>
              <a:t>by </a:t>
            </a:r>
            <a:r>
              <a:rPr lang="en-US" dirty="0" smtClean="0"/>
              <a:t>Date </a:t>
            </a:r>
            <a:r>
              <a:rPr lang="en-US" dirty="0"/>
              <a:t>and </a:t>
            </a:r>
            <a:r>
              <a:rPr lang="en-US" dirty="0" smtClean="0"/>
              <a:t>Hour.</a:t>
            </a:r>
          </a:p>
          <a:p>
            <a:pPr lvl="1"/>
            <a:r>
              <a:rPr lang="en-US" dirty="0" smtClean="0"/>
              <a:t>Useful </a:t>
            </a:r>
            <a:r>
              <a:rPr lang="en-US" dirty="0"/>
              <a:t>for bigger time </a:t>
            </a:r>
            <a:r>
              <a:rPr lang="en-US" dirty="0" smtClean="0"/>
              <a:t>range</a:t>
            </a:r>
            <a:endParaRPr lang="en-US" dirty="0"/>
          </a:p>
          <a:p>
            <a:pPr lvl="0"/>
            <a:r>
              <a:rPr lang="en-US" dirty="0"/>
              <a:t>Historical Backlog information </a:t>
            </a:r>
            <a:r>
              <a:rPr lang="en-US" dirty="0" smtClean="0"/>
              <a:t>for a monitor Grouped by Date </a:t>
            </a:r>
            <a:r>
              <a:rPr lang="en-US" dirty="0"/>
              <a:t>in crosstab format </a:t>
            </a:r>
            <a:endParaRPr lang="en-US" dirty="0" smtClean="0"/>
          </a:p>
          <a:p>
            <a:pPr lvl="1"/>
            <a:r>
              <a:rPr lang="en-US" dirty="0" smtClean="0"/>
              <a:t>Summary with </a:t>
            </a:r>
            <a:r>
              <a:rPr lang="en-US" dirty="0"/>
              <a:t>pre-selected monitors </a:t>
            </a:r>
            <a:r>
              <a:rPr lang="en-US" dirty="0" smtClean="0"/>
              <a:t>in </a:t>
            </a:r>
            <a:r>
              <a:rPr lang="en-US" dirty="0"/>
              <a:t>the top row and data grouped by date. </a:t>
            </a:r>
            <a:endParaRPr lang="en-US" dirty="0" smtClean="0"/>
          </a:p>
          <a:p>
            <a:r>
              <a:rPr lang="en-US" dirty="0" smtClean="0"/>
              <a:t>Historical Backlog occurrence Count by Month for all Monitors</a:t>
            </a:r>
          </a:p>
          <a:p>
            <a:pPr lvl="1"/>
            <a:r>
              <a:rPr lang="en-US" dirty="0" smtClean="0"/>
              <a:t>Helps to determine which monitors have more frequent backlogs.</a:t>
            </a:r>
          </a:p>
          <a:p>
            <a:pPr marL="228600" lvl="1" indent="0">
              <a:buNone/>
            </a:pPr>
            <a:endParaRPr lang="en-US" dirty="0"/>
          </a:p>
          <a:p>
            <a:pPr marL="0" indent="0">
              <a:buNone/>
            </a:pPr>
            <a:r>
              <a:rPr lang="en-US" u="sng" dirty="0" smtClean="0"/>
              <a:t>Monitor Information</a:t>
            </a:r>
          </a:p>
          <a:p>
            <a:pPr lvl="0"/>
            <a:r>
              <a:rPr lang="en-US" dirty="0" smtClean="0"/>
              <a:t>List </a:t>
            </a:r>
            <a:r>
              <a:rPr lang="en-US" dirty="0"/>
              <a:t>of monitors and their details for selected application, instance and priority</a:t>
            </a:r>
            <a:r>
              <a:rPr lang="en-US" dirty="0" smtClean="0"/>
              <a:t>.</a:t>
            </a:r>
          </a:p>
          <a:p>
            <a:pPr lvl="1"/>
            <a:r>
              <a:rPr lang="en-US" dirty="0" smtClean="0"/>
              <a:t>Shows list of monitors and their descriptions, priority etc.</a:t>
            </a:r>
            <a:endParaRPr lang="en-US" dirty="0"/>
          </a:p>
          <a:p>
            <a:pPr lvl="0"/>
            <a:r>
              <a:rPr lang="en-US" dirty="0"/>
              <a:t>List of monitors by region in crosstab </a:t>
            </a:r>
            <a:r>
              <a:rPr lang="en-US" dirty="0" smtClean="0"/>
              <a:t>format.</a:t>
            </a:r>
          </a:p>
          <a:p>
            <a:pPr lvl="1"/>
            <a:r>
              <a:rPr lang="en-US" dirty="0" smtClean="0"/>
              <a:t>Instance/Regions shown </a:t>
            </a:r>
            <a:r>
              <a:rPr lang="en-US" dirty="0"/>
              <a:t>in top row with monitor name and its priority under each </a:t>
            </a:r>
            <a:r>
              <a:rPr lang="en-US" dirty="0" smtClean="0"/>
              <a:t>instance/region.</a:t>
            </a:r>
          </a:p>
          <a:p>
            <a:pPr lvl="1"/>
            <a:endParaRPr lang="en-US" b="1" dirty="0"/>
          </a:p>
          <a:p>
            <a:r>
              <a:rPr lang="en-US" b="1" dirty="0" smtClean="0"/>
              <a:t>Note</a:t>
            </a:r>
            <a:r>
              <a:rPr lang="en-US" dirty="0" smtClean="0"/>
              <a:t> </a:t>
            </a:r>
            <a:r>
              <a:rPr lang="en-US" dirty="0"/>
              <a:t>- In first phase, we would like to develop some basic Historical Reporting functionality. In future we may incorporate more </a:t>
            </a:r>
            <a:r>
              <a:rPr lang="en-US" dirty="0" smtClean="0"/>
              <a:t>Searching/Sorting/Paging/Multi-Select/Formatting/Drill-down </a:t>
            </a:r>
            <a:r>
              <a:rPr lang="en-US" dirty="0"/>
              <a:t>features as needed.</a:t>
            </a:r>
          </a:p>
          <a:p>
            <a:pPr lvl="1"/>
            <a:endParaRPr lang="en-US" dirty="0"/>
          </a:p>
          <a:p>
            <a:endParaRPr lang="en-US" dirty="0"/>
          </a:p>
        </p:txBody>
      </p:sp>
    </p:spTree>
    <p:extLst>
      <p:ext uri="{BB962C8B-B14F-4D97-AF65-F5344CB8AC3E}">
        <p14:creationId xmlns:p14="http://schemas.microsoft.com/office/powerpoint/2010/main" val="31733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Presentation1" id="{6161A3FE-C087-4564-A760-6C52D247B43A}" vid="{C9D3C36F-26C9-48FA-A252-139CD916BD1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4D80E69EB3A641951EB3A8217E65F0" ma:contentTypeVersion="0" ma:contentTypeDescription="Create a new document." ma:contentTypeScope="" ma:versionID="43046e8e05d9ead3b8826ff64254fcb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F0836B-4A8F-46EB-9BCB-CC978FCC647A}">
  <ds:schemaRefs>
    <ds:schemaRef ds:uri="http://schemas.microsoft.com/office/2006/metadata/properties"/>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DAA3DA09-6282-4D98-A388-3C9A0EA3A67C}">
  <ds:schemaRefs>
    <ds:schemaRef ds:uri="http://schemas.microsoft.com/sharepoint/v3/contenttype/forms"/>
  </ds:schemaRefs>
</ds:datastoreItem>
</file>

<file path=customXml/itemProps3.xml><?xml version="1.0" encoding="utf-8"?>
<ds:datastoreItem xmlns:ds="http://schemas.openxmlformats.org/officeDocument/2006/customXml" ds:itemID="{D73DFF87-6090-4197-AFBB-2FB319D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11291</TotalTime>
  <Words>1575</Words>
  <Application>Microsoft Office PowerPoint</Application>
  <PresentationFormat>Widescreen</PresentationFormat>
  <Paragraphs>253</Paragraphs>
  <Slides>30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HPE_Standard_Arial_16x9_v4</vt:lpstr>
      <vt:lpstr>Modernize SM Dashboard</vt:lpstr>
      <vt:lpstr>List of Dashboard Improvements</vt:lpstr>
      <vt:lpstr>Addition of New Monitors</vt:lpstr>
      <vt:lpstr>Addition of New Monitors</vt:lpstr>
      <vt:lpstr>Ease of Use Changes</vt:lpstr>
      <vt:lpstr>Ease of Use Changes - Benefits</vt:lpstr>
      <vt:lpstr>Ease of Use Changes – Screen </vt:lpstr>
      <vt:lpstr>Historical Reporting – Report Selection Criteria</vt:lpstr>
      <vt:lpstr>Historical Reporting – Reports List</vt:lpstr>
      <vt:lpstr>Historical Reporting – Selection Criteria</vt:lpstr>
      <vt:lpstr>Historical Reporting – Select Monitors</vt:lpstr>
      <vt:lpstr>Historical Reporting – Backlog Detail Information per Monitor</vt:lpstr>
      <vt:lpstr>Historical Reporting – Backlog Summary Grouped by Day and Hour per Monitor</vt:lpstr>
      <vt:lpstr>Historical Reporting – Backlog Summary Grouped by Day for selected processes/monitors in crosstab format.</vt:lpstr>
      <vt:lpstr>Historical Reporting – Backlog Summary Grouped by Day for selected processes/monitors in crosstab format for SM.</vt:lpstr>
      <vt:lpstr>Historical Reporting – Backlog Occurrence Counts by Month for all Monitors.</vt:lpstr>
      <vt:lpstr>Historical Reporting – List of Monitors and their details</vt:lpstr>
      <vt:lpstr>Historical Reporting – List of All SM Monitors by region/instance</vt:lpstr>
      <vt:lpstr>Make Dashboard more meaningful and helpful</vt:lpstr>
      <vt:lpstr>Make Dashboard more meaningful and helpful</vt:lpstr>
      <vt:lpstr>Make Dashboard more meaningful and helpful</vt:lpstr>
      <vt:lpstr>Make Dashboard more meaningful and helpful</vt:lpstr>
      <vt:lpstr>Make Dashboard more meaningful and helpful</vt:lpstr>
      <vt:lpstr>Fixes to existing functionality</vt:lpstr>
      <vt:lpstr>Fixes to existing functionality</vt:lpstr>
      <vt:lpstr>Fixes to existing functionality</vt:lpstr>
      <vt:lpstr>Fixes to existing functionality</vt:lpstr>
      <vt:lpstr>Fixes to existing functionality</vt:lpstr>
      <vt:lpstr>Questions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ESM Service Manager 5.0 Functional Review</dc:title>
  <dc:creator>Ramsey, Clay</dc:creator>
  <cp:lastModifiedBy>Taneja, Lalit</cp:lastModifiedBy>
  <cp:revision>371</cp:revision>
  <cp:lastPrinted>2016-01-22T19:10:01Z</cp:lastPrinted>
  <dcterms:created xsi:type="dcterms:W3CDTF">2016-01-08T17:35:29Z</dcterms:created>
  <dcterms:modified xsi:type="dcterms:W3CDTF">2017-06-09T13:02:36Z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0x0101006D4D80E69EB3A641951EB3A8217E65F0</vt:lpwstr>
  </property>
</Properties>
</file>