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4"/>
    <p:sldMasterId id="2147483844" r:id="rId5"/>
  </p:sldMasterIdLst>
  <p:notesMasterIdLst>
    <p:notesMasterId r:id="rId39"/>
  </p:notesMasterIdLst>
  <p:handoutMasterIdLst>
    <p:handoutMasterId r:id="rId40"/>
  </p:handoutMasterIdLst>
  <p:sldIdLst>
    <p:sldId id="627" r:id="rId6"/>
    <p:sldId id="635" r:id="rId7"/>
    <p:sldId id="677" r:id="rId8"/>
    <p:sldId id="678" r:id="rId9"/>
    <p:sldId id="679" r:id="rId10"/>
    <p:sldId id="680" r:id="rId11"/>
    <p:sldId id="683" r:id="rId12"/>
    <p:sldId id="684" r:id="rId13"/>
    <p:sldId id="685" r:id="rId14"/>
    <p:sldId id="686" r:id="rId15"/>
    <p:sldId id="687" r:id="rId16"/>
    <p:sldId id="688" r:id="rId17"/>
    <p:sldId id="682" r:id="rId18"/>
    <p:sldId id="689" r:id="rId19"/>
    <p:sldId id="690" r:id="rId20"/>
    <p:sldId id="691" r:id="rId21"/>
    <p:sldId id="692" r:id="rId22"/>
    <p:sldId id="693" r:id="rId23"/>
    <p:sldId id="694" r:id="rId24"/>
    <p:sldId id="695" r:id="rId25"/>
    <p:sldId id="696" r:id="rId26"/>
    <p:sldId id="697" r:id="rId27"/>
    <p:sldId id="698" r:id="rId28"/>
    <p:sldId id="699" r:id="rId29"/>
    <p:sldId id="700" r:id="rId30"/>
    <p:sldId id="701" r:id="rId31"/>
    <p:sldId id="702" r:id="rId32"/>
    <p:sldId id="703" r:id="rId33"/>
    <p:sldId id="704" r:id="rId34"/>
    <p:sldId id="707" r:id="rId35"/>
    <p:sldId id="705" r:id="rId36"/>
    <p:sldId id="706" r:id="rId37"/>
    <p:sldId id="676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83">
          <p15:clr>
            <a:srgbClr val="A4A3A4"/>
          </p15:clr>
        </p15:guide>
        <p15:guide id="2" orient="horz" pos="743">
          <p15:clr>
            <a:srgbClr val="A4A3A4"/>
          </p15:clr>
        </p15:guide>
        <p15:guide id="3" orient="horz" pos="893">
          <p15:clr>
            <a:srgbClr val="A4A3A4"/>
          </p15:clr>
        </p15:guide>
        <p15:guide id="4" orient="horz" pos="438">
          <p15:clr>
            <a:srgbClr val="A4A3A4"/>
          </p15:clr>
        </p15:guide>
        <p15:guide id="5" orient="horz" pos="1671">
          <p15:clr>
            <a:srgbClr val="A4A3A4"/>
          </p15:clr>
        </p15:guide>
        <p15:guide id="6" orient="horz" pos="2236">
          <p15:clr>
            <a:srgbClr val="A4A3A4"/>
          </p15:clr>
        </p15:guide>
        <p15:guide id="7" orient="horz" pos="146">
          <p15:clr>
            <a:srgbClr val="A4A3A4"/>
          </p15:clr>
        </p15:guide>
        <p15:guide id="8" orient="horz" pos="2443">
          <p15:clr>
            <a:srgbClr val="A4A3A4"/>
          </p15:clr>
        </p15:guide>
        <p15:guide id="9" pos="1794">
          <p15:clr>
            <a:srgbClr val="A4A3A4"/>
          </p15:clr>
        </p15:guide>
        <p15:guide id="10" pos="2736">
          <p15:clr>
            <a:srgbClr val="A4A3A4"/>
          </p15:clr>
        </p15:guide>
        <p15:guide id="11" pos="202">
          <p15:clr>
            <a:srgbClr val="A4A3A4"/>
          </p15:clr>
        </p15:guide>
        <p15:guide id="12" pos="5322">
          <p15:clr>
            <a:srgbClr val="A4A3A4"/>
          </p15:clr>
        </p15:guide>
        <p15:guide id="13" pos="5625">
          <p15:clr>
            <a:srgbClr val="A4A3A4"/>
          </p15:clr>
        </p15:guide>
        <p15:guide id="14" pos="2878">
          <p15:clr>
            <a:srgbClr val="A4A3A4"/>
          </p15:clr>
        </p15:guide>
        <p15:guide id="15" pos="3555">
          <p15:clr>
            <a:srgbClr val="A4A3A4"/>
          </p15:clr>
        </p15:guide>
        <p15:guide id="16" pos="1965">
          <p15:clr>
            <a:srgbClr val="A4A3A4"/>
          </p15:clr>
        </p15:guide>
        <p15:guide id="17" pos="37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BCBCB"/>
    <a:srgbClr val="87898B"/>
    <a:srgbClr val="000000"/>
    <a:srgbClr val="B9B8BB"/>
    <a:srgbClr val="E5E8E8"/>
    <a:srgbClr val="822980"/>
    <a:srgbClr val="B9B9BB"/>
    <a:srgbClr val="B6B8BB"/>
    <a:srgbClr val="CCCCCC"/>
    <a:srgbClr val="9999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77246" autoAdjust="0"/>
  </p:normalViewPr>
  <p:slideViewPr>
    <p:cSldViewPr snapToGrid="0">
      <p:cViewPr varScale="1">
        <p:scale>
          <a:sx n="93" d="100"/>
          <a:sy n="93" d="100"/>
        </p:scale>
        <p:origin x="-1296" y="-96"/>
      </p:cViewPr>
      <p:guideLst>
        <p:guide orient="horz" pos="3083"/>
        <p:guide orient="horz" pos="743"/>
        <p:guide orient="horz" pos="893"/>
        <p:guide orient="horz" pos="438"/>
        <p:guide orient="horz" pos="1671"/>
        <p:guide orient="horz" pos="2236"/>
        <p:guide orient="horz" pos="146"/>
        <p:guide orient="horz" pos="2443"/>
        <p:guide pos="1794"/>
        <p:guide pos="2736"/>
        <p:guide pos="202"/>
        <p:guide pos="5322"/>
        <p:guide pos="5625"/>
        <p:guide pos="2878"/>
        <p:guide pos="3555"/>
        <p:guide pos="1965"/>
        <p:guide pos="37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 showGuides="1"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11/14/2013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11/14/2013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</a:t>
            </a:r>
            <a:r>
              <a:rPr lang="en-US" baseline="0" dirty="0" smtClean="0"/>
              <a:t> : Usually there will be some count difference between the Dashboard and SM, this is due to the update time from SM to Dashboard.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63418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24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HP Simplified"/>
                <a:ea typeface="+mn-ea"/>
                <a:cs typeface="HP Simplified"/>
              </a:rPr>
              <a:t>RSS- REAL MEMORY/PHYSICAL MEMEORY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HP Simplified"/>
                <a:ea typeface="+mn-ea"/>
                <a:cs typeface="HP Simplified"/>
              </a:rPr>
              <a:t>VSS-Virtual Memory/Swap Memory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HP Simplified"/>
              <a:ea typeface="+mn-ea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P Simplified"/>
                <a:ea typeface="+mn-ea"/>
              </a:rPr>
              <a:t>UDP – User Datagram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HP Simplified"/>
                <a:ea typeface="+mn-ea"/>
              </a:rPr>
              <a:t>Potocol</a:t>
            </a:r>
            <a:endParaRPr lang="en-US" sz="1200" b="0" i="0" kern="1200" dirty="0" smtClean="0">
              <a:solidFill>
                <a:schemeClr val="tx1"/>
              </a:solidFill>
              <a:latin typeface="HP Simplified"/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764914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kern="1200" dirty="0" smtClean="0">
                <a:solidFill>
                  <a:prstClr val="black"/>
                </a:solidFill>
                <a:latin typeface="Calibri"/>
                <a:ea typeface="+mn-ea"/>
                <a:cs typeface="HP Simplified"/>
              </a:rPr>
              <a:t>Note </a:t>
            </a:r>
            <a:r>
              <a:rPr lang="en-GB" sz="1200" b="0" kern="1200" dirty="0" smtClean="0">
                <a:solidFill>
                  <a:prstClr val="black"/>
                </a:solidFill>
                <a:latin typeface="Calibri"/>
                <a:ea typeface="+mn-ea"/>
                <a:cs typeface="HP Simplified"/>
              </a:rPr>
              <a:t>: </a:t>
            </a:r>
            <a:r>
              <a:rPr lang="en-GB" sz="1200" b="0" dirty="0" smtClean="0">
                <a:solidFill>
                  <a:prstClr val="black"/>
                </a:solidFill>
                <a:latin typeface="Calibri"/>
              </a:rPr>
              <a:t>Members of the cluster group have a valid UDP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813036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HP Simplified"/>
                <a:ea typeface="+mn-ea"/>
                <a:cs typeface="HP Simplified"/>
              </a:rPr>
              <a:t>UDP - User Datagram Protocol is an unreliable, connectionless oriented protocol that uses an IP address for the destination host and a port number to identify the destination application.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HP Simplified"/>
              <a:ea typeface="+mn-ea"/>
              <a:cs typeface="HP Simplified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0" kern="1200" dirty="0" smtClean="0">
                <a:solidFill>
                  <a:srgbClr val="F517D5"/>
                </a:solidFill>
                <a:latin typeface="Calibri"/>
                <a:ea typeface="+mn-ea"/>
                <a:cs typeface="HP Simplified"/>
              </a:rPr>
              <a:t>Purple,</a:t>
            </a:r>
            <a:r>
              <a:rPr lang="en-GB" sz="1000" b="0" kern="1200" dirty="0" smtClean="0">
                <a:solidFill>
                  <a:prstClr val="black"/>
                </a:solidFill>
                <a:latin typeface="Calibri"/>
                <a:ea typeface="+mn-ea"/>
                <a:cs typeface="HP Simplified"/>
              </a:rPr>
              <a:t> if the </a:t>
            </a:r>
            <a:r>
              <a:rPr lang="en-GB" sz="1000" b="0" kern="1200" dirty="0" err="1" smtClean="0">
                <a:solidFill>
                  <a:prstClr val="black"/>
                </a:solidFill>
                <a:latin typeface="Calibri"/>
                <a:ea typeface="+mn-ea"/>
                <a:cs typeface="HP Simplified"/>
              </a:rPr>
              <a:t>servlet</a:t>
            </a:r>
            <a:r>
              <a:rPr lang="en-GB" sz="1000" b="0" kern="1200" dirty="0" smtClean="0">
                <a:solidFill>
                  <a:prstClr val="black"/>
                </a:solidFill>
                <a:latin typeface="Calibri"/>
                <a:ea typeface="+mn-ea"/>
                <a:cs typeface="HP Simplified"/>
              </a:rPr>
              <a:t> has been suspected---</a:t>
            </a:r>
            <a:r>
              <a:rPr lang="en-GB" sz="1000" b="0" kern="1200" baseline="0" dirty="0" smtClean="0">
                <a:solidFill>
                  <a:prstClr val="black"/>
                </a:solidFill>
                <a:latin typeface="Calibri"/>
                <a:ea typeface="+mn-ea"/>
                <a:cs typeface="HP Simplified"/>
              </a:rPr>
              <a:t> </a:t>
            </a:r>
            <a:r>
              <a:rPr lang="en-GB" sz="1000" b="0" kern="1200" dirty="0" smtClean="0">
                <a:solidFill>
                  <a:prstClr val="black"/>
                </a:solidFill>
                <a:latin typeface="Calibri"/>
                <a:ea typeface="+mn-ea"/>
                <a:cs typeface="HP Simplified"/>
              </a:rPr>
              <a:t>(</a:t>
            </a:r>
            <a:r>
              <a:rPr lang="en-GB" sz="1000" b="0" kern="1200" dirty="0" err="1" smtClean="0">
                <a:solidFill>
                  <a:prstClr val="black"/>
                </a:solidFill>
                <a:latin typeface="Calibri"/>
                <a:ea typeface="+mn-ea"/>
                <a:cs typeface="HP Simplified"/>
              </a:rPr>
              <a:t>ie</a:t>
            </a:r>
            <a:r>
              <a:rPr lang="en-GB" sz="1000" b="0" kern="1200" dirty="0" smtClean="0">
                <a:solidFill>
                  <a:prstClr val="black"/>
                </a:solidFill>
                <a:latin typeface="Calibri"/>
                <a:ea typeface="+mn-ea"/>
                <a:cs typeface="HP Simplified"/>
              </a:rPr>
              <a:t> the custom load balancer </a:t>
            </a:r>
            <a:r>
              <a:rPr lang="en-GB" sz="1000" b="0" kern="1200" dirty="0" err="1" smtClean="0">
                <a:solidFill>
                  <a:prstClr val="black"/>
                </a:solidFill>
                <a:latin typeface="Calibri"/>
                <a:ea typeface="+mn-ea"/>
                <a:cs typeface="HP Simplified"/>
              </a:rPr>
              <a:t>servlet</a:t>
            </a:r>
            <a:r>
              <a:rPr lang="en-GB" sz="1000" b="0" kern="1200" dirty="0" smtClean="0">
                <a:solidFill>
                  <a:prstClr val="black"/>
                </a:solidFill>
                <a:latin typeface="Calibri"/>
                <a:ea typeface="+mn-ea"/>
                <a:cs typeface="HP Simplified"/>
              </a:rPr>
              <a:t> explorer has not found this </a:t>
            </a:r>
            <a:r>
              <a:rPr lang="en-GB" sz="1000" b="0" kern="1200" dirty="0" err="1" smtClean="0">
                <a:solidFill>
                  <a:prstClr val="black"/>
                </a:solidFill>
                <a:latin typeface="Calibri"/>
                <a:ea typeface="+mn-ea"/>
                <a:cs typeface="HP Simplified"/>
              </a:rPr>
              <a:t>servlet</a:t>
            </a:r>
            <a:r>
              <a:rPr lang="en-GB" sz="1000" b="0" kern="1200" dirty="0" smtClean="0">
                <a:solidFill>
                  <a:prstClr val="black"/>
                </a:solidFill>
                <a:latin typeface="Calibri"/>
                <a:ea typeface="+mn-ea"/>
                <a:cs typeface="HP Simplified"/>
              </a:rPr>
              <a:t> on the server anymore in the past 5 minutes).</a:t>
            </a:r>
            <a:endParaRPr lang="en-US" sz="1200" b="0" i="0" kern="1200" dirty="0" smtClean="0">
              <a:solidFill>
                <a:schemeClr val="tx1"/>
              </a:solidFill>
              <a:latin typeface="HP Simplified"/>
              <a:ea typeface="+mn-ea"/>
              <a:cs typeface="HP Simplified"/>
            </a:endParaRPr>
          </a:p>
          <a:p>
            <a:endParaRPr lang="en-US" sz="1200" b="0" i="0" kern="1200" dirty="0" smtClean="0">
              <a:solidFill>
                <a:schemeClr val="tx1"/>
              </a:solidFill>
              <a:latin typeface="HP Simplified"/>
              <a:ea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0" kern="1200" dirty="0" smtClean="0">
                <a:solidFill>
                  <a:prstClr val="black"/>
                </a:solidFill>
                <a:latin typeface="Calibri"/>
                <a:ea typeface="+mn-ea"/>
                <a:cs typeface="HP Simplified"/>
              </a:rPr>
              <a:t>Note</a:t>
            </a:r>
            <a:r>
              <a:rPr lang="en-GB" sz="1000" b="0" kern="1200" baseline="0" dirty="0" smtClean="0">
                <a:solidFill>
                  <a:prstClr val="black"/>
                </a:solidFill>
                <a:latin typeface="Calibri"/>
                <a:ea typeface="+mn-ea"/>
                <a:cs typeface="HP Simplified"/>
              </a:rPr>
              <a:t> : </a:t>
            </a:r>
            <a:r>
              <a:rPr lang="en-GB" sz="1000" b="0" kern="1200" dirty="0" smtClean="0">
                <a:solidFill>
                  <a:prstClr val="black"/>
                </a:solidFill>
                <a:latin typeface="Calibri"/>
                <a:ea typeface="+mn-ea"/>
                <a:cs typeface="HP Simplified"/>
              </a:rPr>
              <a:t>The UDP Port column is in </a:t>
            </a:r>
            <a:r>
              <a:rPr lang="en-GB" sz="1000" b="0" kern="1200" dirty="0" smtClean="0">
                <a:solidFill>
                  <a:srgbClr val="F517D5"/>
                </a:solidFill>
                <a:latin typeface="Calibri"/>
                <a:ea typeface="+mn-ea"/>
                <a:cs typeface="HP Simplified"/>
              </a:rPr>
              <a:t>purple</a:t>
            </a:r>
            <a:r>
              <a:rPr lang="en-GB" sz="1000" b="0" kern="1200" dirty="0" smtClean="0">
                <a:solidFill>
                  <a:prstClr val="black"/>
                </a:solidFill>
                <a:latin typeface="Calibri"/>
                <a:ea typeface="+mn-ea"/>
                <a:cs typeface="HP Simplified"/>
              </a:rPr>
              <a:t> if it is not reported as a member of the cluster group anymore (and is therefore suspected of not being available to service end-users requests)</a:t>
            </a:r>
            <a:endParaRPr lang="en-US" sz="1000" b="0" kern="1200" dirty="0" smtClean="0">
              <a:solidFill>
                <a:prstClr val="black"/>
              </a:solidFill>
              <a:latin typeface="Calibri"/>
              <a:ea typeface="+mn-ea"/>
              <a:cs typeface="HP Simplified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876942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see Dark Purple or Light Purple</a:t>
            </a:r>
            <a:r>
              <a:rPr lang="en-US" baseline="0" dirty="0" smtClean="0"/>
              <a:t> in “Custom Load </a:t>
            </a:r>
            <a:r>
              <a:rPr lang="en-US" baseline="0" dirty="0" err="1" smtClean="0"/>
              <a:t>Banalcer</a:t>
            </a:r>
            <a:r>
              <a:rPr lang="en-US" baseline="0" dirty="0" smtClean="0"/>
              <a:t>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Light Purple – Indicates  that the custom load Balancer </a:t>
            </a:r>
            <a:r>
              <a:rPr lang="en-US" baseline="0" dirty="0" err="1" smtClean="0"/>
              <a:t>servlet</a:t>
            </a:r>
            <a:r>
              <a:rPr lang="en-US" baseline="0" dirty="0" smtClean="0"/>
              <a:t> has not found this </a:t>
            </a:r>
            <a:r>
              <a:rPr lang="en-US" baseline="0" dirty="0" err="1" smtClean="0"/>
              <a:t>servlet</a:t>
            </a:r>
            <a:r>
              <a:rPr lang="en-US" baseline="0" dirty="0" smtClean="0"/>
              <a:t> on the server anymore in the past 5 </a:t>
            </a:r>
            <a:r>
              <a:rPr lang="en-US" baseline="0" dirty="0" err="1" smtClean="0"/>
              <a:t>mins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Dark Purple – If we restart the </a:t>
            </a:r>
            <a:r>
              <a:rPr lang="en-US" baseline="0" dirty="0" err="1" smtClean="0"/>
              <a:t>Servlet</a:t>
            </a:r>
            <a:r>
              <a:rPr lang="en-US" baseline="0" dirty="0" smtClean="0"/>
              <a:t>, we can see this Color. Once the </a:t>
            </a:r>
            <a:r>
              <a:rPr lang="en-US" baseline="0" dirty="0" err="1" smtClean="0"/>
              <a:t>Servlet</a:t>
            </a:r>
            <a:r>
              <a:rPr lang="en-US" baseline="0" dirty="0" smtClean="0"/>
              <a:t> is restarted , The row related to the </a:t>
            </a:r>
            <a:r>
              <a:rPr lang="en-US" baseline="0" dirty="0" err="1" smtClean="0"/>
              <a:t>Servlet</a:t>
            </a:r>
            <a:r>
              <a:rPr lang="en-US" baseline="0" dirty="0" smtClean="0"/>
              <a:t> will be removed and a New Row will be added to the Custom Load Balancer.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30</a:t>
            </a:fld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b="0" kern="1200" dirty="0" smtClean="0">
                <a:solidFill>
                  <a:prstClr val="black"/>
                </a:solidFill>
                <a:latin typeface="Calibri"/>
                <a:ea typeface="+mn-ea"/>
                <a:cs typeface="HP Simplified"/>
              </a:rPr>
              <a:t>(either completely or only in the UDP port column)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359087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xmlns="" val="227675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9725" y="315468"/>
            <a:ext cx="8375650" cy="32980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94777" y="4690872"/>
            <a:ext cx="401637" cy="301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Blu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xmlns="" val="316746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xmlns="" val="241303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xmlns="" val="3818746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xmlns="" val="1599239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319224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21654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88555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71450" indent="-171450">
              <a:buFont typeface="HP Simplified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342900" indent="-171450">
              <a:buSzPct val="80000"/>
              <a:buFont typeface="HP Simplified" pitchFamily="34" charset="0"/>
              <a:buChar char="–"/>
              <a:defRPr sz="1400">
                <a:solidFill>
                  <a:srgbClr val="000000"/>
                </a:solidFill>
              </a:defRPr>
            </a:lvl2pPr>
            <a:lvl3pPr marL="512763" indent="-169863">
              <a:defRPr sz="1400">
                <a:solidFill>
                  <a:srgbClr val="000000"/>
                </a:solidFill>
              </a:defRPr>
            </a:lvl3pPr>
            <a:lvl4pPr marL="690563" indent="-180975">
              <a:defRPr sz="1400">
                <a:solidFill>
                  <a:srgbClr val="000000"/>
                </a:solidFill>
              </a:defRPr>
            </a:lvl4pPr>
            <a:lvl5pPr marL="833438" indent="-150813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64136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9184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8720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28726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xmlns="" val="357479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8000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846698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8720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8720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8720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660548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15884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2525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71450" indent="-171450">
              <a:buFont typeface="HP Simplified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342900" indent="-171450">
              <a:buSzPct val="80000"/>
              <a:buFont typeface="HP Simplified" pitchFamily="34" charset="0"/>
              <a:buChar char="–"/>
              <a:defRPr sz="1400">
                <a:solidFill>
                  <a:srgbClr val="000000"/>
                </a:solidFill>
              </a:defRPr>
            </a:lvl2pPr>
            <a:lvl3pPr marL="512763" indent="-169863">
              <a:defRPr sz="1400">
                <a:solidFill>
                  <a:srgbClr val="000000"/>
                </a:solidFill>
              </a:defRPr>
            </a:lvl3pPr>
            <a:lvl4pPr marL="690563" indent="-180975">
              <a:defRPr sz="1400">
                <a:solidFill>
                  <a:srgbClr val="000000"/>
                </a:solidFill>
              </a:defRPr>
            </a:lvl4pPr>
            <a:lvl5pPr marL="833438" indent="-150813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32330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28470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5051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873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4" r:id="rId2"/>
    <p:sldLayoutId id="2147483833" r:id="rId3"/>
    <p:sldLayoutId id="2147483837" r:id="rId4"/>
    <p:sldLayoutId id="2147483809" r:id="rId5"/>
    <p:sldLayoutId id="2147483839" r:id="rId6"/>
    <p:sldLayoutId id="2147483823" r:id="rId7"/>
    <p:sldLayoutId id="2147483824" r:id="rId8"/>
    <p:sldLayoutId id="2147483825" r:id="rId9"/>
    <p:sldLayoutId id="2147483843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918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29184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151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rgbClr val="0096D6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m-i.serviceportal.hp.com/DashBoard/Main.aspx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SRA DASHBOARD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2013-11-14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172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Yellow Dashboard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31470" y="751390"/>
            <a:ext cx="8534552" cy="579976"/>
          </a:xfrm>
        </p:spPr>
        <p:txBody>
          <a:bodyPr/>
          <a:lstStyle/>
          <a:p>
            <a:r>
              <a:rPr lang="en-US" dirty="0" smtClean="0"/>
              <a:t>Dashboard will turn Yellow, if there is any backlog between 20 Minutes and 30 Minutes.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264" y="1388669"/>
            <a:ext cx="7239000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1829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Dashboard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Red color can be seen if there is any backlog greater than 30 Minutes.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This can indicate there is some serious problem in SM Scheduler or Events.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1597" y="1762963"/>
            <a:ext cx="671978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Exceptions</a:t>
            </a:r>
            <a:r>
              <a:rPr lang="en-US" dirty="0" smtClean="0"/>
              <a:t>: 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LDSS Monitors ( Can be backlogged due to </a:t>
            </a:r>
            <a:r>
              <a:rPr lang="en-US" dirty="0" err="1" smtClean="0"/>
              <a:t>onboarding</a:t>
            </a:r>
            <a:r>
              <a:rPr lang="en-US" dirty="0" smtClean="0"/>
              <a:t> data )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ESL Monitors ( Can be backlogged due to </a:t>
            </a:r>
            <a:r>
              <a:rPr lang="en-US" dirty="0" err="1" smtClean="0"/>
              <a:t>onboarding</a:t>
            </a:r>
            <a:r>
              <a:rPr lang="en-US" dirty="0" smtClean="0"/>
              <a:t> data )</a:t>
            </a:r>
          </a:p>
          <a:p>
            <a:pPr marL="0" defTabSz="430213">
              <a:spcAft>
                <a:spcPts val="400"/>
              </a:spcAft>
              <a:buSzPct val="100000"/>
            </a:pPr>
            <a:endParaRPr 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8545" y="3023617"/>
            <a:ext cx="82391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7142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 Dashboard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38785" y="846488"/>
            <a:ext cx="8117206" cy="27699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Dashboard will remain green, if there is no backlog.</a:t>
            </a:r>
          </a:p>
          <a:p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5060" y="1658112"/>
            <a:ext cx="275272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384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 Dashboard Detail 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Detail View for Green will be white with message “ok”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168" y="1205789"/>
            <a:ext cx="7543800" cy="251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6168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Backlog Messages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31470" y="751390"/>
            <a:ext cx="8117206" cy="35572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We can see other backlog messages in SRA Dashboard.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Message :  “20 minutes backlog, 4 records left to process, time might not be accurate”</a:t>
            </a:r>
          </a:p>
          <a:p>
            <a:pPr lvl="1"/>
            <a:endParaRPr lang="en-US" dirty="0" smtClean="0"/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 algn="l">
              <a:buFont typeface="Wingdings" pitchFamily="2" charset="2"/>
              <a:buChar char="q"/>
            </a:pPr>
            <a:r>
              <a:rPr lang="en-US" dirty="0" smtClean="0"/>
              <a:t>You can see this message when the backlog count is &gt;2 and &lt;100 </a:t>
            </a:r>
          </a:p>
          <a:p>
            <a:pPr lvl="1" algn="l">
              <a:buFont typeface="Wingdings" pitchFamily="2" charset="2"/>
              <a:buChar char="q"/>
            </a:pPr>
            <a:r>
              <a:rPr lang="en-US" dirty="0" smtClean="0"/>
              <a:t>If the backlog count is &gt;100, we can see the Red or yellow based on the minutes of backlog.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9031" y="1938527"/>
            <a:ext cx="7256678" cy="121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6168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Backlog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31470" y="751391"/>
            <a:ext cx="8117206" cy="79211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For backlog in Scheduler, we search by Class and Expiration time.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Example</a:t>
            </a:r>
            <a:r>
              <a:rPr lang="en-US" dirty="0" smtClean="0"/>
              <a:t> :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dirty="0" smtClean="0"/>
              <a:t> ‘linker’ 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Expiration</a:t>
            </a:r>
            <a:r>
              <a:rPr lang="en-US" dirty="0" smtClean="0"/>
              <a:t> &lt;= current Time.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768" y="1682497"/>
            <a:ext cx="807720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6168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Backlog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31470" y="751390"/>
            <a:ext cx="8117206" cy="3454849"/>
          </a:xfrm>
        </p:spPr>
        <p:txBody>
          <a:bodyPr/>
          <a:lstStyle/>
          <a:p>
            <a:pPr marL="342900" lvl="0" indent="-342900" defTabSz="9144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Event backlogs can be seen in 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  <a:cs typeface="+mn-cs"/>
              </a:rPr>
              <a:t>eventin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 table in SM.</a:t>
            </a:r>
          </a:p>
          <a:p>
            <a:pPr marL="342900" lvl="0" indent="-342900" defTabSz="9144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For 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  <a:cs typeface="+mn-cs"/>
              </a:rPr>
              <a:t>MSEvent_IM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, the below query is used in 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  <a:cs typeface="+mn-cs"/>
              </a:rPr>
              <a:t>Eventin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 (Expert Search) as an example:</a:t>
            </a:r>
          </a:p>
          <a:p>
            <a:pPr marL="742950" lvl="1" indent="-285750" algn="l" defTabSz="9144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–"/>
            </a:pPr>
            <a:r>
              <a:rPr lang="en-US" i="1" dirty="0" err="1" smtClean="0">
                <a:solidFill>
                  <a:prstClr val="black"/>
                </a:solidFill>
                <a:latin typeface="Calibri"/>
                <a:cs typeface="+mn-cs"/>
              </a:rPr>
              <a:t>evtype</a:t>
            </a:r>
            <a:r>
              <a:rPr lang="en-US" i="1" dirty="0" smtClean="0">
                <a:solidFill>
                  <a:prstClr val="black"/>
                </a:solidFill>
                <a:latin typeface="Calibri"/>
                <a:cs typeface="+mn-cs"/>
              </a:rPr>
              <a:t> </a:t>
            </a:r>
            <a:r>
              <a:rPr lang="en-US" i="1" dirty="0" err="1" smtClean="0">
                <a:solidFill>
                  <a:prstClr val="black"/>
                </a:solidFill>
                <a:latin typeface="Calibri"/>
                <a:cs typeface="+mn-cs"/>
              </a:rPr>
              <a:t>isin</a:t>
            </a:r>
            <a:r>
              <a:rPr lang="en-US" i="1" dirty="0" smtClean="0">
                <a:solidFill>
                  <a:prstClr val="black"/>
                </a:solidFill>
                <a:latin typeface="Calibri"/>
                <a:cs typeface="+mn-cs"/>
              </a:rPr>
              <a:t> {"</a:t>
            </a:r>
            <a:r>
              <a:rPr lang="en-US" i="1" dirty="0" err="1" smtClean="0">
                <a:solidFill>
                  <a:prstClr val="black"/>
                </a:solidFill>
                <a:latin typeface="Calibri"/>
                <a:cs typeface="+mn-cs"/>
              </a:rPr>
              <a:t>MS.probsum.task.update</a:t>
            </a:r>
            <a:r>
              <a:rPr lang="en-US" i="1" dirty="0" smtClean="0">
                <a:solidFill>
                  <a:prstClr val="black"/>
                </a:solidFill>
                <a:latin typeface="Calibri"/>
                <a:cs typeface="+mn-cs"/>
              </a:rPr>
              <a:t>", "</a:t>
            </a:r>
            <a:r>
              <a:rPr lang="en-US" i="1" dirty="0" err="1" smtClean="0">
                <a:solidFill>
                  <a:prstClr val="black"/>
                </a:solidFill>
                <a:latin typeface="Calibri"/>
                <a:cs typeface="+mn-cs"/>
              </a:rPr>
              <a:t>MS.probsum.update.all</a:t>
            </a:r>
            <a:r>
              <a:rPr lang="en-US" i="1" dirty="0" smtClean="0">
                <a:solidFill>
                  <a:prstClr val="black"/>
                </a:solidFill>
                <a:latin typeface="Calibri"/>
                <a:cs typeface="+mn-cs"/>
              </a:rPr>
              <a:t>", "</a:t>
            </a:r>
            <a:r>
              <a:rPr lang="en-US" i="1" dirty="0" err="1" smtClean="0">
                <a:solidFill>
                  <a:prstClr val="black"/>
                </a:solidFill>
                <a:latin typeface="Calibri"/>
                <a:cs typeface="+mn-cs"/>
              </a:rPr>
              <a:t>MS.probsum.close.all</a:t>
            </a:r>
            <a:r>
              <a:rPr lang="en-US" i="1" dirty="0" smtClean="0">
                <a:solidFill>
                  <a:prstClr val="black"/>
                </a:solidFill>
                <a:latin typeface="Calibri"/>
                <a:cs typeface="+mn-cs"/>
              </a:rPr>
              <a:t>", "MS.master.duplicate.update","MS.master.duplicate.close","MS.close.incident"} and </a:t>
            </a:r>
            <a:r>
              <a:rPr lang="en-US" i="1" dirty="0" err="1" smtClean="0">
                <a:solidFill>
                  <a:prstClr val="black"/>
                </a:solidFill>
                <a:latin typeface="Calibri"/>
                <a:cs typeface="+mn-cs"/>
              </a:rPr>
              <a:t>evtime</a:t>
            </a:r>
            <a:r>
              <a:rPr lang="en-US" i="1" dirty="0" smtClean="0">
                <a:solidFill>
                  <a:prstClr val="black"/>
                </a:solidFill>
                <a:latin typeface="Calibri"/>
                <a:cs typeface="+mn-cs"/>
              </a:rPr>
              <a:t>&lt;='08/05/2012 13:22:43‘</a:t>
            </a:r>
          </a:p>
          <a:p>
            <a:pPr marL="342900" lvl="0" indent="-342900" defTabSz="9144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We can get the 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  <a:cs typeface="+mn-cs"/>
              </a:rPr>
              <a:t>evtype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 value or query by searching the Scheduler for the specific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168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Purge Monitors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31470" y="751390"/>
            <a:ext cx="8117206" cy="3454849"/>
          </a:xfrm>
        </p:spPr>
        <p:txBody>
          <a:bodyPr/>
          <a:lstStyle/>
          <a:p>
            <a:pPr marL="342900" lvl="0" indent="-342900" defTabSz="9144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Calibri"/>
                <a:cs typeface="+mn-cs"/>
              </a:rPr>
              <a:t>We have added New Purge Monitors under “Priority 2 Monitor”.</a:t>
            </a:r>
          </a:p>
          <a:p>
            <a:pPr marL="1143000" lvl="2" indent="-228600" algn="l" defTabSz="914400">
              <a:spcBef>
                <a:spcPct val="20000"/>
              </a:spcBef>
              <a:spcAft>
                <a:spcPts val="0"/>
              </a:spcAft>
            </a:pPr>
            <a:r>
              <a:rPr lang="en-US" sz="1200" dirty="0" err="1" smtClean="0">
                <a:solidFill>
                  <a:prstClr val="black"/>
                </a:solidFill>
                <a:latin typeface="Calibri"/>
                <a:cs typeface="+mn-cs"/>
              </a:rPr>
              <a:t>MSarchiveeventoutandin</a:t>
            </a:r>
            <a:endParaRPr lang="en-US" sz="12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1143000" lvl="2" indent="-228600" algn="l" defTabSz="914400">
              <a:spcBef>
                <a:spcPct val="20000"/>
              </a:spcBef>
              <a:spcAft>
                <a:spcPts val="0"/>
              </a:spcAft>
            </a:pPr>
            <a:r>
              <a:rPr lang="en-US" sz="1200" dirty="0" err="1" smtClean="0">
                <a:solidFill>
                  <a:prstClr val="black"/>
                </a:solidFill>
                <a:latin typeface="Calibri"/>
                <a:cs typeface="+mn-cs"/>
              </a:rPr>
              <a:t>MS.Purge.MSHPSXInBoundIM</a:t>
            </a:r>
            <a:r>
              <a:rPr lang="en-US" sz="1200" dirty="0" smtClean="0">
                <a:solidFill>
                  <a:prstClr val="black"/>
                </a:solidFill>
                <a:latin typeface="Calibri"/>
                <a:cs typeface="+mn-cs"/>
              </a:rPr>
              <a:t> success records Table</a:t>
            </a:r>
          </a:p>
          <a:p>
            <a:pPr marL="1143000" lvl="2" indent="-228600" algn="l" defTabSz="914400">
              <a:spcBef>
                <a:spcPct val="20000"/>
              </a:spcBef>
              <a:spcAft>
                <a:spcPts val="0"/>
              </a:spcAft>
            </a:pPr>
            <a:r>
              <a:rPr lang="en-US" sz="1200" dirty="0" err="1" smtClean="0">
                <a:solidFill>
                  <a:prstClr val="black"/>
                </a:solidFill>
                <a:latin typeface="Calibri"/>
                <a:cs typeface="+mn-cs"/>
              </a:rPr>
              <a:t>MS.purge.MSHPSXInBoundIM</a:t>
            </a:r>
            <a:r>
              <a:rPr lang="en-US" sz="1200" dirty="0" smtClean="0">
                <a:solidFill>
                  <a:prstClr val="black"/>
                </a:solidFill>
                <a:latin typeface="Calibri"/>
                <a:cs typeface="+mn-c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alibri"/>
                <a:cs typeface="+mn-cs"/>
              </a:rPr>
              <a:t>errored</a:t>
            </a:r>
            <a:r>
              <a:rPr lang="en-US" sz="1200" dirty="0" smtClean="0">
                <a:solidFill>
                  <a:prstClr val="black"/>
                </a:solidFill>
                <a:latin typeface="Calibri"/>
                <a:cs typeface="+mn-cs"/>
              </a:rPr>
              <a:t>/locked records Table</a:t>
            </a:r>
          </a:p>
          <a:p>
            <a:pPr marL="1143000" lvl="2" indent="-228600" algn="l" defTabSz="914400">
              <a:spcBef>
                <a:spcPct val="20000"/>
              </a:spcBef>
              <a:spcAft>
                <a:spcPts val="0"/>
              </a:spcAft>
            </a:pPr>
            <a:r>
              <a:rPr lang="en-US" sz="1200" dirty="0" err="1" smtClean="0">
                <a:solidFill>
                  <a:prstClr val="black"/>
                </a:solidFill>
                <a:latin typeface="Calibri"/>
                <a:cs typeface="+mn-cs"/>
              </a:rPr>
              <a:t>MS.purge.MSHPSXOutBoundIM</a:t>
            </a:r>
            <a:r>
              <a:rPr lang="en-US" sz="1200" dirty="0" smtClean="0">
                <a:solidFill>
                  <a:prstClr val="black"/>
                </a:solidFill>
                <a:latin typeface="Calibri"/>
                <a:cs typeface="+mn-cs"/>
              </a:rPr>
              <a:t> Pending Confirmation  records Table</a:t>
            </a:r>
          </a:p>
          <a:p>
            <a:pPr marL="1143000" lvl="2" indent="-228600" algn="l" defTabSz="914400">
              <a:spcBef>
                <a:spcPct val="20000"/>
              </a:spcBef>
              <a:spcAft>
                <a:spcPts val="0"/>
              </a:spcAft>
            </a:pPr>
            <a:r>
              <a:rPr lang="en-US" sz="1200" dirty="0" err="1" smtClean="0">
                <a:solidFill>
                  <a:prstClr val="black"/>
                </a:solidFill>
                <a:latin typeface="Calibri"/>
                <a:cs typeface="+mn-cs"/>
              </a:rPr>
              <a:t>MS.purge.MSHPSXOutBoundIM</a:t>
            </a:r>
            <a:r>
              <a:rPr lang="en-US" sz="1200" dirty="0" smtClean="0">
                <a:solidFill>
                  <a:prstClr val="black"/>
                </a:solidFill>
                <a:latin typeface="Calibri"/>
                <a:cs typeface="+mn-cs"/>
              </a:rPr>
              <a:t> SUCCESS  records Table</a:t>
            </a:r>
          </a:p>
          <a:p>
            <a:pPr marL="1143000" lvl="2" indent="-228600" algn="l" defTabSz="914400">
              <a:spcBef>
                <a:spcPct val="20000"/>
              </a:spcBef>
              <a:spcAft>
                <a:spcPts val="0"/>
              </a:spcAft>
            </a:pPr>
            <a:r>
              <a:rPr lang="en-US" sz="1200" dirty="0" err="1" smtClean="0">
                <a:solidFill>
                  <a:prstClr val="black"/>
                </a:solidFill>
                <a:latin typeface="Calibri"/>
                <a:cs typeface="+mn-cs"/>
              </a:rPr>
              <a:t>MS.Purge.EventIn.MS.All</a:t>
            </a:r>
            <a:endParaRPr lang="en-US" sz="12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1143000" lvl="2" indent="-228600" algn="l" defTabSz="914400">
              <a:spcBef>
                <a:spcPct val="20000"/>
              </a:spcBef>
              <a:spcAft>
                <a:spcPts val="0"/>
              </a:spcAft>
            </a:pPr>
            <a:r>
              <a:rPr lang="en-US" sz="1200" dirty="0" err="1" smtClean="0">
                <a:solidFill>
                  <a:prstClr val="black"/>
                </a:solidFill>
                <a:latin typeface="Calibri"/>
                <a:cs typeface="+mn-cs"/>
              </a:rPr>
              <a:t>MS.Purge.EventOut.MS.All</a:t>
            </a:r>
            <a:endParaRPr lang="en-US" sz="12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1143000" lvl="2" indent="-228600" algn="l" defTabSz="914400">
              <a:spcBef>
                <a:spcPct val="20000"/>
              </a:spcBef>
              <a:spcAft>
                <a:spcPts val="0"/>
              </a:spcAft>
            </a:pPr>
            <a:r>
              <a:rPr lang="en-US" sz="1200" dirty="0" err="1" smtClean="0">
                <a:solidFill>
                  <a:prstClr val="black"/>
                </a:solidFill>
                <a:latin typeface="Calibri"/>
                <a:cs typeface="+mn-cs"/>
              </a:rPr>
              <a:t>MS.Purge.MSarchiveeventin.MS.All</a:t>
            </a:r>
            <a:endParaRPr lang="en-US" sz="12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1143000" lvl="2" indent="-228600" algn="l" defTabSz="914400">
              <a:spcBef>
                <a:spcPct val="20000"/>
              </a:spcBef>
              <a:spcAft>
                <a:spcPts val="0"/>
              </a:spcAft>
            </a:pPr>
            <a:r>
              <a:rPr lang="en-US" sz="1200" dirty="0" err="1" smtClean="0">
                <a:solidFill>
                  <a:prstClr val="black"/>
                </a:solidFill>
                <a:latin typeface="Calibri"/>
                <a:cs typeface="+mn-cs"/>
              </a:rPr>
              <a:t>MS.Purge.MSarchiveeventin.MS.Success</a:t>
            </a:r>
            <a:endParaRPr lang="en-US" sz="12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1143000" lvl="2" indent="-228600" algn="l" defTabSz="914400">
              <a:spcBef>
                <a:spcPct val="20000"/>
              </a:spcBef>
              <a:spcAft>
                <a:spcPts val="0"/>
              </a:spcAft>
            </a:pPr>
            <a:r>
              <a:rPr lang="en-US" sz="1200" dirty="0" err="1" smtClean="0">
                <a:solidFill>
                  <a:prstClr val="black"/>
                </a:solidFill>
                <a:latin typeface="Calibri"/>
                <a:cs typeface="+mn-cs"/>
              </a:rPr>
              <a:t>MS.Purge.MSarchiveeventout.MS.All</a:t>
            </a:r>
            <a:endParaRPr lang="en-US" sz="12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1143000" lvl="2" indent="-228600" algn="l" defTabSz="914400">
              <a:spcBef>
                <a:spcPct val="20000"/>
              </a:spcBef>
              <a:spcAft>
                <a:spcPts val="0"/>
              </a:spcAft>
            </a:pPr>
            <a:r>
              <a:rPr lang="en-US" sz="1200" dirty="0" err="1" smtClean="0">
                <a:solidFill>
                  <a:prstClr val="black"/>
                </a:solidFill>
                <a:latin typeface="Calibri"/>
                <a:cs typeface="+mn-cs"/>
              </a:rPr>
              <a:t>MS.Purge.MSarchiveeventout.MS.Success</a:t>
            </a:r>
            <a:endParaRPr lang="en-US" sz="12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1143000" lvl="2" indent="-228600" algn="l" defTabSz="914400">
              <a:spcBef>
                <a:spcPct val="20000"/>
              </a:spcBef>
              <a:spcAft>
                <a:spcPts val="0"/>
              </a:spcAft>
            </a:pPr>
            <a:r>
              <a:rPr lang="en-US" sz="1200" dirty="0" err="1" smtClean="0">
                <a:solidFill>
                  <a:prstClr val="black"/>
                </a:solidFill>
                <a:latin typeface="Calibri"/>
                <a:cs typeface="+mn-cs"/>
              </a:rPr>
              <a:t>MS.Purge.incidents</a:t>
            </a:r>
            <a:endParaRPr lang="en-US" sz="12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1143000" lvl="2" indent="-228600" algn="l" defTabSz="914400">
              <a:spcBef>
                <a:spcPct val="20000"/>
              </a:spcBef>
              <a:spcAft>
                <a:spcPts val="0"/>
              </a:spcAft>
            </a:pPr>
            <a:r>
              <a:rPr lang="en-US" sz="1200" dirty="0" err="1" smtClean="0">
                <a:solidFill>
                  <a:prstClr val="black"/>
                </a:solidFill>
                <a:latin typeface="Calibri"/>
                <a:cs typeface="+mn-cs"/>
              </a:rPr>
              <a:t>MS.Purge.probsummary</a:t>
            </a:r>
            <a:endParaRPr lang="en-US" sz="12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1143000" lvl="2" indent="-228600" algn="l" defTabSz="914400">
              <a:spcBef>
                <a:spcPct val="20000"/>
              </a:spcBef>
              <a:spcAft>
                <a:spcPts val="0"/>
              </a:spcAft>
            </a:pPr>
            <a:r>
              <a:rPr lang="en-US" sz="1200" dirty="0" err="1" smtClean="0">
                <a:solidFill>
                  <a:prstClr val="black"/>
                </a:solidFill>
                <a:latin typeface="Calibri"/>
                <a:cs typeface="+mn-cs"/>
              </a:rPr>
              <a:t>MS.purge.Alert</a:t>
            </a:r>
            <a:endParaRPr lang="en-US" sz="17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0" lvl="2" algn="l">
              <a:buSzPct val="100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168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Purge Monitor…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31470" y="751390"/>
            <a:ext cx="8117206" cy="3454849"/>
          </a:xfrm>
        </p:spPr>
        <p:txBody>
          <a:bodyPr/>
          <a:lstStyle/>
          <a:p>
            <a:pPr marL="342900" lvl="0" indent="-342900" defTabSz="9144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smtClean="0">
                <a:solidFill>
                  <a:prstClr val="black"/>
                </a:solidFill>
                <a:latin typeface="Calibri"/>
                <a:cs typeface="+mn-cs"/>
              </a:rPr>
              <a:t>For this Purge Monitors we can see two kinds of error.</a:t>
            </a:r>
          </a:p>
          <a:p>
            <a:pPr marL="742950" lvl="1" indent="-285750" algn="l" defTabSz="9144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–"/>
            </a:pPr>
            <a:r>
              <a:rPr lang="en-US" sz="2200" i="1" dirty="0" smtClean="0">
                <a:solidFill>
                  <a:prstClr val="black"/>
                </a:solidFill>
                <a:latin typeface="Calibri"/>
                <a:cs typeface="+mn-cs"/>
              </a:rPr>
              <a:t>Application Failed</a:t>
            </a:r>
          </a:p>
          <a:p>
            <a:pPr marL="742950" lvl="1" indent="-285750" algn="l" defTabSz="9144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–"/>
            </a:pPr>
            <a:r>
              <a:rPr lang="en-US" sz="2200" i="1" dirty="0" err="1" smtClean="0">
                <a:solidFill>
                  <a:prstClr val="black"/>
                </a:solidFill>
                <a:latin typeface="Calibri"/>
                <a:cs typeface="+mn-cs"/>
              </a:rPr>
              <a:t>xxxx</a:t>
            </a:r>
            <a:r>
              <a:rPr lang="en-US" sz="2200" i="1" dirty="0" smtClean="0">
                <a:solidFill>
                  <a:prstClr val="black"/>
                </a:solidFill>
                <a:latin typeface="Calibri"/>
                <a:cs typeface="+mn-cs"/>
              </a:rPr>
              <a:t> minutes backlog</a:t>
            </a:r>
          </a:p>
          <a:p>
            <a:pPr marL="342900" lvl="0" indent="-342900" defTabSz="9144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If we see “Application Failed”, Login to Service Manager, search for the schedule record, and make the following changes:</a:t>
            </a:r>
          </a:p>
          <a:p>
            <a:pPr marL="1143000" lvl="2" indent="-228600" algn="l" defTabSz="914400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Calibri"/>
                <a:cs typeface="+mn-cs"/>
              </a:rPr>
              <a:t>Change the status on the schedule record from 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cs typeface="+mn-cs"/>
              </a:rPr>
              <a:t>application failed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cs typeface="+mn-cs"/>
              </a:rPr>
              <a:t> to </a:t>
            </a:r>
            <a:r>
              <a:rPr lang="en-US" sz="2000" b="1" dirty="0" smtClean="0">
                <a:solidFill>
                  <a:prstClr val="black"/>
                </a:solidFill>
                <a:latin typeface="Calibri"/>
                <a:cs typeface="+mn-cs"/>
              </a:rPr>
              <a:t>rescheduled</a:t>
            </a:r>
            <a:endParaRPr lang="en-US" sz="20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1143000" lvl="2" indent="-228600" algn="l" defTabSz="914400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Calibri"/>
                <a:cs typeface="+mn-cs"/>
              </a:rPr>
              <a:t>Copy the value in the Scheduled Class field to the Class field. </a:t>
            </a:r>
          </a:p>
          <a:p>
            <a:pPr marL="1143000" lvl="2" indent="-228600" algn="l" defTabSz="914400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Calibri"/>
                <a:cs typeface="+mn-cs"/>
              </a:rPr>
              <a:t>Click Save.</a:t>
            </a:r>
          </a:p>
          <a:p>
            <a:pPr marL="342900" lvl="0" indent="-342900" defTabSz="9144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endParaRPr lang="en-US" sz="32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lvl="1" indent="-342900" algn="l" defTabSz="9144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endParaRPr lang="en-US" sz="28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lvl="1" indent="-342900" algn="l" defTabSz="9144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168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Purge Monitor…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31470" y="751390"/>
            <a:ext cx="8117206" cy="3454849"/>
          </a:xfrm>
        </p:spPr>
        <p:txBody>
          <a:bodyPr/>
          <a:lstStyle/>
          <a:p>
            <a:pPr marL="342900" lvl="0" indent="-342900" defTabSz="9144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For “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  <a:cs typeface="+mn-cs"/>
              </a:rPr>
              <a:t>xxxx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 minutes backlog”</a:t>
            </a:r>
          </a:p>
          <a:p>
            <a:pPr marL="1143000" lvl="2" indent="-228600" algn="l" defTabSz="914400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Calibri"/>
                <a:cs typeface="+mn-cs"/>
              </a:rPr>
              <a:t>Change the status on the schedule record from 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cs typeface="+mn-cs"/>
              </a:rPr>
              <a:t>application running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cs typeface="+mn-cs"/>
              </a:rPr>
              <a:t>  to </a:t>
            </a:r>
            <a:r>
              <a:rPr lang="en-US" sz="2000" b="1" dirty="0" smtClean="0">
                <a:solidFill>
                  <a:prstClr val="black"/>
                </a:solidFill>
                <a:latin typeface="Calibri"/>
                <a:cs typeface="+mn-cs"/>
              </a:rPr>
              <a:t>rescheduled</a:t>
            </a:r>
            <a:endParaRPr lang="en-US" sz="20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1143000" lvl="2" indent="-228600" algn="l" defTabSz="914400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Calibri"/>
                <a:cs typeface="+mn-cs"/>
              </a:rPr>
              <a:t>Copy the value in the Scheduled Class field to the Class field. </a:t>
            </a:r>
          </a:p>
          <a:p>
            <a:pPr marL="1143000" lvl="2" indent="-228600" algn="l" defTabSz="914400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Calibri"/>
                <a:cs typeface="+mn-cs"/>
              </a:rPr>
              <a:t>Click Save</a:t>
            </a:r>
          </a:p>
          <a:p>
            <a:pPr marL="342900" lvl="1" indent="-342900" algn="l" defTabSz="9144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This Purge Monitor will turn red, if the backlog is greater than 24 hours or the status is “Application Failed”.</a:t>
            </a:r>
          </a:p>
          <a:p>
            <a:pPr marL="342900" lvl="0" indent="-342900" defTabSz="914400">
              <a:spcBef>
                <a:spcPct val="20000"/>
              </a:spcBef>
              <a:spcAft>
                <a:spcPts val="0"/>
              </a:spcAft>
              <a:buSzTx/>
            </a:pPr>
            <a:endParaRPr lang="en-US" sz="32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lvl="1" indent="-342900" algn="l" defTabSz="9144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endParaRPr lang="en-US" sz="28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lvl="1" indent="-342900" algn="l" defTabSz="9144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168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 Dashboard - Intro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 smtClean="0"/>
              <a:t>SRA Dashboard is an application used to monitor various Service Manager background activities in a timely manner with current status.</a:t>
            </a:r>
          </a:p>
          <a:p>
            <a:endParaRPr lang="en-US" sz="2400" dirty="0" smtClean="0"/>
          </a:p>
          <a:p>
            <a:r>
              <a:rPr lang="en-US" sz="2400" dirty="0" smtClean="0"/>
              <a:t>SRA Dashboard monitors two base activities in all the regions.</a:t>
            </a:r>
          </a:p>
          <a:p>
            <a:pPr lvl="1"/>
            <a:r>
              <a:rPr lang="en-US" sz="2400" dirty="0" smtClean="0"/>
              <a:t>Schedulers</a:t>
            </a:r>
          </a:p>
          <a:p>
            <a:pPr lvl="1"/>
            <a:r>
              <a:rPr lang="en-US" sz="2400" dirty="0" smtClean="0"/>
              <a:t>Events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50457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SRA Dashboard Works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5877" y="914400"/>
            <a:ext cx="7059169" cy="3247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4009" y="4228185"/>
            <a:ext cx="7803803" cy="63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sz="1600" b="1" dirty="0" smtClean="0"/>
              <a:t>Dashboard Schedule task executes every 5 minutes to update the Dashboard Database.</a:t>
            </a:r>
          </a:p>
          <a:p>
            <a:pPr marL="0" defTabSz="430213">
              <a:spcAft>
                <a:spcPts val="400"/>
              </a:spcAft>
              <a:buSzPct val="100000"/>
            </a:pPr>
            <a:endParaRPr 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425696" y="2450592"/>
            <a:ext cx="2040941" cy="716891"/>
          </a:xfrm>
          <a:prstGeom prst="straightConnector1">
            <a:avLst/>
          </a:prstGeom>
          <a:ln w="6350" cmpd="sng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6168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Monitors under P1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9183" y="724204"/>
            <a:ext cx="7803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have the list of Monitors under P1.</a:t>
            </a:r>
          </a:p>
          <a:p>
            <a:pPr marL="0" defTabSz="430213">
              <a:spcAft>
                <a:spcPts val="400"/>
              </a:spcAft>
              <a:buSzPct val="100000"/>
            </a:pPr>
            <a:endParaRPr 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47344" y="1035101"/>
          <a:ext cx="7477354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677"/>
                <a:gridCol w="3738677"/>
              </a:tblGrid>
              <a:tr h="279845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MSEvent_CM_RM</a:t>
                      </a:r>
                      <a:endParaRPr lang="en-US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11.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Schedule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lister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9845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en-US" sz="1600" b="0" dirty="0" smtClean="0"/>
                        <a:t>MSEvent_IM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12. </a:t>
                      </a:r>
                      <a:r>
                        <a:rPr lang="en-US" sz="1600" b="0" dirty="0" smtClean="0"/>
                        <a:t>Schedule message</a:t>
                      </a:r>
                      <a:r>
                        <a:rPr lang="en-US" sz="1600" b="0" baseline="0" dirty="0" smtClean="0"/>
                        <a:t> 1 – 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89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3. </a:t>
                      </a:r>
                      <a:r>
                        <a:rPr lang="en-US" sz="1600" b="0" dirty="0" err="1" smtClean="0"/>
                        <a:t>MSEvent_SD</a:t>
                      </a:r>
                      <a:r>
                        <a:rPr lang="en-US" sz="1600" b="0" dirty="0" smtClean="0"/>
                        <a:t> 1- 9</a:t>
                      </a:r>
                    </a:p>
                    <a:p>
                      <a:endParaRPr lang="en-US" sz="1600" b="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13. </a:t>
                      </a:r>
                      <a:r>
                        <a:rPr lang="en-US" sz="1600" b="0" dirty="0" smtClean="0"/>
                        <a:t>Schedule </a:t>
                      </a:r>
                      <a:r>
                        <a:rPr lang="en-US" sz="1600" b="0" dirty="0" err="1" smtClean="0"/>
                        <a:t>ocm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9845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4. Schedule agent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14. </a:t>
                      </a:r>
                      <a:r>
                        <a:rPr lang="en-US" sz="1600" b="0" dirty="0" smtClean="0"/>
                        <a:t>Schedule problem 1- 4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9845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5. Schedule alert 0-9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15.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dirty="0" smtClean="0"/>
                        <a:t>Schedule report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9845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6. Schedule </a:t>
                      </a:r>
                      <a:r>
                        <a:rPr lang="en-US" sz="1600" b="0" dirty="0" err="1" smtClean="0"/>
                        <a:t>anonymise</a:t>
                      </a:r>
                      <a:endParaRPr lang="en-US" sz="1600" b="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16.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dirty="0" smtClean="0"/>
                        <a:t>Schedule </a:t>
                      </a:r>
                      <a:r>
                        <a:rPr lang="en-US" sz="1600" b="0" dirty="0" err="1" smtClean="0"/>
                        <a:t>sla</a:t>
                      </a:r>
                      <a:r>
                        <a:rPr lang="en-US" sz="1600" b="0" baseline="0" dirty="0" smtClean="0"/>
                        <a:t> 0-9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9845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7. Schedule change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17. </a:t>
                      </a:r>
                      <a:r>
                        <a:rPr lang="en-US" sz="1600" b="0" dirty="0" smtClean="0"/>
                        <a:t>Schedule </a:t>
                      </a:r>
                      <a:r>
                        <a:rPr lang="en-US" sz="1600" b="0" dirty="0" err="1" smtClean="0"/>
                        <a:t>suspendhold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9845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8. Schedule event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9845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9. Schedule linker 0-9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9845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10. </a:t>
                      </a:r>
                      <a:r>
                        <a:rPr lang="en-US" sz="1600" b="0" dirty="0" err="1" smtClean="0"/>
                        <a:t>MSEvent_SD_IM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dirty="0" smtClean="0"/>
                        <a:t>0 -9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984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6168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Monitors under P2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9183" y="724205"/>
            <a:ext cx="7803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have the list of Monitors under P2.</a:t>
            </a:r>
          </a:p>
          <a:p>
            <a:pPr marL="0" defTabSz="430213">
              <a:spcAft>
                <a:spcPts val="400"/>
              </a:spcAft>
              <a:buSzPct val="100000"/>
            </a:pPr>
            <a:endParaRPr 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2803914"/>
              </p:ext>
            </p:extLst>
          </p:nvPr>
        </p:nvGraphicFramePr>
        <p:xfrm>
          <a:off x="1091793" y="1371598"/>
          <a:ext cx="6096000" cy="2766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436599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MSEvent_ESL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0 – 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36599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2.   </a:t>
                      </a:r>
                      <a:r>
                        <a:rPr lang="en-US" dirty="0" err="1" smtClean="0"/>
                        <a:t>MSEvent_ESL</a:t>
                      </a:r>
                      <a:r>
                        <a:rPr lang="en-US" baseline="0" dirty="0" smtClean="0"/>
                        <a:t> a – 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30618">
                <a:tc>
                  <a:txBody>
                    <a:bodyPr/>
                    <a:lstStyle/>
                    <a:p>
                      <a:pPr marL="342900" indent="-342900">
                        <a:buAutoNum type="arabicPeriod" startAt="3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Schedule inactive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53583">
                <a:tc gridSpan="2"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4.   Schedule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Msbgmonitor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A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– H</a:t>
                      </a:r>
                    </a:p>
                    <a:p>
                      <a:endParaRPr 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 startAt="5"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MSEvent_LDSS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1- 9</a:t>
                      </a:r>
                    </a:p>
                    <a:p>
                      <a:pPr marL="342900" indent="-342900">
                        <a:buAutoNum type="arabicPeriod" startAt="5"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 startAt="5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Purge Schedulers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6168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 Dashboard Made Consistent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3813" y="1002183"/>
            <a:ext cx="7803803" cy="2825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SRA Dashboard Made consistent by performing the below activity.</a:t>
            </a:r>
          </a:p>
          <a:p>
            <a:pPr marL="742950" lvl="1" indent="-285750" defTabSz="9144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Dashboard Schedule task will auto restart if there is any failure.</a:t>
            </a:r>
          </a:p>
          <a:p>
            <a:pPr marL="742950" lvl="1" indent="-285750" defTabSz="9144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We also have activated the Auto Paging from SRA Dashboard when the dashboard is not able to restart after 15 minutes.</a:t>
            </a:r>
          </a:p>
        </p:txBody>
      </p:sp>
    </p:spTree>
    <p:extLst>
      <p:ext uri="{BB962C8B-B14F-4D97-AF65-F5344CB8AC3E}">
        <p14:creationId xmlns:p14="http://schemas.microsoft.com/office/powerpoint/2010/main" xmlns="" val="276168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Servlet</a:t>
            </a:r>
            <a:r>
              <a:rPr lang="en-GB" dirty="0" smtClean="0"/>
              <a:t> Dashboard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3813" y="1002183"/>
            <a:ext cx="7803803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Servlet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Dashboard is used to Monitor the 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Servlet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status under the Load Balancer for the specific Instance.</a:t>
            </a:r>
          </a:p>
          <a:p>
            <a:pPr marL="342900" lvl="0" indent="-3429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For each region we have one 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Servlet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Dashboard.</a:t>
            </a:r>
          </a:p>
          <a:p>
            <a:pPr marL="342900" lvl="0" indent="-3429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Link to Regional 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Servlet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Dashboards can be viewed from the SRA Dashboard detail view under Priority 3 Monitor.</a:t>
            </a:r>
          </a:p>
        </p:txBody>
      </p:sp>
    </p:spTree>
    <p:extLst>
      <p:ext uri="{BB962C8B-B14F-4D97-AF65-F5344CB8AC3E}">
        <p14:creationId xmlns:p14="http://schemas.microsoft.com/office/powerpoint/2010/main" xmlns="" val="276168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Servlet</a:t>
            </a:r>
            <a:r>
              <a:rPr lang="en-US" dirty="0" smtClean="0"/>
              <a:t> link in SRA Dashboard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892454"/>
            <a:ext cx="8030440" cy="3547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Servlet</a:t>
            </a:r>
            <a:r>
              <a:rPr lang="en-US" dirty="0" smtClean="0"/>
              <a:t> Dashboard View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4672" y="683974"/>
            <a:ext cx="7527342" cy="384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Servlet</a:t>
            </a:r>
            <a:r>
              <a:rPr lang="en-US" dirty="0" smtClean="0"/>
              <a:t> Dashboard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 defTabSz="9144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GB" sz="2400" b="0" dirty="0" smtClean="0">
                <a:solidFill>
                  <a:prstClr val="black"/>
                </a:solidFill>
                <a:latin typeface="Calibri"/>
                <a:cs typeface="+mn-cs"/>
              </a:rPr>
              <a:t>The custom load balancer checks the status of all </a:t>
            </a:r>
            <a:r>
              <a:rPr lang="en-GB" sz="2400" b="0" dirty="0" err="1" smtClean="0">
                <a:solidFill>
                  <a:prstClr val="black"/>
                </a:solidFill>
                <a:latin typeface="Calibri"/>
                <a:cs typeface="+mn-cs"/>
              </a:rPr>
              <a:t>servlets</a:t>
            </a:r>
            <a:r>
              <a:rPr lang="en-GB" sz="2400" b="0" dirty="0" smtClean="0">
                <a:solidFill>
                  <a:prstClr val="black"/>
                </a:solidFill>
                <a:latin typeface="Calibri"/>
                <a:cs typeface="+mn-cs"/>
              </a:rPr>
              <a:t> approximately once every minute.</a:t>
            </a:r>
          </a:p>
          <a:p>
            <a:pPr marL="342900" lvl="0" indent="-342900" defTabSz="9144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GB" sz="2400" b="0" dirty="0" smtClean="0">
                <a:solidFill>
                  <a:prstClr val="black"/>
                </a:solidFill>
                <a:latin typeface="Calibri"/>
                <a:cs typeface="+mn-cs"/>
              </a:rPr>
              <a:t>The “last update” column will provide the time at which the report was generated to your browser.</a:t>
            </a:r>
          </a:p>
          <a:p>
            <a:pPr marL="342900" lvl="0" indent="-342900" defTabSz="9144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GB" sz="2400" b="0" dirty="0" smtClean="0">
                <a:solidFill>
                  <a:prstClr val="black"/>
                </a:solidFill>
                <a:latin typeface="Calibri"/>
                <a:cs typeface="+mn-cs"/>
              </a:rPr>
              <a:t>It also checks the standard load balancer status to verify that </a:t>
            </a:r>
            <a:r>
              <a:rPr lang="en-GB" sz="2400" b="0" dirty="0" err="1" smtClean="0">
                <a:solidFill>
                  <a:prstClr val="black"/>
                </a:solidFill>
                <a:latin typeface="Calibri"/>
                <a:cs typeface="+mn-cs"/>
              </a:rPr>
              <a:t>servlets</a:t>
            </a:r>
            <a:r>
              <a:rPr lang="en-GB" sz="2400" b="0" dirty="0" smtClean="0">
                <a:solidFill>
                  <a:prstClr val="black"/>
                </a:solidFill>
                <a:latin typeface="Calibri"/>
                <a:cs typeface="+mn-cs"/>
              </a:rPr>
              <a:t> have not been excluded from the cluster group. </a:t>
            </a:r>
          </a:p>
          <a:p>
            <a:pPr marL="342900" lvl="0" indent="-342900" defTabSz="9144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endParaRPr lang="en-GB" sz="2400" b="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lvl="0" indent="-342900" defTabSz="914400">
              <a:spcBef>
                <a:spcPct val="20000"/>
              </a:spcBef>
              <a:spcAft>
                <a:spcPts val="0"/>
              </a:spcAft>
              <a:buSzTx/>
            </a:pPr>
            <a:r>
              <a:rPr lang="en-GB" sz="2400" b="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GB" sz="2400" b="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Servlet</a:t>
            </a:r>
            <a:r>
              <a:rPr lang="en-US" dirty="0" smtClean="0"/>
              <a:t> Dashboard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9184" y="881483"/>
            <a:ext cx="8119872" cy="3228975"/>
          </a:xfrm>
        </p:spPr>
        <p:txBody>
          <a:bodyPr/>
          <a:lstStyle/>
          <a:p>
            <a:pPr marL="342900" lvl="0" indent="-342900" defTabSz="9144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List of some </a:t>
            </a:r>
            <a:r>
              <a:rPr lang="en-US" sz="2000" b="0" dirty="0" err="1" smtClean="0">
                <a:solidFill>
                  <a:prstClr val="black"/>
                </a:solidFill>
                <a:latin typeface="Calibri"/>
                <a:cs typeface="+mn-cs"/>
              </a:rPr>
              <a:t>servlet</a:t>
            </a: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 Monitors</a:t>
            </a:r>
          </a:p>
          <a:p>
            <a:pPr marL="742950" lvl="1" indent="-285750" defTabSz="9144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–"/>
            </a:pPr>
            <a:r>
              <a:rPr lang="en-GB" sz="1800" dirty="0" smtClean="0">
                <a:solidFill>
                  <a:prstClr val="black"/>
                </a:solidFill>
                <a:latin typeface="Calibri"/>
                <a:cs typeface="+mn-cs"/>
              </a:rPr>
              <a:t>Win: windows client users (balanced via this custom load balancer)</a:t>
            </a:r>
            <a:endParaRPr lang="en-US" sz="18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742950" lvl="1" indent="-285750" defTabSz="9144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–"/>
            </a:pPr>
            <a:r>
              <a:rPr lang="en-GB" sz="1800" dirty="0" smtClean="0">
                <a:solidFill>
                  <a:prstClr val="black"/>
                </a:solidFill>
                <a:latin typeface="Calibri"/>
                <a:cs typeface="+mn-cs"/>
              </a:rPr>
              <a:t>Web: web client users (balanced via the standard load balancer – </a:t>
            </a:r>
            <a:r>
              <a:rPr lang="en-GB" sz="1800" dirty="0" err="1" smtClean="0">
                <a:solidFill>
                  <a:prstClr val="black"/>
                </a:solidFill>
                <a:latin typeface="Calibri"/>
                <a:cs typeface="+mn-cs"/>
              </a:rPr>
              <a:t>servlet</a:t>
            </a:r>
            <a:r>
              <a:rPr lang="en-GB" sz="1800" dirty="0" smtClean="0">
                <a:solidFill>
                  <a:prstClr val="black"/>
                </a:solidFill>
                <a:latin typeface="Calibri"/>
                <a:cs typeface="+mn-cs"/>
              </a:rPr>
              <a:t> of type “lb”)</a:t>
            </a:r>
            <a:endParaRPr lang="en-US" sz="18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742950" lvl="1" indent="-285750" defTabSz="9144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–"/>
            </a:pPr>
            <a:r>
              <a:rPr lang="en-GB" sz="1800" dirty="0" smtClean="0">
                <a:solidFill>
                  <a:prstClr val="black"/>
                </a:solidFill>
                <a:latin typeface="Calibri"/>
                <a:cs typeface="+mn-cs"/>
              </a:rPr>
              <a:t>Cit: Connect-IT client users (balanced via the custom load balancer)</a:t>
            </a:r>
            <a:endParaRPr lang="en-US" sz="18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742950" lvl="1" indent="-285750" defTabSz="9144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–"/>
            </a:pPr>
            <a:r>
              <a:rPr lang="en-GB" sz="1800" dirty="0" err="1" smtClean="0">
                <a:solidFill>
                  <a:prstClr val="black"/>
                </a:solidFill>
                <a:latin typeface="Calibri"/>
                <a:cs typeface="+mn-cs"/>
              </a:rPr>
              <a:t>Wsc</a:t>
            </a:r>
            <a:r>
              <a:rPr lang="en-GB" sz="1800" dirty="0" smtClean="0">
                <a:solidFill>
                  <a:prstClr val="black"/>
                </a:solidFill>
                <a:latin typeface="Calibri"/>
                <a:cs typeface="+mn-cs"/>
              </a:rPr>
              <a:t>: Web services users (balanced via a GSLB </a:t>
            </a:r>
            <a:r>
              <a:rPr lang="en-GB" sz="1800" dirty="0" err="1" smtClean="0">
                <a:solidFill>
                  <a:prstClr val="black"/>
                </a:solidFill>
                <a:latin typeface="Calibri"/>
                <a:cs typeface="+mn-cs"/>
              </a:rPr>
              <a:t>url</a:t>
            </a:r>
            <a:r>
              <a:rPr lang="en-GB" sz="1800" dirty="0" smtClean="0">
                <a:solidFill>
                  <a:prstClr val="black"/>
                </a:solidFill>
                <a:latin typeface="Calibri"/>
                <a:cs typeface="+mn-cs"/>
              </a:rPr>
              <a:t>)</a:t>
            </a:r>
            <a:endParaRPr lang="en-US" sz="18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742950" lvl="1" indent="-285750" defTabSz="9144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–"/>
            </a:pPr>
            <a:r>
              <a:rPr lang="en-GB" sz="1800" dirty="0" smtClean="0">
                <a:solidFill>
                  <a:prstClr val="black"/>
                </a:solidFill>
                <a:latin typeface="Calibri"/>
                <a:cs typeface="+mn-cs"/>
              </a:rPr>
              <a:t>Lb: out-of-the box load balancer </a:t>
            </a:r>
            <a:r>
              <a:rPr lang="en-GB" sz="1800" dirty="0" err="1" smtClean="0">
                <a:solidFill>
                  <a:prstClr val="black"/>
                </a:solidFill>
                <a:latin typeface="Calibri"/>
                <a:cs typeface="+mn-cs"/>
              </a:rPr>
              <a:t>servlet</a:t>
            </a:r>
            <a:endParaRPr lang="en-US" sz="18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742950" lvl="1" indent="-285750" defTabSz="9144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–"/>
            </a:pPr>
            <a:r>
              <a:rPr lang="en-GB" sz="1800" dirty="0" err="1" smtClean="0">
                <a:solidFill>
                  <a:prstClr val="black"/>
                </a:solidFill>
                <a:latin typeface="Calibri"/>
                <a:cs typeface="+mn-cs"/>
              </a:rPr>
              <a:t>Bg</a:t>
            </a:r>
            <a:r>
              <a:rPr lang="en-GB" sz="1800" dirty="0" smtClean="0">
                <a:solidFill>
                  <a:prstClr val="black"/>
                </a:solidFill>
                <a:latin typeface="Calibri"/>
                <a:cs typeface="+mn-cs"/>
              </a:rPr>
              <a:t>: non-users </a:t>
            </a:r>
            <a:r>
              <a:rPr lang="en-GB" sz="1800" dirty="0" err="1" smtClean="0">
                <a:solidFill>
                  <a:prstClr val="black"/>
                </a:solidFill>
                <a:latin typeface="Calibri"/>
                <a:cs typeface="+mn-cs"/>
              </a:rPr>
              <a:t>servlets</a:t>
            </a:r>
            <a:r>
              <a:rPr lang="en-GB" sz="1800" dirty="0" smtClean="0">
                <a:solidFill>
                  <a:prstClr val="black"/>
                </a:solidFill>
                <a:latin typeface="Calibri"/>
                <a:cs typeface="+mn-cs"/>
              </a:rPr>
              <a:t> (background jobs </a:t>
            </a:r>
            <a:r>
              <a:rPr lang="en-GB" sz="1800" dirty="0" err="1" smtClean="0">
                <a:solidFill>
                  <a:prstClr val="black"/>
                </a:solidFill>
                <a:latin typeface="Calibri"/>
                <a:cs typeface="+mn-cs"/>
              </a:rPr>
              <a:t>servlets</a:t>
            </a:r>
            <a:r>
              <a:rPr lang="en-GB" sz="1800" dirty="0" smtClean="0">
                <a:solidFill>
                  <a:prstClr val="black"/>
                </a:solidFill>
                <a:latin typeface="Calibri"/>
                <a:cs typeface="+mn-cs"/>
              </a:rPr>
              <a:t>)</a:t>
            </a:r>
            <a:endParaRPr lang="en-US" sz="18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742950" lvl="1" indent="-285750" defTabSz="9144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–"/>
            </a:pPr>
            <a:r>
              <a:rPr lang="en-GB" sz="1800" dirty="0" smtClean="0">
                <a:solidFill>
                  <a:prstClr val="black"/>
                </a:solidFill>
                <a:latin typeface="Calibri"/>
                <a:cs typeface="+mn-cs"/>
              </a:rPr>
              <a:t>Leg: </a:t>
            </a:r>
            <a:r>
              <a:rPr lang="en-GB" sz="1800" dirty="0" err="1" smtClean="0">
                <a:solidFill>
                  <a:prstClr val="black"/>
                </a:solidFill>
                <a:latin typeface="Calibri"/>
                <a:cs typeface="+mn-cs"/>
              </a:rPr>
              <a:t>ServiceCenter</a:t>
            </a:r>
            <a:r>
              <a:rPr lang="en-GB" sz="1800" dirty="0" smtClean="0">
                <a:solidFill>
                  <a:prstClr val="black"/>
                </a:solidFill>
                <a:latin typeface="Calibri"/>
                <a:cs typeface="+mn-cs"/>
              </a:rPr>
              <a:t> legacy listeners for Service-</a:t>
            </a:r>
            <a:r>
              <a:rPr lang="en-GB" sz="1800" dirty="0" err="1" smtClean="0">
                <a:solidFill>
                  <a:prstClr val="black"/>
                </a:solidFill>
                <a:latin typeface="Calibri"/>
                <a:cs typeface="+mn-cs"/>
              </a:rPr>
              <a:t>Center</a:t>
            </a:r>
            <a:r>
              <a:rPr lang="en-GB" sz="1800" dirty="0" smtClean="0">
                <a:solidFill>
                  <a:prstClr val="black"/>
                </a:solidFill>
                <a:latin typeface="Calibri"/>
                <a:cs typeface="+mn-cs"/>
              </a:rPr>
              <a:t> Connect-it clients</a:t>
            </a:r>
            <a:endParaRPr lang="en-US" sz="18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742950" lvl="1" indent="-285750" defTabSz="9144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–"/>
            </a:pPr>
            <a:endParaRPr lang="en-US" sz="20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 in </a:t>
            </a:r>
            <a:r>
              <a:rPr lang="en-US" dirty="0" err="1" smtClean="0"/>
              <a:t>Servlet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36499" y="808331"/>
            <a:ext cx="8119872" cy="3692648"/>
          </a:xfrm>
        </p:spPr>
        <p:txBody>
          <a:bodyPr/>
          <a:lstStyle/>
          <a:p>
            <a:pPr marL="342900" lvl="0" indent="-342900" defTabSz="9144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GB" sz="2400" b="0" dirty="0" smtClean="0">
                <a:solidFill>
                  <a:srgbClr val="00B050"/>
                </a:solidFill>
                <a:latin typeface="Calibri"/>
                <a:cs typeface="+mn-cs"/>
              </a:rPr>
              <a:t>Green</a:t>
            </a:r>
            <a:r>
              <a:rPr lang="en-GB" sz="2400" b="0" dirty="0" smtClean="0">
                <a:solidFill>
                  <a:prstClr val="black"/>
                </a:solidFill>
                <a:latin typeface="Calibri"/>
                <a:cs typeface="+mn-cs"/>
              </a:rPr>
              <a:t>,</a:t>
            </a:r>
            <a:r>
              <a:rPr lang="en-GB" sz="2400" b="0" dirty="0" smtClean="0">
                <a:solidFill>
                  <a:srgbClr val="00B050"/>
                </a:solidFill>
                <a:latin typeface="Calibri"/>
                <a:cs typeface="+mn-cs"/>
              </a:rPr>
              <a:t> </a:t>
            </a:r>
            <a:r>
              <a:rPr lang="en-GB" sz="2400" b="0" dirty="0" smtClean="0">
                <a:solidFill>
                  <a:prstClr val="black"/>
                </a:solidFill>
                <a:latin typeface="Calibri"/>
                <a:cs typeface="+mn-cs"/>
              </a:rPr>
              <a:t>if the </a:t>
            </a:r>
            <a:r>
              <a:rPr lang="en-GB" sz="2400" b="0" dirty="0" err="1" smtClean="0">
                <a:solidFill>
                  <a:prstClr val="black"/>
                </a:solidFill>
                <a:latin typeface="Calibri"/>
                <a:cs typeface="+mn-cs"/>
              </a:rPr>
              <a:t>servlet</a:t>
            </a:r>
            <a:r>
              <a:rPr lang="en-GB" sz="2400" b="0" dirty="0" smtClean="0">
                <a:solidFill>
                  <a:prstClr val="black"/>
                </a:solidFill>
                <a:latin typeface="Calibri"/>
                <a:cs typeface="+mn-cs"/>
              </a:rPr>
              <a:t> is available to receive incoming connections</a:t>
            </a:r>
          </a:p>
          <a:p>
            <a:pPr marL="342900" lvl="0" indent="-342900" defTabSz="914400">
              <a:spcBef>
                <a:spcPct val="20000"/>
              </a:spcBef>
              <a:spcAft>
                <a:spcPts val="0"/>
              </a:spcAft>
              <a:buSzTx/>
            </a:pPr>
            <a:endParaRPr lang="en-US" sz="2400" b="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lvl="0" indent="-342900" defTabSz="9144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GB" sz="2400" b="0" dirty="0" smtClean="0">
                <a:solidFill>
                  <a:srgbClr val="FFFF00"/>
                </a:solidFill>
                <a:latin typeface="Calibri"/>
                <a:cs typeface="+mn-cs"/>
              </a:rPr>
              <a:t>Yellow</a:t>
            </a:r>
            <a:r>
              <a:rPr lang="en-GB" sz="2400" b="0" dirty="0" smtClean="0">
                <a:solidFill>
                  <a:prstClr val="black"/>
                </a:solidFill>
                <a:latin typeface="Calibri"/>
                <a:cs typeface="+mn-cs"/>
              </a:rPr>
              <a:t>, if the </a:t>
            </a:r>
            <a:r>
              <a:rPr lang="en-GB" sz="2400" b="0" dirty="0" err="1" smtClean="0">
                <a:solidFill>
                  <a:prstClr val="black"/>
                </a:solidFill>
                <a:latin typeface="Calibri"/>
                <a:cs typeface="+mn-cs"/>
              </a:rPr>
              <a:t>servlet</a:t>
            </a:r>
            <a:r>
              <a:rPr lang="en-GB" sz="2400" b="0" dirty="0" smtClean="0">
                <a:solidFill>
                  <a:prstClr val="black"/>
                </a:solidFill>
                <a:latin typeface="Calibri"/>
                <a:cs typeface="+mn-cs"/>
              </a:rPr>
              <a:t> is still running but not available anymore (has already reached its capacity limit in terms of users, number of threads or real / virtual memory segment)</a:t>
            </a:r>
          </a:p>
          <a:p>
            <a:pPr marL="342900" lvl="0" indent="-342900" defTabSz="914400">
              <a:spcBef>
                <a:spcPct val="20000"/>
              </a:spcBef>
              <a:spcAft>
                <a:spcPts val="0"/>
              </a:spcAft>
              <a:buSzTx/>
            </a:pPr>
            <a:endParaRPr lang="en-US" sz="2400" b="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lvl="0" indent="-342900" defTabSz="9144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GB" sz="2400" b="0" dirty="0" smtClean="0">
                <a:solidFill>
                  <a:srgbClr val="F517D5"/>
                </a:solidFill>
                <a:latin typeface="Calibri"/>
                <a:cs typeface="+mn-cs"/>
              </a:rPr>
              <a:t>Purple,</a:t>
            </a:r>
            <a:r>
              <a:rPr lang="en-GB" sz="2400" b="0" dirty="0" smtClean="0">
                <a:solidFill>
                  <a:prstClr val="black"/>
                </a:solidFill>
                <a:latin typeface="Calibri"/>
                <a:cs typeface="+mn-cs"/>
              </a:rPr>
              <a:t> if the servlet has been suspected of losing its connections</a:t>
            </a:r>
          </a:p>
          <a:p>
            <a:pPr marL="342900" lvl="0" indent="-342900" defTabSz="914400">
              <a:spcBef>
                <a:spcPct val="20000"/>
              </a:spcBef>
              <a:spcAft>
                <a:spcPts val="0"/>
              </a:spcAft>
              <a:buSzTx/>
            </a:pPr>
            <a:endParaRPr lang="en-US" b="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31470" y="751390"/>
            <a:ext cx="8117206" cy="1377334"/>
          </a:xfrm>
        </p:spPr>
        <p:txBody>
          <a:bodyPr/>
          <a:lstStyle/>
          <a:p>
            <a:r>
              <a:rPr lang="en-US" dirty="0" smtClean="0"/>
              <a:t>SRA Dashboard currently monitors Events and Schedulers for the below Regions.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AMS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APJ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EMEA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Regions under SRA Dashboard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9184" y="2216506"/>
            <a:ext cx="8119872" cy="2201190"/>
          </a:xfrm>
        </p:spPr>
        <p:txBody>
          <a:bodyPr/>
          <a:lstStyle/>
          <a:p>
            <a:pPr lvl="3">
              <a:buNone/>
            </a:pPr>
            <a:r>
              <a:rPr lang="en-US" dirty="0" smtClean="0"/>
              <a:t>The Instances covered under this regions are </a:t>
            </a:r>
          </a:p>
          <a:p>
            <a:pPr lvl="3">
              <a:buNone/>
            </a:pPr>
            <a:r>
              <a:rPr lang="en-US" dirty="0" smtClean="0"/>
              <a:t>			</a:t>
            </a:r>
          </a:p>
          <a:p>
            <a:pPr marL="342900" indent="-342900"/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33958" y="2668473"/>
          <a:ext cx="6096000" cy="1285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AMS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AMS</a:t>
                      </a:r>
                    </a:p>
                    <a:p>
                      <a:r>
                        <a:rPr lang="en-US" dirty="0" smtClean="0"/>
                        <a:t>AMS-2</a:t>
                      </a:r>
                    </a:p>
                    <a:p>
                      <a:r>
                        <a:rPr lang="en-US" dirty="0" smtClean="0"/>
                        <a:t>VALE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EMEA</a:t>
                      </a:r>
                    </a:p>
                    <a:p>
                      <a:r>
                        <a:rPr lang="en-US" dirty="0" smtClean="0"/>
                        <a:t>EMEA-2</a:t>
                      </a:r>
                    </a:p>
                    <a:p>
                      <a:r>
                        <a:rPr lang="en-US" dirty="0" smtClean="0"/>
                        <a:t>ALU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APJ -1</a:t>
                      </a:r>
                    </a:p>
                    <a:p>
                      <a:r>
                        <a:rPr lang="en-US" dirty="0" smtClean="0"/>
                        <a:t>APJ</a:t>
                      </a:r>
                      <a:r>
                        <a:rPr lang="en-US" baseline="0" dirty="0" smtClean="0"/>
                        <a:t> -2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5004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 can see </a:t>
            </a:r>
            <a:r>
              <a:rPr lang="en-US" dirty="0" err="1" smtClean="0"/>
              <a:t>Servlet</a:t>
            </a:r>
            <a:r>
              <a:rPr lang="en-US" dirty="0" smtClean="0"/>
              <a:t> in Dark and Light Purple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Purple </a:t>
            </a:r>
            <a:r>
              <a:rPr lang="en-US" dirty="0" err="1" smtClean="0"/>
              <a:t>Servlets</a:t>
            </a:r>
            <a:endParaRPr lang="en-US" dirty="0"/>
          </a:p>
        </p:txBody>
      </p:sp>
      <p:pic>
        <p:nvPicPr>
          <p:cNvPr id="4098" name="Picture 1" descr="image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433" y="1104596"/>
            <a:ext cx="7705725" cy="334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Reference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 defTabSz="9144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GB" sz="2800" b="0" dirty="0" smtClean="0">
                <a:solidFill>
                  <a:prstClr val="black"/>
                </a:solidFill>
                <a:latin typeface="Calibri"/>
                <a:cs typeface="+mn-cs"/>
              </a:rPr>
              <a:t>If no “win” type </a:t>
            </a:r>
            <a:r>
              <a:rPr lang="en-GB" sz="2800" b="0" dirty="0" err="1" smtClean="0">
                <a:solidFill>
                  <a:prstClr val="black"/>
                </a:solidFill>
                <a:latin typeface="Calibri"/>
                <a:cs typeface="+mn-cs"/>
              </a:rPr>
              <a:t>servlet</a:t>
            </a:r>
            <a:r>
              <a:rPr lang="en-GB" sz="2800" b="0" dirty="0" smtClean="0">
                <a:solidFill>
                  <a:prstClr val="black"/>
                </a:solidFill>
                <a:latin typeface="Calibri"/>
                <a:cs typeface="+mn-cs"/>
              </a:rPr>
              <a:t> is displayed or all “win” type </a:t>
            </a:r>
            <a:r>
              <a:rPr lang="en-GB" sz="2800" b="0" dirty="0" err="1" smtClean="0">
                <a:solidFill>
                  <a:prstClr val="black"/>
                </a:solidFill>
                <a:latin typeface="Calibri"/>
                <a:cs typeface="+mn-cs"/>
              </a:rPr>
              <a:t>servlets</a:t>
            </a:r>
            <a:r>
              <a:rPr lang="en-GB" sz="2800" b="0" dirty="0" smtClean="0">
                <a:solidFill>
                  <a:prstClr val="black"/>
                </a:solidFill>
                <a:latin typeface="Calibri"/>
                <a:cs typeface="+mn-cs"/>
              </a:rPr>
              <a:t> are highlighted in yellow or purple, then that means that the load balancer could not find any candidate to redirect end users.</a:t>
            </a:r>
          </a:p>
          <a:p>
            <a:pPr marL="342900" lvl="0" indent="-342900" defTabSz="9144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GB" sz="2800" b="0" dirty="0" smtClean="0">
                <a:solidFill>
                  <a:prstClr val="black"/>
                </a:solidFill>
                <a:latin typeface="Calibri"/>
                <a:cs typeface="+mn-cs"/>
              </a:rPr>
              <a:t> If they are highlighted in yellow, your system has reached its maximum capacity.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Reference…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9184" y="815646"/>
            <a:ext cx="8119872" cy="3228975"/>
          </a:xfrm>
        </p:spPr>
        <p:txBody>
          <a:bodyPr/>
          <a:lstStyle/>
          <a:p>
            <a:pPr marL="342900" lvl="0" indent="-342900" defTabSz="9144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GB" sz="2800" b="0" dirty="0" smtClean="0">
                <a:solidFill>
                  <a:prstClr val="black"/>
                </a:solidFill>
                <a:latin typeface="Calibri"/>
                <a:cs typeface="+mn-cs"/>
              </a:rPr>
              <a:t>If there are candidate </a:t>
            </a:r>
            <a:r>
              <a:rPr lang="en-GB" sz="2800" b="0" dirty="0" err="1" smtClean="0">
                <a:solidFill>
                  <a:prstClr val="black"/>
                </a:solidFill>
                <a:latin typeface="Calibri"/>
                <a:cs typeface="+mn-cs"/>
              </a:rPr>
              <a:t>servlets</a:t>
            </a:r>
            <a:r>
              <a:rPr lang="en-GB" sz="2800" b="0" dirty="0" smtClean="0">
                <a:solidFill>
                  <a:prstClr val="black"/>
                </a:solidFill>
                <a:latin typeface="Calibri"/>
                <a:cs typeface="+mn-cs"/>
              </a:rPr>
              <a:t> you can test the </a:t>
            </a:r>
            <a:r>
              <a:rPr lang="en-GB" sz="2800" b="0" dirty="0" err="1" smtClean="0">
                <a:solidFill>
                  <a:prstClr val="black"/>
                </a:solidFill>
                <a:latin typeface="Calibri"/>
                <a:cs typeface="+mn-cs"/>
              </a:rPr>
              <a:t>servlets</a:t>
            </a:r>
            <a:r>
              <a:rPr lang="en-GB" sz="2800" b="0" dirty="0" smtClean="0">
                <a:solidFill>
                  <a:prstClr val="black"/>
                </a:solidFill>
                <a:latin typeface="Calibri"/>
                <a:cs typeface="+mn-cs"/>
              </a:rPr>
              <a:t> individually by connecting (via your standard windows client) to the actual </a:t>
            </a:r>
            <a:r>
              <a:rPr lang="en-GB" sz="2800" b="0" dirty="0" err="1" smtClean="0">
                <a:solidFill>
                  <a:prstClr val="black"/>
                </a:solidFill>
                <a:latin typeface="Calibri"/>
                <a:cs typeface="+mn-cs"/>
              </a:rPr>
              <a:t>servlet</a:t>
            </a:r>
            <a:r>
              <a:rPr lang="en-GB" sz="2800" b="0" dirty="0" smtClean="0">
                <a:solidFill>
                  <a:prstClr val="black"/>
                </a:solidFill>
                <a:latin typeface="Calibri"/>
                <a:cs typeface="+mn-cs"/>
              </a:rPr>
              <a:t> host and port. If one of the candidate </a:t>
            </a:r>
            <a:r>
              <a:rPr lang="en-GB" sz="2800" b="0" dirty="0" err="1" smtClean="0">
                <a:solidFill>
                  <a:prstClr val="black"/>
                </a:solidFill>
                <a:latin typeface="Calibri"/>
                <a:cs typeface="+mn-cs"/>
              </a:rPr>
              <a:t>servlet</a:t>
            </a:r>
            <a:r>
              <a:rPr lang="en-GB" sz="2800" b="0" dirty="0" smtClean="0">
                <a:solidFill>
                  <a:prstClr val="black"/>
                </a:solidFill>
                <a:latin typeface="Calibri"/>
                <a:cs typeface="+mn-cs"/>
              </a:rPr>
              <a:t> is not responding, you will have to check </a:t>
            </a:r>
            <a:r>
              <a:rPr lang="en-GB" sz="2800" b="0" dirty="0" err="1" smtClean="0">
                <a:solidFill>
                  <a:prstClr val="black"/>
                </a:solidFill>
                <a:latin typeface="Calibri"/>
                <a:cs typeface="+mn-cs"/>
              </a:rPr>
              <a:t>servlet’s</a:t>
            </a:r>
            <a:r>
              <a:rPr lang="en-GB" sz="2800" b="0" dirty="0" smtClean="0">
                <a:solidFill>
                  <a:prstClr val="black"/>
                </a:solidFill>
                <a:latin typeface="Calibri"/>
                <a:cs typeface="+mn-cs"/>
              </a:rPr>
              <a:t> log to identify the reason why it is not available</a:t>
            </a:r>
            <a:endParaRPr lang="en-US" sz="2800" b="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1219" y="3328416"/>
            <a:ext cx="4537674" cy="716154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897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URL to Access SRA Dashboard :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 Dashboard Home Page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6013094" cy="3228975"/>
          </a:xfrm>
        </p:spPr>
        <p:txBody>
          <a:bodyPr/>
          <a:lstStyle/>
          <a:p>
            <a:r>
              <a:rPr lang="en-US" sz="1400" dirty="0" smtClean="0">
                <a:hlinkClick r:id="rId2"/>
              </a:rPr>
              <a:t>https://am-i.serviceportal.hp.com/DashBoard/Main.aspx</a:t>
            </a:r>
            <a:endParaRPr lang="en-US" sz="1100" dirty="0" smtClean="0"/>
          </a:p>
          <a:p>
            <a:endParaRPr lang="en-US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955" y="1594713"/>
            <a:ext cx="6986016" cy="2403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5412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38912" y="3948133"/>
            <a:ext cx="8207275" cy="276999"/>
          </a:xfrm>
        </p:spPr>
        <p:txBody>
          <a:bodyPr/>
          <a:lstStyle/>
          <a:p>
            <a:r>
              <a:rPr lang="en-US" b="1" dirty="0" smtClean="0"/>
              <a:t>We can see this detail view by clicking on the specific environment from Home Page.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 Dashboard Detail View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5282" y="870508"/>
            <a:ext cx="7633574" cy="295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7291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dashboard has four colors for user reference.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 Dashboard Colors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60197" y="1389888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517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60197" y="2228088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94337793"/>
              </p:ext>
            </p:extLst>
          </p:nvPr>
        </p:nvGraphicFramePr>
        <p:xfrm>
          <a:off x="660197" y="3675888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2E32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55056615"/>
              </p:ext>
            </p:extLst>
          </p:nvPr>
        </p:nvGraphicFramePr>
        <p:xfrm>
          <a:off x="660197" y="2913888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16146066"/>
              </p:ext>
            </p:extLst>
          </p:nvPr>
        </p:nvGraphicFramePr>
        <p:xfrm>
          <a:off x="2412797" y="1313688"/>
          <a:ext cx="6096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Purple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color indicates some or all monitor’s are not 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receiving the current update.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412797" y="215188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Red can be seen, if there is any backlog.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6029813"/>
              </p:ext>
            </p:extLst>
          </p:nvPr>
        </p:nvGraphicFramePr>
        <p:xfrm>
          <a:off x="2412797" y="3675888"/>
          <a:ext cx="609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Green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indicates that all the monitor’s are working fine.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45054110"/>
              </p:ext>
            </p:extLst>
          </p:nvPr>
        </p:nvGraphicFramePr>
        <p:xfrm>
          <a:off x="2412797" y="2913888"/>
          <a:ext cx="609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Yellow indicates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 problem in initial stage.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0624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SRA Dashboard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31470" y="751390"/>
            <a:ext cx="8117206" cy="84332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SRA Dashboard Refreshes every 30 seconds to display the current status.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the monitor’s are not updating for 5 minutes, you will see the purple color in Remarks column.</a:t>
            </a:r>
            <a:endParaRPr lang="en-US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9848" y="1755648"/>
            <a:ext cx="2523096" cy="258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3396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SRA Dashboard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07238" y="636421"/>
            <a:ext cx="8719720" cy="416235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Char char="•"/>
            </a:pPr>
            <a:r>
              <a:rPr lang="en-US" dirty="0" smtClean="0"/>
              <a:t> We can also see the purple color in Detail View under the Create Time.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379" y="1116178"/>
            <a:ext cx="7086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5535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Purple Dashboard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09651" y="1086308"/>
            <a:ext cx="5581497" cy="3228975"/>
          </a:xfrm>
        </p:spPr>
        <p:txBody>
          <a:bodyPr/>
          <a:lstStyle/>
          <a:p>
            <a:pPr lvl="1" indent="-169863"/>
            <a:r>
              <a:rPr lang="en-US" dirty="0" smtClean="0"/>
              <a:t>Dashboard will turn purple due to below reasons.</a:t>
            </a:r>
          </a:p>
          <a:p>
            <a:pPr lvl="1" indent="-169863"/>
            <a:endParaRPr lang="en-US" dirty="0" smtClean="0"/>
          </a:p>
          <a:p>
            <a:pPr lvl="3">
              <a:buFont typeface="Wingdings" pitchFamily="2" charset="2"/>
              <a:buChar char="§"/>
            </a:pPr>
            <a:r>
              <a:rPr lang="en-US" dirty="0" smtClean="0"/>
              <a:t>Connectivity Problem (Network problem).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smtClean="0"/>
              <a:t>Firewall Problem.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smtClean="0"/>
              <a:t>SM Database outage.</a:t>
            </a:r>
          </a:p>
          <a:p>
            <a:pPr lvl="1" indent="-16986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0951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with content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HP_PPT_Standard_template_16x9_Jan2013">
  <a:themeElements>
    <a:clrScheme name="Custom 214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2BA86E6847AB498CE0204611C33B37" ma:contentTypeVersion="0" ma:contentTypeDescription="Create a new document." ma:contentTypeScope="" ma:versionID="e9ff73ae16857a7edb4cfb225b350c4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AD0AB4-F0A2-4788-9B2F-5EEAB96D5B0E}">
  <ds:schemaRefs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86D785C-BCDF-43E3-A68E-FF79FB8580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1C88A54-0432-4861-B24A-144CF8038D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HP_PPT_Standard_template_16x9</Template>
  <TotalTime>36083</TotalTime>
  <Words>1471</Words>
  <Application>Microsoft Office PowerPoint</Application>
  <PresentationFormat>On-screen Show (16:9)</PresentationFormat>
  <Paragraphs>208</Paragraphs>
  <Slides>33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Title with content</vt:lpstr>
      <vt:lpstr>HP_PPT_Standard_template_16x9_Jan2013</vt:lpstr>
      <vt:lpstr> SRA DASHBOARD</vt:lpstr>
      <vt:lpstr>SRA Dashboard - Intro</vt:lpstr>
      <vt:lpstr>Regions under SRA Dashboard</vt:lpstr>
      <vt:lpstr>SRA Dashboard Home Page</vt:lpstr>
      <vt:lpstr>SRA Dashboard Detail View </vt:lpstr>
      <vt:lpstr>SRA Dashboard Colors</vt:lpstr>
      <vt:lpstr>Monitoring SRA Dashboard </vt:lpstr>
      <vt:lpstr>Monitoring SRA Dashboard</vt:lpstr>
      <vt:lpstr>Purple Dashboard</vt:lpstr>
      <vt:lpstr>Yellow Dashboard</vt:lpstr>
      <vt:lpstr>Red Dashboard</vt:lpstr>
      <vt:lpstr>Green Dashboard</vt:lpstr>
      <vt:lpstr>Green Dashboard Detail View</vt:lpstr>
      <vt:lpstr>Additional Backlog Messages</vt:lpstr>
      <vt:lpstr>Schedule Backlog</vt:lpstr>
      <vt:lpstr>Event Backlog</vt:lpstr>
      <vt:lpstr>New Purge Monitors</vt:lpstr>
      <vt:lpstr>New Purge Monitor…</vt:lpstr>
      <vt:lpstr>New Purge Monitor…</vt:lpstr>
      <vt:lpstr>How SRA Dashboard Works</vt:lpstr>
      <vt:lpstr>List of Monitors under P1</vt:lpstr>
      <vt:lpstr>List of Monitors under P2</vt:lpstr>
      <vt:lpstr>SRA Dashboard Made Consistent</vt:lpstr>
      <vt:lpstr>Servlet Dashboard</vt:lpstr>
      <vt:lpstr>Servlet link in SRA Dashboard</vt:lpstr>
      <vt:lpstr>Servlet Dashboard View</vt:lpstr>
      <vt:lpstr>Servlet Dashboard</vt:lpstr>
      <vt:lpstr>Servlet Dashboard</vt:lpstr>
      <vt:lpstr>Colors in Servlet</vt:lpstr>
      <vt:lpstr>Purple Servlets</vt:lpstr>
      <vt:lpstr>Technical Reference</vt:lpstr>
      <vt:lpstr>Technical Reference…</vt:lpstr>
      <vt:lpstr>Questions</vt:lpstr>
    </vt:vector>
  </TitlesOfParts>
  <Company>HP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Agent Technical Overview</dc:title>
  <dc:creator>claude.villermain@hp.com</dc:creator>
  <cp:lastModifiedBy>Kamalakannan Munuswamy  Ethirajan</cp:lastModifiedBy>
  <cp:revision>386</cp:revision>
  <cp:lastPrinted>2012-04-13T15:38:33Z</cp:lastPrinted>
  <dcterms:created xsi:type="dcterms:W3CDTF">2012-08-09T12:16:51Z</dcterms:created>
  <dcterms:modified xsi:type="dcterms:W3CDTF">2013-11-14T08:23:18Z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0x010100B62BA86E6847AB498CE0204611C33B37</vt:lpwstr>
  </property>
</Properties>
</file>