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61" r:id="rId4"/>
    <p:sldId id="259" r:id="rId5"/>
    <p:sldId id="256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8E66B8-089A-4461-A8E5-F0B8FD64DB7D}" v="948" dt="2024-02-13T11:31:45.896"/>
    <p1510:client id="{91B4F1CD-5409-3F99-D5E7-E6FBA8ACC642}" v="487" dt="2024-02-13T12:46:55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rt-wrf.readthedocs.io/en/latest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art.ucar.edu/en/latest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3382D-A735-E35C-ABE7-3600FE37D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Automated use (DART-WRF)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ED2A5-99A6-0850-97EE-EC904A95B6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DART-WRF docs: </a:t>
            </a:r>
            <a:r>
              <a:rPr lang="en-US" dirty="0">
                <a:ea typeface="+mn-lt"/>
                <a:cs typeface="+mn-lt"/>
                <a:hlinkClick r:id="rId2"/>
              </a:rPr>
              <a:t>&gt;&gt;https://dart-wrf.readthedocs.io/en/latest/&lt;&lt;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7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C9B741-97E7-E70D-0B87-D91C69584C46}"/>
              </a:ext>
            </a:extLst>
          </p:cNvPr>
          <p:cNvSpPr txBox="1"/>
          <p:nvPr/>
        </p:nvSpPr>
        <p:spPr>
          <a:xfrm>
            <a:off x="826473" y="614271"/>
            <a:ext cx="46170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DART-WRF directory structure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6FBD5A3-F1B3-9928-C271-02B66D5D5A79}"/>
              </a:ext>
            </a:extLst>
          </p:cNvPr>
          <p:cNvGrpSpPr/>
          <p:nvPr/>
        </p:nvGrpSpPr>
        <p:grpSpPr>
          <a:xfrm>
            <a:off x="830278" y="1358566"/>
            <a:ext cx="3408948" cy="2622770"/>
            <a:chOff x="3930313" y="3559342"/>
            <a:chExt cx="3408948" cy="2546684"/>
          </a:xfrm>
        </p:grpSpPr>
        <p:sp>
          <p:nvSpPr>
            <p:cNvPr id="7" name="Rectangle: Folded Corner 6">
              <a:extLst>
                <a:ext uri="{FF2B5EF4-FFF2-40B4-BE49-F238E27FC236}">
                  <a16:creationId xmlns:a16="http://schemas.microsoft.com/office/drawing/2014/main" id="{DD0E9954-24F7-5C8E-E225-0C747DED8E5B}"/>
                </a:ext>
              </a:extLst>
            </p:cNvPr>
            <p:cNvSpPr/>
            <p:nvPr/>
          </p:nvSpPr>
          <p:spPr>
            <a:xfrm>
              <a:off x="3930313" y="3559342"/>
              <a:ext cx="3408948" cy="2546684"/>
            </a:xfrm>
            <a:prstGeom prst="foldedCorner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t"/>
            <a:lstStyle/>
            <a:p>
              <a:endParaRPr lang="en-US" dirty="0">
                <a:solidFill>
                  <a:schemeClr val="tx1"/>
                </a:solidFill>
                <a:latin typeface="Courier New"/>
                <a:cs typeface="Courier New"/>
              </a:endParaRPr>
            </a:p>
            <a:p>
              <a:r>
                <a:rPr lang="en-US" dirty="0">
                  <a:solidFill>
                    <a:schemeClr val="tx1"/>
                  </a:solidFill>
                  <a:latin typeface="Courier New"/>
                  <a:cs typeface="Courier New"/>
                </a:rPr>
                <a:t>DART-WRF/</a:t>
              </a:r>
              <a:endParaRPr lang="en-US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  <a:latin typeface="Courier New"/>
                <a:cs typeface="Courier New"/>
              </a:endParaRPr>
            </a:p>
            <a:p>
              <a:endParaRPr lang="en-US" dirty="0">
                <a:solidFill>
                  <a:schemeClr val="tx1"/>
                </a:solidFill>
                <a:latin typeface="Aptos" panose="020B0004020202020204"/>
                <a:cs typeface="Courier New"/>
              </a:endParaRPr>
            </a:p>
            <a:p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./ -&gt; contains high-level scripts</a:t>
              </a:r>
            </a:p>
            <a:p>
              <a:endParaRPr lang="en-US" sz="1200" dirty="0">
                <a:solidFill>
                  <a:schemeClr val="tx1"/>
                </a:solidFill>
                <a:latin typeface="Courier New"/>
                <a:cs typeface="Courier New"/>
              </a:endParaRPr>
            </a:p>
            <a:p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./config/ -&gt; contains config files</a:t>
              </a:r>
            </a:p>
            <a:p>
              <a:endParaRPr lang="en-US" sz="1200" dirty="0">
                <a:solidFill>
                  <a:schemeClr val="tx1"/>
                </a:solidFill>
                <a:latin typeface="Courier New"/>
                <a:cs typeface="Courier New"/>
              </a:endParaRPr>
            </a:p>
            <a:p>
              <a:endParaRPr lang="en-US" sz="1200" dirty="0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pic>
          <p:nvPicPr>
            <p:cNvPr id="8" name="Graphic 7" descr="Open folder with solid fill">
              <a:extLst>
                <a:ext uri="{FF2B5EF4-FFF2-40B4-BE49-F238E27FC236}">
                  <a16:creationId xmlns:a16="http://schemas.microsoft.com/office/drawing/2014/main" id="{5886E241-1A68-11F1-8E80-040C12AD7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21495" y="3626270"/>
              <a:ext cx="693821" cy="663742"/>
            </a:xfrm>
            <a:prstGeom prst="rect">
              <a:avLst/>
            </a:prstGeom>
          </p:spPr>
        </p:pic>
      </p:grp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B6DD675F-F7B0-9025-412A-DE6BA22A4979}"/>
              </a:ext>
            </a:extLst>
          </p:cNvPr>
          <p:cNvSpPr/>
          <p:nvPr/>
        </p:nvSpPr>
        <p:spPr>
          <a:xfrm>
            <a:off x="1534405" y="4271527"/>
            <a:ext cx="4006972" cy="1831836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run_DART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/&lt;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expname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&gt;/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Contains temporary input and output files of DART programs</a:t>
            </a:r>
          </a:p>
          <a:p>
            <a:endParaRPr lang="en-US" sz="12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13" name="Rectangle: Folded Corner 12">
            <a:extLst>
              <a:ext uri="{FF2B5EF4-FFF2-40B4-BE49-F238E27FC236}">
                <a16:creationId xmlns:a16="http://schemas.microsoft.com/office/drawing/2014/main" id="{6DB55EC1-26C7-25DA-6111-15A1232800F2}"/>
              </a:ext>
            </a:extLst>
          </p:cNvPr>
          <p:cNvSpPr/>
          <p:nvPr/>
        </p:nvSpPr>
        <p:spPr>
          <a:xfrm>
            <a:off x="6000302" y="4300463"/>
            <a:ext cx="3862289" cy="1831836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run_WRF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/&lt;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expname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&gt;/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Contains temporary input and output files of WRF programs</a:t>
            </a:r>
          </a:p>
          <a:p>
            <a:endParaRPr lang="en-US" sz="12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26A5C30E-87BB-0856-2A9D-C8AAABC0BCB6}"/>
              </a:ext>
            </a:extLst>
          </p:cNvPr>
          <p:cNvSpPr/>
          <p:nvPr/>
        </p:nvSpPr>
        <p:spPr>
          <a:xfrm>
            <a:off x="4813899" y="1358565"/>
            <a:ext cx="5887859" cy="2622772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sim_archive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/&lt;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expname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&gt;/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./&lt;</a:t>
            </a:r>
            <a:r>
              <a:rPr lang="en-US" sz="1200" dirty="0" err="1">
                <a:solidFill>
                  <a:schemeClr val="tx1"/>
                </a:solidFill>
                <a:latin typeface="Courier New"/>
                <a:cs typeface="Courier New"/>
              </a:rPr>
              <a:t>fcst_init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&gt;/&lt;</a:t>
            </a:r>
            <a:r>
              <a:rPr lang="en-US" sz="1200" dirty="0" err="1">
                <a:solidFill>
                  <a:schemeClr val="tx1"/>
                </a:solidFill>
                <a:latin typeface="Courier New"/>
                <a:cs typeface="Courier New"/>
              </a:rPr>
              <a:t>ens#x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&gt;/ -&gt; Archive of WRF/DART output files</a:t>
            </a:r>
            <a:endParaRPr lang="en-US" dirty="0">
              <a:solidFill>
                <a:schemeClr val="tx1"/>
              </a:solidFill>
              <a:latin typeface="Aptos" panose="020B0004020202020204"/>
              <a:cs typeface="Courier New"/>
            </a:endParaRPr>
          </a:p>
          <a:p>
            <a:endParaRPr lang="en-US" sz="12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./DART-WRF/       -&gt; Archive of DART scripts</a:t>
            </a:r>
            <a:endParaRPr lang="en-US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./diagnostics/    -&gt; contains DART </a:t>
            </a:r>
            <a:r>
              <a:rPr lang="en-US" sz="1200" dirty="0" err="1">
                <a:solidFill>
                  <a:schemeClr val="tx1"/>
                </a:solidFill>
                <a:latin typeface="Courier New"/>
                <a:cs typeface="Courier New"/>
              </a:rPr>
              <a:t>obs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-sequence files</a:t>
            </a:r>
          </a:p>
          <a:p>
            <a:endParaRPr lang="en-US" sz="1200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./logs/           -&gt; DART-WRF log files</a:t>
            </a:r>
            <a:b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</a:b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./</a:t>
            </a:r>
            <a:r>
              <a:rPr lang="en-US" sz="1200" dirty="0" err="1">
                <a:solidFill>
                  <a:schemeClr val="tx1"/>
                </a:solidFill>
                <a:latin typeface="Courier New"/>
                <a:cs typeface="Courier New"/>
              </a:rPr>
              <a:t>slurm</a:t>
            </a:r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-scripts/  -&gt; DART-WRF job scripts</a:t>
            </a:r>
          </a:p>
          <a:p>
            <a:endParaRPr lang="en-US" sz="12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pic>
        <p:nvPicPr>
          <p:cNvPr id="21" name="Graphic 20" descr="Open folder with solid fill">
            <a:extLst>
              <a:ext uri="{FF2B5EF4-FFF2-40B4-BE49-F238E27FC236}">
                <a16:creationId xmlns:a16="http://schemas.microsoft.com/office/drawing/2014/main" id="{BA7C883E-3D91-7F8C-9293-B0CCB8F8F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7886" y="1461141"/>
            <a:ext cx="693821" cy="683572"/>
          </a:xfrm>
          <a:prstGeom prst="rect">
            <a:avLst/>
          </a:prstGeom>
        </p:spPr>
      </p:pic>
      <p:pic>
        <p:nvPicPr>
          <p:cNvPr id="23" name="Graphic 22" descr="Open folder with solid fill">
            <a:extLst>
              <a:ext uri="{FF2B5EF4-FFF2-40B4-BE49-F238E27FC236}">
                <a16:creationId xmlns:a16="http://schemas.microsoft.com/office/drawing/2014/main" id="{40A114F2-C78C-1028-3815-46E1B22E2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0619" y="4299944"/>
            <a:ext cx="693821" cy="683572"/>
          </a:xfrm>
          <a:prstGeom prst="rect">
            <a:avLst/>
          </a:prstGeom>
        </p:spPr>
      </p:pic>
      <p:pic>
        <p:nvPicPr>
          <p:cNvPr id="25" name="Graphic 24" descr="Open folder with solid fill">
            <a:extLst>
              <a:ext uri="{FF2B5EF4-FFF2-40B4-BE49-F238E27FC236}">
                <a16:creationId xmlns:a16="http://schemas.microsoft.com/office/drawing/2014/main" id="{9BC790CD-802C-6B05-BB3D-8BB9D810F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71834" y="4299944"/>
            <a:ext cx="693821" cy="68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85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C9B741-97E7-E70D-0B87-D91C69584C46}"/>
              </a:ext>
            </a:extLst>
          </p:cNvPr>
          <p:cNvSpPr txBox="1"/>
          <p:nvPr/>
        </p:nvSpPr>
        <p:spPr>
          <a:xfrm>
            <a:off x="1443789" y="884347"/>
            <a:ext cx="665226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Configuration &amp; running an experiment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6FBD5A3-F1B3-9928-C271-02B66D5D5A79}"/>
              </a:ext>
            </a:extLst>
          </p:cNvPr>
          <p:cNvGrpSpPr/>
          <p:nvPr/>
        </p:nvGrpSpPr>
        <p:grpSpPr>
          <a:xfrm>
            <a:off x="1544050" y="1541832"/>
            <a:ext cx="3408948" cy="2622770"/>
            <a:chOff x="3930313" y="3559342"/>
            <a:chExt cx="3408948" cy="2546684"/>
          </a:xfrm>
        </p:grpSpPr>
        <p:sp>
          <p:nvSpPr>
            <p:cNvPr id="7" name="Rectangle: Folded Corner 6">
              <a:extLst>
                <a:ext uri="{FF2B5EF4-FFF2-40B4-BE49-F238E27FC236}">
                  <a16:creationId xmlns:a16="http://schemas.microsoft.com/office/drawing/2014/main" id="{DD0E9954-24F7-5C8E-E225-0C747DED8E5B}"/>
                </a:ext>
              </a:extLst>
            </p:cNvPr>
            <p:cNvSpPr/>
            <p:nvPr/>
          </p:nvSpPr>
          <p:spPr>
            <a:xfrm>
              <a:off x="3930313" y="3559342"/>
              <a:ext cx="3408948" cy="2546684"/>
            </a:xfrm>
            <a:prstGeom prst="foldedCorner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t"/>
            <a:lstStyle/>
            <a:p>
              <a:endParaRPr lang="en-US" dirty="0">
                <a:solidFill>
                  <a:schemeClr val="tx1"/>
                </a:solidFill>
                <a:latin typeface="Courier New"/>
                <a:cs typeface="Courier New"/>
              </a:endParaRPr>
            </a:p>
            <a:p>
              <a:r>
                <a:rPr lang="en-US" dirty="0">
                  <a:solidFill>
                    <a:schemeClr val="tx1"/>
                  </a:solidFill>
                  <a:latin typeface="Courier New"/>
                  <a:cs typeface="Courier New"/>
                </a:rPr>
                <a:t>./DART-WRF/</a:t>
              </a:r>
              <a:endParaRPr lang="en-US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  <a:latin typeface="Courier New"/>
                <a:cs typeface="Courier New"/>
              </a:endParaRPr>
            </a:p>
            <a:p>
              <a:endParaRPr lang="en-US" dirty="0">
                <a:solidFill>
                  <a:schemeClr val="tx1"/>
                </a:solidFill>
                <a:latin typeface="Aptos" panose="020B0004020202020204"/>
                <a:cs typeface="Courier New"/>
              </a:endParaRPr>
            </a:p>
            <a:p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 ./config/exp_template.py</a:t>
              </a:r>
              <a:endParaRPr lang="en-US" dirty="0">
                <a:solidFill>
                  <a:schemeClr val="tx1"/>
                </a:solidFill>
                <a:latin typeface="Aptos" panose="020B0004020202020204"/>
                <a:cs typeface="Courier New"/>
              </a:endParaRPr>
            </a:p>
            <a:p>
              <a:endParaRPr lang="en-US" sz="1200" dirty="0">
                <a:solidFill>
                  <a:schemeClr val="tx1"/>
                </a:solidFill>
                <a:latin typeface="Courier New"/>
                <a:cs typeface="Courier New"/>
              </a:endParaRPr>
            </a:p>
            <a:p>
              <a:endParaRPr lang="en-US" sz="1200" dirty="0">
                <a:solidFill>
                  <a:schemeClr val="tx1"/>
                </a:solidFill>
                <a:latin typeface="Courier New"/>
                <a:cs typeface="Courier New"/>
              </a:endParaRPr>
            </a:p>
            <a:p>
              <a:endParaRPr lang="en-US" sz="1200" dirty="0">
                <a:solidFill>
                  <a:schemeClr val="tx1"/>
                </a:solidFill>
                <a:latin typeface="Courier New"/>
                <a:cs typeface="Courier New"/>
              </a:endParaRPr>
            </a:p>
            <a:p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 ./analysis_only.py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8" name="Graphic 7" descr="Open folder with solid fill">
              <a:extLst>
                <a:ext uri="{FF2B5EF4-FFF2-40B4-BE49-F238E27FC236}">
                  <a16:creationId xmlns:a16="http://schemas.microsoft.com/office/drawing/2014/main" id="{5886E241-1A68-11F1-8E80-040C12AD7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34685" y="3635636"/>
              <a:ext cx="693821" cy="66374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AC8008-1BF0-5991-CFC9-00CE3E2AFDCA}"/>
              </a:ext>
            </a:extLst>
          </p:cNvPr>
          <p:cNvGrpSpPr/>
          <p:nvPr/>
        </p:nvGrpSpPr>
        <p:grpSpPr>
          <a:xfrm>
            <a:off x="6009949" y="1541831"/>
            <a:ext cx="3408948" cy="2622772"/>
            <a:chOff x="3930313" y="3559342"/>
            <a:chExt cx="3408948" cy="2546684"/>
          </a:xfrm>
        </p:grpSpPr>
        <p:sp>
          <p:nvSpPr>
            <p:cNvPr id="11" name="Rectangle: Folded Corner 10">
              <a:extLst>
                <a:ext uri="{FF2B5EF4-FFF2-40B4-BE49-F238E27FC236}">
                  <a16:creationId xmlns:a16="http://schemas.microsoft.com/office/drawing/2014/main" id="{B6DD675F-F7B0-9025-412A-DE6BA22A4979}"/>
                </a:ext>
              </a:extLst>
            </p:cNvPr>
            <p:cNvSpPr/>
            <p:nvPr/>
          </p:nvSpPr>
          <p:spPr>
            <a:xfrm>
              <a:off x="3930313" y="3559342"/>
              <a:ext cx="3408948" cy="2546684"/>
            </a:xfrm>
            <a:prstGeom prst="foldedCorner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t"/>
            <a:lstStyle/>
            <a:p>
              <a:endParaRPr lang="en-US" dirty="0">
                <a:solidFill>
                  <a:schemeClr val="tx1"/>
                </a:solidFill>
                <a:latin typeface="Courier New"/>
                <a:cs typeface="Courier New"/>
              </a:endParaRPr>
            </a:p>
            <a:p>
              <a:r>
                <a:rPr lang="en-US" dirty="0">
                  <a:solidFill>
                    <a:schemeClr val="tx1"/>
                  </a:solidFill>
                  <a:latin typeface="Courier New"/>
                  <a:cs typeface="Courier New"/>
                </a:rPr>
                <a:t>./DART-WRF/</a:t>
              </a:r>
              <a:endParaRPr lang="en-US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  <a:latin typeface="Courier New"/>
                <a:cs typeface="Courier New"/>
              </a:endParaRPr>
            </a:p>
            <a:p>
              <a:endParaRPr lang="en-US" sz="1200" dirty="0">
                <a:solidFill>
                  <a:schemeClr val="tx1"/>
                </a:solidFill>
                <a:latin typeface="Courier New"/>
                <a:cs typeface="Courier New"/>
              </a:endParaRPr>
            </a:p>
            <a:p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      ./config/exp_1.py</a:t>
              </a:r>
            </a:p>
            <a:p>
              <a:endParaRPr lang="en-US" sz="1200" dirty="0">
                <a:solidFill>
                  <a:schemeClr val="tx1"/>
                </a:solidFill>
                <a:latin typeface="Courier New"/>
                <a:cs typeface="Courier New"/>
              </a:endParaRPr>
            </a:p>
            <a:p>
              <a:endParaRPr lang="en-US" sz="1200" dirty="0">
                <a:solidFill>
                  <a:schemeClr val="tx1"/>
                </a:solidFill>
                <a:latin typeface="Courier New"/>
                <a:cs typeface="Courier New"/>
              </a:endParaRPr>
            </a:p>
            <a:p>
              <a:endParaRPr lang="en-US" sz="1200" dirty="0">
                <a:solidFill>
                  <a:schemeClr val="tx1"/>
                </a:solidFill>
                <a:latin typeface="Courier New"/>
                <a:cs typeface="Courier New"/>
              </a:endParaRPr>
            </a:p>
            <a:p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      ./analysis_only.py</a:t>
              </a:r>
            </a:p>
          </p:txBody>
        </p:sp>
        <p:pic>
          <p:nvPicPr>
            <p:cNvPr id="12" name="Graphic 11" descr="Open folder with solid fill">
              <a:extLst>
                <a:ext uri="{FF2B5EF4-FFF2-40B4-BE49-F238E27FC236}">
                  <a16:creationId xmlns:a16="http://schemas.microsoft.com/office/drawing/2014/main" id="{BA79FAA3-28E8-9950-F337-36AF116BC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02204" y="3626270"/>
              <a:ext cx="693821" cy="663742"/>
            </a:xfrm>
            <a:prstGeom prst="rect">
              <a:avLst/>
            </a:prstGeom>
          </p:spPr>
        </p:pic>
      </p:grpSp>
      <p:sp>
        <p:nvSpPr>
          <p:cNvPr id="14" name="Arrow: Right 24">
            <a:extLst>
              <a:ext uri="{FF2B5EF4-FFF2-40B4-BE49-F238E27FC236}">
                <a16:creationId xmlns:a16="http://schemas.microsoft.com/office/drawing/2014/main" id="{8DD4771C-B1E5-80C3-2A8F-5F21A2F0ED73}"/>
              </a:ext>
            </a:extLst>
          </p:cNvPr>
          <p:cNvSpPr/>
          <p:nvPr/>
        </p:nvSpPr>
        <p:spPr>
          <a:xfrm>
            <a:off x="4246971" y="2406569"/>
            <a:ext cx="2181676" cy="628357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latin typeface="Calibri"/>
                <a:ea typeface="Calibri"/>
                <a:cs typeface="Calibri"/>
              </a:rPr>
              <a:t>Copy + modify</a:t>
            </a:r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15" name="Arrow: Right 24">
            <a:extLst>
              <a:ext uri="{FF2B5EF4-FFF2-40B4-BE49-F238E27FC236}">
                <a16:creationId xmlns:a16="http://schemas.microsoft.com/office/drawing/2014/main" id="{D6E13911-4F04-59A0-59DF-FF77AC91AE86}"/>
              </a:ext>
            </a:extLst>
          </p:cNvPr>
          <p:cNvSpPr/>
          <p:nvPr/>
        </p:nvSpPr>
        <p:spPr>
          <a:xfrm>
            <a:off x="3861148" y="3101049"/>
            <a:ext cx="2567499" cy="657294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latin typeface="Calibri"/>
                <a:ea typeface="Calibri"/>
                <a:cs typeface="Calibri"/>
              </a:rPr>
              <a:t>Modify &amp; run workflow</a:t>
            </a:r>
          </a:p>
        </p:txBody>
      </p:sp>
    </p:spTree>
    <p:extLst>
      <p:ext uri="{BB962C8B-B14F-4D97-AF65-F5344CB8AC3E}">
        <p14:creationId xmlns:p14="http://schemas.microsoft.com/office/powerpoint/2010/main" val="3376452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3382D-A735-E35C-ABE7-3600FE37D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Manual DART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ED2A5-99A6-0850-97EE-EC904A95B6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DART docs: &gt;&gt;</a:t>
            </a:r>
            <a:r>
              <a:rPr lang="en-US" dirty="0">
                <a:ea typeface="+mn-lt"/>
                <a:cs typeface="+mn-lt"/>
                <a:hlinkClick r:id="rId2"/>
              </a:rPr>
              <a:t>https://docs.dart.ucar.edu/en/latest/</a:t>
            </a:r>
            <a:r>
              <a:rPr lang="en-US" dirty="0"/>
              <a:t>&lt;&lt;</a:t>
            </a:r>
          </a:p>
        </p:txBody>
      </p:sp>
    </p:spTree>
    <p:extLst>
      <p:ext uri="{BB962C8B-B14F-4D97-AF65-F5344CB8AC3E}">
        <p14:creationId xmlns:p14="http://schemas.microsoft.com/office/powerpoint/2010/main" val="198925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38C6EF72-C8FD-22F0-7FEA-E0EED63AD7FF}"/>
              </a:ext>
            </a:extLst>
          </p:cNvPr>
          <p:cNvGrpSpPr/>
          <p:nvPr/>
        </p:nvGrpSpPr>
        <p:grpSpPr>
          <a:xfrm>
            <a:off x="7650076" y="3559341"/>
            <a:ext cx="3408948" cy="1804736"/>
            <a:chOff x="3930313" y="3559342"/>
            <a:chExt cx="3408948" cy="1804736"/>
          </a:xfrm>
        </p:grpSpPr>
        <p:sp>
          <p:nvSpPr>
            <p:cNvPr id="28" name="Rectangle: Folded Corner 27">
              <a:extLst>
                <a:ext uri="{FF2B5EF4-FFF2-40B4-BE49-F238E27FC236}">
                  <a16:creationId xmlns:a16="http://schemas.microsoft.com/office/drawing/2014/main" id="{20687834-7C36-EAC3-BE6C-8F4E73437710}"/>
                </a:ext>
              </a:extLst>
            </p:cNvPr>
            <p:cNvSpPr/>
            <p:nvPr/>
          </p:nvSpPr>
          <p:spPr>
            <a:xfrm>
              <a:off x="3930313" y="3559342"/>
              <a:ext cx="3408948" cy="1804736"/>
            </a:xfrm>
            <a:prstGeom prst="foldedCorner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t"/>
            <a:lstStyle/>
            <a:p>
              <a:endParaRPr lang="en-US" dirty="0">
                <a:solidFill>
                  <a:schemeClr val="tx1"/>
                </a:solidFill>
                <a:latin typeface="Courier New"/>
                <a:cs typeface="Courier New"/>
              </a:endParaRPr>
            </a:p>
            <a:p>
              <a:r>
                <a:rPr lang="en-US" dirty="0">
                  <a:solidFill>
                    <a:schemeClr val="tx1"/>
                  </a:solidFill>
                  <a:latin typeface="Courier New"/>
                  <a:cs typeface="Courier New"/>
                </a:rPr>
                <a:t>./</a:t>
              </a:r>
              <a:r>
                <a:rPr lang="en-US" dirty="0" err="1">
                  <a:solidFill>
                    <a:schemeClr val="tx1"/>
                  </a:solidFill>
                  <a:latin typeface="Courier New"/>
                  <a:cs typeface="Courier New"/>
                </a:rPr>
                <a:t>run_DART</a:t>
              </a:r>
              <a:r>
                <a:rPr lang="en-US" dirty="0">
                  <a:solidFill>
                    <a:schemeClr val="tx1"/>
                  </a:solidFill>
                  <a:latin typeface="Courier New"/>
                  <a:cs typeface="Courier New"/>
                </a:rPr>
                <a:t>/exp1/</a:t>
              </a:r>
              <a:endParaRPr lang="en-US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  <a:latin typeface="Courier New"/>
                <a:cs typeface="Courier New"/>
              </a:endParaRPr>
            </a:p>
            <a:p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    ...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    ./</a:t>
              </a:r>
              <a:r>
                <a:rPr lang="en-US" sz="1200" dirty="0" err="1">
                  <a:solidFill>
                    <a:schemeClr val="tx1"/>
                  </a:solidFill>
                  <a:latin typeface="Courier New"/>
                  <a:cs typeface="Courier New"/>
                </a:rPr>
                <a:t>obs_seq.out</a:t>
              </a:r>
              <a:b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</a:br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    ./</a:t>
              </a:r>
              <a:r>
                <a:rPr lang="en-US" sz="1200" dirty="0" err="1">
                  <a:solidFill>
                    <a:schemeClr val="tx1"/>
                  </a:solidFill>
                  <a:latin typeface="Courier New"/>
                  <a:cs typeface="Courier New"/>
                </a:rPr>
                <a:t>log.perfect_model_obs</a:t>
              </a:r>
              <a:endParaRPr lang="en-US" sz="1200" err="1">
                <a:solidFill>
                  <a:schemeClr val="tx1"/>
                </a:solidFill>
                <a:latin typeface="Courier New"/>
                <a:cs typeface="Courier New"/>
              </a:endParaRPr>
            </a:p>
          </p:txBody>
        </p:sp>
        <p:pic>
          <p:nvPicPr>
            <p:cNvPr id="29" name="Graphic 28" descr="Open folder with solid fill">
              <a:extLst>
                <a:ext uri="{FF2B5EF4-FFF2-40B4-BE49-F238E27FC236}">
                  <a16:creationId xmlns:a16="http://schemas.microsoft.com/office/drawing/2014/main" id="{574B9C9D-A6E5-8B0C-C39A-C55B668B1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76812" y="3581120"/>
              <a:ext cx="693821" cy="663742"/>
            </a:xfrm>
            <a:prstGeom prst="rect">
              <a:avLst/>
            </a:prstGeom>
          </p:spPr>
        </p:pic>
      </p:grpSp>
      <p:sp>
        <p:nvSpPr>
          <p:cNvPr id="9" name="Parallelogram 8">
            <a:extLst>
              <a:ext uri="{FF2B5EF4-FFF2-40B4-BE49-F238E27FC236}">
                <a16:creationId xmlns:a16="http://schemas.microsoft.com/office/drawing/2014/main" id="{EF61D158-70C2-1FDC-E7DD-4103A776A0FD}"/>
              </a:ext>
            </a:extLst>
          </p:cNvPr>
          <p:cNvSpPr/>
          <p:nvPr/>
        </p:nvSpPr>
        <p:spPr>
          <a:xfrm>
            <a:off x="2065420" y="2055393"/>
            <a:ext cx="1313447" cy="731921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 err="1">
                <a:solidFill>
                  <a:schemeClr val="bg1"/>
                </a:solidFill>
                <a:latin typeface="Calibri"/>
                <a:ea typeface="+mn-lt"/>
                <a:cs typeface="+mn-lt"/>
              </a:rPr>
              <a:t>wrfrst</a:t>
            </a:r>
            <a:r>
              <a:rPr lang="en-US" dirty="0">
                <a:solidFill>
                  <a:schemeClr val="bg1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/>
                <a:ea typeface="+mn-lt"/>
                <a:cs typeface="+mn-lt"/>
              </a:rPr>
              <a:t>ens</a:t>
            </a:r>
            <a:r>
              <a:rPr lang="en-US" dirty="0">
                <a:solidFill>
                  <a:schemeClr val="bg1"/>
                </a:solidFill>
                <a:latin typeface="Calibri"/>
                <a:ea typeface="+mn-lt"/>
                <a:cs typeface="+mn-lt"/>
              </a:rPr>
              <a:t> #4</a:t>
            </a: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2F828DBA-7737-08DE-9DE7-B70B23677543}"/>
              </a:ext>
            </a:extLst>
          </p:cNvPr>
          <p:cNvSpPr/>
          <p:nvPr/>
        </p:nvSpPr>
        <p:spPr>
          <a:xfrm>
            <a:off x="1874920" y="1744578"/>
            <a:ext cx="1313447" cy="731921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err="1">
                <a:solidFill>
                  <a:schemeClr val="bg1"/>
                </a:solidFill>
                <a:latin typeface="Calibri"/>
                <a:ea typeface="+mn-lt"/>
                <a:cs typeface="+mn-lt"/>
              </a:rPr>
              <a:t>wrfrst</a:t>
            </a:r>
            <a:r>
              <a:rPr lang="en-US" dirty="0">
                <a:solidFill>
                  <a:schemeClr val="bg1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latin typeface="Calibri"/>
                <a:ea typeface="+mn-lt"/>
                <a:cs typeface="+mn-lt"/>
              </a:rPr>
              <a:t>ens</a:t>
            </a:r>
            <a:r>
              <a:rPr lang="en-US" dirty="0">
                <a:solidFill>
                  <a:schemeClr val="bg1"/>
                </a:solidFill>
                <a:latin typeface="Calibri"/>
                <a:ea typeface="+mn-lt"/>
                <a:cs typeface="+mn-lt"/>
              </a:rPr>
              <a:t> #3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8E830C2F-BFF5-DCE0-5AE5-61B632D2B7AA}"/>
              </a:ext>
            </a:extLst>
          </p:cNvPr>
          <p:cNvSpPr/>
          <p:nvPr/>
        </p:nvSpPr>
        <p:spPr>
          <a:xfrm>
            <a:off x="1734552" y="1453815"/>
            <a:ext cx="1313447" cy="731921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err="1">
                <a:solidFill>
                  <a:schemeClr val="bg1"/>
                </a:solidFill>
                <a:latin typeface="Calibri"/>
                <a:ea typeface="+mn-lt"/>
                <a:cs typeface="+mn-lt"/>
              </a:rPr>
              <a:t>wrfrst</a:t>
            </a:r>
            <a:r>
              <a:rPr lang="en-US" dirty="0">
                <a:solidFill>
                  <a:schemeClr val="bg1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latin typeface="Calibri"/>
                <a:ea typeface="+mn-lt"/>
                <a:cs typeface="+mn-lt"/>
              </a:rPr>
              <a:t>ens</a:t>
            </a:r>
            <a:r>
              <a:rPr lang="en-US" dirty="0">
                <a:solidFill>
                  <a:schemeClr val="bg1"/>
                </a:solidFill>
                <a:latin typeface="Calibri"/>
                <a:ea typeface="+mn-lt"/>
                <a:cs typeface="+mn-lt"/>
              </a:rPr>
              <a:t> #2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56EFAA1D-3FAB-08FA-C644-84D9FF0EB730}"/>
              </a:ext>
            </a:extLst>
          </p:cNvPr>
          <p:cNvSpPr/>
          <p:nvPr/>
        </p:nvSpPr>
        <p:spPr>
          <a:xfrm>
            <a:off x="1604211" y="1032710"/>
            <a:ext cx="1313447" cy="731921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err="1">
                <a:solidFill>
                  <a:schemeClr val="bg1"/>
                </a:solidFill>
                <a:latin typeface="Calibri"/>
                <a:ea typeface="+mn-lt"/>
                <a:cs typeface="+mn-lt"/>
              </a:rPr>
              <a:t>wrfrst</a:t>
            </a:r>
            <a:r>
              <a:rPr lang="en-US" dirty="0">
                <a:solidFill>
                  <a:schemeClr val="bg1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bg1"/>
                </a:solidFill>
                <a:latin typeface="Calibri"/>
                <a:ea typeface="+mn-lt"/>
                <a:cs typeface="+mn-lt"/>
              </a:rPr>
              <a:t>ens</a:t>
            </a:r>
            <a:r>
              <a:rPr lang="en-US" dirty="0">
                <a:solidFill>
                  <a:schemeClr val="bg1"/>
                </a:solidFill>
                <a:latin typeface="Calibri"/>
                <a:ea typeface="+mn-lt"/>
                <a:cs typeface="+mn-lt"/>
              </a:rPr>
              <a:t> #1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732242-4E0B-BF73-C7CE-A2240A2E16FD}"/>
              </a:ext>
            </a:extLst>
          </p:cNvPr>
          <p:cNvCxnSpPr/>
          <p:nvPr/>
        </p:nvCxnSpPr>
        <p:spPr>
          <a:xfrm>
            <a:off x="3555833" y="1329991"/>
            <a:ext cx="1215189" cy="2205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CF0C02-724A-6528-94E8-514C15B6B4BC}"/>
              </a:ext>
            </a:extLst>
          </p:cNvPr>
          <p:cNvCxnSpPr>
            <a:cxnSpLocks/>
          </p:cNvCxnSpPr>
          <p:nvPr/>
        </p:nvCxnSpPr>
        <p:spPr>
          <a:xfrm>
            <a:off x="3756359" y="1670885"/>
            <a:ext cx="1215189" cy="2205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8E3A23-E7BA-0857-D1D1-4AEACA343947}"/>
              </a:ext>
            </a:extLst>
          </p:cNvPr>
          <p:cNvCxnSpPr>
            <a:cxnSpLocks/>
          </p:cNvCxnSpPr>
          <p:nvPr/>
        </p:nvCxnSpPr>
        <p:spPr>
          <a:xfrm>
            <a:off x="3986964" y="1981700"/>
            <a:ext cx="1215189" cy="2205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9B3DE8-A659-F08F-0390-F4DFF9FE2AAD}"/>
              </a:ext>
            </a:extLst>
          </p:cNvPr>
          <p:cNvCxnSpPr>
            <a:cxnSpLocks/>
          </p:cNvCxnSpPr>
          <p:nvPr/>
        </p:nvCxnSpPr>
        <p:spPr>
          <a:xfrm>
            <a:off x="4197516" y="2262437"/>
            <a:ext cx="1215189" cy="2205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46914671-F392-BFF0-986A-47EBED3C3E5B}"/>
              </a:ext>
            </a:extLst>
          </p:cNvPr>
          <p:cNvSpPr/>
          <p:nvPr/>
        </p:nvSpPr>
        <p:spPr>
          <a:xfrm>
            <a:off x="5564604" y="681789"/>
            <a:ext cx="3439026" cy="2215815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./</a:t>
            </a:r>
            <a:r>
              <a:rPr lang="en-US" dirty="0" err="1">
                <a:solidFill>
                  <a:schemeClr val="tx1"/>
                </a:solidFill>
                <a:latin typeface="Courier New"/>
                <a:cs typeface="Courier New"/>
              </a:rPr>
              <a:t>run_DART</a:t>
            </a:r>
            <a:r>
              <a:rPr lang="en-US" dirty="0">
                <a:solidFill>
                  <a:schemeClr val="tx1"/>
                </a:solidFill>
                <a:latin typeface="Courier New"/>
                <a:cs typeface="Courier New"/>
              </a:rPr>
              <a:t>/exp1/</a:t>
            </a:r>
          </a:p>
          <a:p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 ./prior_ens1/wrfout_d01</a:t>
            </a:r>
            <a:endParaRPr lang="en-US" dirty="0">
              <a:solidFill>
                <a:schemeClr val="tx1"/>
              </a:solidFill>
              <a:latin typeface="Courier New"/>
              <a:cs typeface="Courier New"/>
            </a:endParaRP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 ./prior_ens2/wrfout_d01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 ./prior_ens3/wrfout_d01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/>
                <a:cs typeface="Courier New"/>
              </a:rPr>
              <a:t> ./prior_ens4/wrfout_d01</a:t>
            </a:r>
          </a:p>
        </p:txBody>
      </p:sp>
      <p:pic>
        <p:nvPicPr>
          <p:cNvPr id="15" name="Graphic 14" descr="Open folder with solid fill">
            <a:extLst>
              <a:ext uri="{FF2B5EF4-FFF2-40B4-BE49-F238E27FC236}">
                <a16:creationId xmlns:a16="http://schemas.microsoft.com/office/drawing/2014/main" id="{75BD9020-ADFC-3874-31A9-14284683B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8358" y="735551"/>
            <a:ext cx="693821" cy="66374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184970-678C-C3E2-DF7D-1C5C9A529CDE}"/>
              </a:ext>
            </a:extLst>
          </p:cNvPr>
          <p:cNvSpPr txBox="1"/>
          <p:nvPr/>
        </p:nvSpPr>
        <p:spPr>
          <a:xfrm>
            <a:off x="1273342" y="541421"/>
            <a:ext cx="30881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Link prior WRF files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114F99-F132-4A77-DFED-ADE77084E5FB}"/>
              </a:ext>
            </a:extLst>
          </p:cNvPr>
          <p:cNvSpPr txBox="1"/>
          <p:nvPr/>
        </p:nvSpPr>
        <p:spPr>
          <a:xfrm>
            <a:off x="579495" y="3303227"/>
            <a:ext cx="25867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Create observation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AA550A50-35C8-0AC9-FA95-C4DEE02B2AAD}"/>
              </a:ext>
            </a:extLst>
          </p:cNvPr>
          <p:cNvSpPr/>
          <p:nvPr/>
        </p:nvSpPr>
        <p:spPr>
          <a:xfrm>
            <a:off x="782053" y="4120815"/>
            <a:ext cx="1313447" cy="731921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 err="1">
                <a:solidFill>
                  <a:schemeClr val="bg1"/>
                </a:solidFill>
                <a:latin typeface="Calibri"/>
                <a:ea typeface="+mn-lt"/>
                <a:cs typeface="+mn-lt"/>
              </a:rPr>
              <a:t>wrfout</a:t>
            </a:r>
            <a:r>
              <a:rPr lang="en-US" dirty="0">
                <a:solidFill>
                  <a:schemeClr val="bg1"/>
                </a:solidFill>
                <a:latin typeface="Calibri"/>
                <a:ea typeface="+mn-lt"/>
                <a:cs typeface="+mn-lt"/>
              </a:rPr>
              <a:t> nature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FA4B14-7225-0D29-BA44-A8FBDCFDE408}"/>
              </a:ext>
            </a:extLst>
          </p:cNvPr>
          <p:cNvCxnSpPr>
            <a:cxnSpLocks/>
          </p:cNvCxnSpPr>
          <p:nvPr/>
        </p:nvCxnSpPr>
        <p:spPr>
          <a:xfrm>
            <a:off x="2232358" y="4438149"/>
            <a:ext cx="713874" cy="200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FA1E963-E755-0063-0D91-1677E2DBF404}"/>
              </a:ext>
            </a:extLst>
          </p:cNvPr>
          <p:cNvGrpSpPr/>
          <p:nvPr/>
        </p:nvGrpSpPr>
        <p:grpSpPr>
          <a:xfrm>
            <a:off x="3047997" y="3523247"/>
            <a:ext cx="3408948" cy="1840831"/>
            <a:chOff x="3930313" y="3523247"/>
            <a:chExt cx="3408948" cy="1560095"/>
          </a:xfrm>
        </p:grpSpPr>
        <p:sp>
          <p:nvSpPr>
            <p:cNvPr id="22" name="Rectangle: Folded Corner 21">
              <a:extLst>
                <a:ext uri="{FF2B5EF4-FFF2-40B4-BE49-F238E27FC236}">
                  <a16:creationId xmlns:a16="http://schemas.microsoft.com/office/drawing/2014/main" id="{4785A7F2-6D5F-B7FF-4061-F2C64406EDA6}"/>
                </a:ext>
              </a:extLst>
            </p:cNvPr>
            <p:cNvSpPr/>
            <p:nvPr/>
          </p:nvSpPr>
          <p:spPr>
            <a:xfrm>
              <a:off x="3930313" y="3559342"/>
              <a:ext cx="3408948" cy="1524000"/>
            </a:xfrm>
            <a:prstGeom prst="foldedCorner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t"/>
            <a:lstStyle/>
            <a:p>
              <a:br>
                <a:rPr lang="en-US" dirty="0">
                  <a:solidFill>
                    <a:schemeClr val="tx1"/>
                  </a:solidFill>
                  <a:latin typeface="Courier New"/>
                  <a:cs typeface="Courier New"/>
                </a:rPr>
              </a:br>
              <a:r>
                <a:rPr lang="en-US" dirty="0">
                  <a:solidFill>
                    <a:schemeClr val="tx1"/>
                  </a:solidFill>
                  <a:latin typeface="Courier New"/>
                  <a:cs typeface="Courier New"/>
                </a:rPr>
                <a:t>./</a:t>
              </a:r>
              <a:r>
                <a:rPr lang="en-US" dirty="0" err="1">
                  <a:solidFill>
                    <a:schemeClr val="tx1"/>
                  </a:solidFill>
                  <a:latin typeface="Courier New"/>
                  <a:cs typeface="Courier New"/>
                </a:rPr>
                <a:t>run_DART</a:t>
              </a:r>
              <a:r>
                <a:rPr lang="en-US" dirty="0">
                  <a:solidFill>
                    <a:schemeClr val="tx1"/>
                  </a:solidFill>
                  <a:latin typeface="Courier New"/>
                  <a:cs typeface="Courier New"/>
                </a:rPr>
                <a:t>/exp1/</a:t>
              </a:r>
            </a:p>
            <a:p>
              <a:endParaRPr lang="en-US" dirty="0">
                <a:solidFill>
                  <a:schemeClr val="tx1"/>
                </a:solidFill>
                <a:latin typeface="Courier New"/>
                <a:cs typeface="Courier New"/>
              </a:endParaRPr>
            </a:p>
            <a:p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 ./wrfout_d01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 ./obs_seq.in </a:t>
              </a:r>
            </a:p>
          </p:txBody>
        </p:sp>
        <p:pic>
          <p:nvPicPr>
            <p:cNvPr id="23" name="Graphic 22" descr="Open folder with solid fill">
              <a:extLst>
                <a:ext uri="{FF2B5EF4-FFF2-40B4-BE49-F238E27FC236}">
                  <a16:creationId xmlns:a16="http://schemas.microsoft.com/office/drawing/2014/main" id="{72B42958-EEDD-D879-A362-576461571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73268" y="3523247"/>
              <a:ext cx="693821" cy="663742"/>
            </a:xfrm>
            <a:prstGeom prst="rect">
              <a:avLst/>
            </a:prstGeom>
          </p:spPr>
        </p:pic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4256157-BD8A-F9A3-822A-FFBC21C09A4E}"/>
              </a:ext>
            </a:extLst>
          </p:cNvPr>
          <p:cNvSpPr/>
          <p:nvPr/>
        </p:nvSpPr>
        <p:spPr>
          <a:xfrm>
            <a:off x="5250364" y="4337207"/>
            <a:ext cx="2586789" cy="695877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latin typeface="Calibri"/>
                <a:ea typeface="Calibri"/>
                <a:cs typeface="Calibri"/>
              </a:rPr>
              <a:t>./</a:t>
            </a:r>
            <a:r>
              <a:rPr lang="en-US" sz="1600" err="1">
                <a:latin typeface="Calibri"/>
                <a:ea typeface="Calibri"/>
                <a:cs typeface="Calibri"/>
              </a:rPr>
              <a:t>perfect_model_obs</a:t>
            </a:r>
            <a:endParaRPr lang="en-US" sz="16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A51D909-B4E5-5E24-F10C-E6AD16370B60}"/>
              </a:ext>
            </a:extLst>
          </p:cNvPr>
          <p:cNvGrpSpPr/>
          <p:nvPr/>
        </p:nvGrpSpPr>
        <p:grpSpPr>
          <a:xfrm>
            <a:off x="6095362" y="1167063"/>
            <a:ext cx="3408948" cy="3402652"/>
            <a:chOff x="3930313" y="3523247"/>
            <a:chExt cx="3408948" cy="2582779"/>
          </a:xfrm>
        </p:grpSpPr>
        <p:sp>
          <p:nvSpPr>
            <p:cNvPr id="21" name="Rectangle: Folded Corner 20">
              <a:extLst>
                <a:ext uri="{FF2B5EF4-FFF2-40B4-BE49-F238E27FC236}">
                  <a16:creationId xmlns:a16="http://schemas.microsoft.com/office/drawing/2014/main" id="{5DBB6A7E-95FF-33BD-8F21-8582FEE6EA17}"/>
                </a:ext>
              </a:extLst>
            </p:cNvPr>
            <p:cNvSpPr/>
            <p:nvPr/>
          </p:nvSpPr>
          <p:spPr>
            <a:xfrm>
              <a:off x="3930313" y="3559342"/>
              <a:ext cx="3408948" cy="2546684"/>
            </a:xfrm>
            <a:prstGeom prst="foldedCorner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endParaRPr lang="en-US" dirty="0">
                <a:solidFill>
                  <a:schemeClr val="tx1"/>
                </a:solidFill>
                <a:latin typeface="Courier New"/>
                <a:cs typeface="Courier New"/>
              </a:endParaRPr>
            </a:p>
            <a:p>
              <a:endParaRPr lang="en-US" dirty="0">
                <a:solidFill>
                  <a:schemeClr val="tx1"/>
                </a:solidFill>
                <a:latin typeface="Courier New"/>
                <a:cs typeface="Courier New"/>
              </a:endParaRPr>
            </a:p>
            <a:p>
              <a:r>
                <a:rPr lang="en-US" dirty="0">
                  <a:solidFill>
                    <a:schemeClr val="tx1"/>
                  </a:solidFill>
                  <a:latin typeface="Courier New"/>
                  <a:cs typeface="Courier New"/>
                </a:rPr>
                <a:t>./</a:t>
              </a:r>
              <a:r>
                <a:rPr lang="en-US" dirty="0" err="1">
                  <a:solidFill>
                    <a:schemeClr val="tx1"/>
                  </a:solidFill>
                  <a:latin typeface="Courier New"/>
                  <a:cs typeface="Courier New"/>
                </a:rPr>
                <a:t>run_DART</a:t>
              </a:r>
              <a:r>
                <a:rPr lang="en-US" dirty="0">
                  <a:solidFill>
                    <a:schemeClr val="tx1"/>
                  </a:solidFill>
                  <a:latin typeface="Courier New"/>
                  <a:cs typeface="Courier New"/>
                </a:rPr>
                <a:t>/</a:t>
              </a:r>
              <a:endParaRPr lang="en-US" dirty="0">
                <a:solidFill>
                  <a:schemeClr val="tx1"/>
                </a:solidFill>
              </a:endParaRPr>
            </a:p>
            <a:p>
              <a:endParaRPr lang="en-US" sz="1200" dirty="0">
                <a:solidFill>
                  <a:schemeClr val="tx1"/>
                </a:solidFill>
                <a:latin typeface="Courier New"/>
                <a:cs typeface="Courier New"/>
              </a:endParaRPr>
            </a:p>
            <a:p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    ... </a:t>
              </a:r>
            </a:p>
            <a:p>
              <a:r>
                <a:rPr lang="en-US" sz="1200" dirty="0">
                  <a:latin typeface="Courier New"/>
                  <a:cs typeface="Courier New"/>
                </a:rPr>
                <a:t>    </a:t>
              </a:r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./filter_restart_d01.0001</a:t>
              </a:r>
              <a:endParaRPr lang="en-US" dirty="0">
                <a:solidFill>
                  <a:schemeClr val="tx1"/>
                </a:solidFill>
                <a:latin typeface="Aptos" panose="020B0004020202020204"/>
                <a:cs typeface="Courier New"/>
              </a:endParaRPr>
            </a:p>
            <a:p>
              <a:r>
                <a:rPr lang="en-US" sz="1200">
                  <a:solidFill>
                    <a:schemeClr val="tx1"/>
                  </a:solidFill>
                  <a:latin typeface="Courier New"/>
                  <a:cs typeface="Courier New"/>
                </a:rPr>
                <a:t>    ./filter_restart_d01.0002</a:t>
              </a:r>
              <a:endParaRPr lang="en-US">
                <a:solidFill>
                  <a:schemeClr val="tx1"/>
                </a:solidFill>
                <a:latin typeface="Aptos" panose="020B0004020202020204"/>
                <a:cs typeface="Courier New"/>
              </a:endParaRPr>
            </a:p>
            <a:p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    ./filter_restart_d01.0003</a:t>
              </a:r>
              <a:endParaRPr lang="en-US" dirty="0">
                <a:solidFill>
                  <a:schemeClr val="tx1"/>
                </a:solidFill>
                <a:latin typeface="Aptos" panose="020B0004020202020204"/>
                <a:cs typeface="Courier New"/>
              </a:endParaRPr>
            </a:p>
            <a:p>
              <a:r>
                <a:rPr lang="en-US" sz="1200">
                  <a:solidFill>
                    <a:schemeClr val="tx1"/>
                  </a:solidFill>
                  <a:latin typeface="Courier New"/>
                  <a:cs typeface="Courier New"/>
                </a:rPr>
                <a:t>    ./filter_restart_d01.0004</a:t>
              </a:r>
              <a:b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</a:br>
              <a:endParaRPr lang="en-US" sz="1200" dirty="0">
                <a:solidFill>
                  <a:schemeClr val="tx1"/>
                </a:solidFill>
                <a:latin typeface="Courier New"/>
                <a:cs typeface="Courier New"/>
              </a:endParaRPr>
            </a:p>
            <a:p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    ./output_mean.nc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    ./output_sd.nc</a:t>
              </a:r>
            </a:p>
            <a:p>
              <a:b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</a:br>
              <a:r>
                <a:rPr lang="en-US" sz="1200">
                  <a:solidFill>
                    <a:schemeClr val="tx1"/>
                  </a:solidFill>
                  <a:latin typeface="Courier New"/>
                  <a:cs typeface="Courier New"/>
                </a:rPr>
                <a:t>    ./</a:t>
              </a:r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obs_seq.final</a:t>
              </a:r>
              <a:b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</a:br>
              <a:r>
                <a:rPr lang="en-US" sz="1200">
                  <a:solidFill>
                    <a:schemeClr val="tx1"/>
                  </a:solidFill>
                  <a:latin typeface="Courier New"/>
                  <a:cs typeface="Courier New"/>
                </a:rPr>
                <a:t>    ./log.filter</a:t>
              </a:r>
              <a:br>
                <a:rPr lang="en-US" sz="1200" dirty="0">
                  <a:latin typeface="Courier New"/>
                  <a:cs typeface="Courier New"/>
                </a:rPr>
              </a:br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2" name="Graphic 21" descr="Open folder with solid fill">
              <a:extLst>
                <a:ext uri="{FF2B5EF4-FFF2-40B4-BE49-F238E27FC236}">
                  <a16:creationId xmlns:a16="http://schemas.microsoft.com/office/drawing/2014/main" id="{C9B85508-595A-3B2C-ABA9-1C203EA93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69141" y="3523247"/>
              <a:ext cx="693821" cy="663742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D1A1111-2D04-AD4B-70A7-822B78146DBA}"/>
              </a:ext>
            </a:extLst>
          </p:cNvPr>
          <p:cNvSpPr txBox="1"/>
          <p:nvPr/>
        </p:nvSpPr>
        <p:spPr>
          <a:xfrm>
            <a:off x="1443789" y="681790"/>
            <a:ext cx="32184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Assimilate observations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4F9F29-C02A-65F3-AB20-20A6FFEC9CC8}"/>
              </a:ext>
            </a:extLst>
          </p:cNvPr>
          <p:cNvGrpSpPr/>
          <p:nvPr/>
        </p:nvGrpSpPr>
        <p:grpSpPr>
          <a:xfrm>
            <a:off x="1544050" y="1167063"/>
            <a:ext cx="3408948" cy="2582779"/>
            <a:chOff x="3930313" y="3523247"/>
            <a:chExt cx="3408948" cy="2582779"/>
          </a:xfrm>
        </p:grpSpPr>
        <p:sp>
          <p:nvSpPr>
            <p:cNvPr id="15" name="Rectangle: Folded Corner 14">
              <a:extLst>
                <a:ext uri="{FF2B5EF4-FFF2-40B4-BE49-F238E27FC236}">
                  <a16:creationId xmlns:a16="http://schemas.microsoft.com/office/drawing/2014/main" id="{77CA5B5C-185E-2CB1-EB8C-482A89709462}"/>
                </a:ext>
              </a:extLst>
            </p:cNvPr>
            <p:cNvSpPr/>
            <p:nvPr/>
          </p:nvSpPr>
          <p:spPr>
            <a:xfrm>
              <a:off x="3930313" y="3559342"/>
              <a:ext cx="3408948" cy="2546684"/>
            </a:xfrm>
            <a:prstGeom prst="foldedCorner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Courier New"/>
                  <a:cs typeface="Courier New"/>
                </a:rPr>
                <a:t>./</a:t>
              </a:r>
              <a:r>
                <a:rPr lang="en-US" dirty="0" err="1">
                  <a:solidFill>
                    <a:schemeClr val="tx1"/>
                  </a:solidFill>
                  <a:latin typeface="Courier New"/>
                  <a:cs typeface="Courier New"/>
                </a:rPr>
                <a:t>run_DART</a:t>
              </a:r>
              <a:r>
                <a:rPr lang="en-US" dirty="0">
                  <a:solidFill>
                    <a:schemeClr val="tx1"/>
                  </a:solidFill>
                  <a:latin typeface="Courier New"/>
                  <a:cs typeface="Courier New"/>
                </a:rPr>
                <a:t>/</a:t>
              </a:r>
            </a:p>
            <a:p>
              <a:endParaRPr lang="en-US" sz="1200" dirty="0">
                <a:solidFill>
                  <a:schemeClr val="tx1"/>
                </a:solidFill>
                <a:latin typeface="Courier New"/>
                <a:cs typeface="Courier New"/>
              </a:endParaRPr>
            </a:p>
            <a:p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 ./prior_ens1/wrfout_d01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 ./prior_ens2/wrfout_d01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 ./prior_ens3/wrfout_d01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 ./prior_ens4/wrfout_d01</a:t>
              </a:r>
              <a:endParaRPr lang="en-US" dirty="0">
                <a:solidFill>
                  <a:schemeClr val="tx1"/>
                </a:solidFill>
                <a:latin typeface="Aptos" panose="020B0004020202020204"/>
                <a:cs typeface="Courier New"/>
              </a:endParaRPr>
            </a:p>
            <a:p>
              <a:endParaRPr lang="en-US" sz="1200" dirty="0">
                <a:solidFill>
                  <a:schemeClr val="tx1"/>
                </a:solidFill>
                <a:latin typeface="Courier New"/>
                <a:cs typeface="Courier New"/>
              </a:endParaRPr>
            </a:p>
            <a:p>
              <a:r>
                <a:rPr lang="en-US" sz="1200" dirty="0">
                  <a:solidFill>
                    <a:schemeClr val="tx1"/>
                  </a:solidFill>
                  <a:latin typeface="Courier New"/>
                  <a:cs typeface="Courier New"/>
                </a:rPr>
                <a:t> ./</a:t>
              </a:r>
              <a:r>
                <a:rPr lang="en-US" sz="1200" dirty="0" err="1">
                  <a:solidFill>
                    <a:schemeClr val="tx1"/>
                  </a:solidFill>
                  <a:latin typeface="Courier New"/>
                  <a:cs typeface="Courier New"/>
                </a:rPr>
                <a:t>obs_seq.out</a:t>
              </a:r>
            </a:p>
          </p:txBody>
        </p:sp>
        <p:pic>
          <p:nvPicPr>
            <p:cNvPr id="16" name="Graphic 15" descr="Open folder with solid fill">
              <a:extLst>
                <a:ext uri="{FF2B5EF4-FFF2-40B4-BE49-F238E27FC236}">
                  <a16:creationId xmlns:a16="http://schemas.microsoft.com/office/drawing/2014/main" id="{5E64B66A-1EA8-2C31-170A-2B3E35A1F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69141" y="3523247"/>
              <a:ext cx="693821" cy="663742"/>
            </a:xfrm>
            <a:prstGeom prst="rect">
              <a:avLst/>
            </a:prstGeom>
          </p:spPr>
        </p:pic>
      </p:grpSp>
      <p:sp>
        <p:nvSpPr>
          <p:cNvPr id="19" name="Arrow: Right 24">
            <a:extLst>
              <a:ext uri="{FF2B5EF4-FFF2-40B4-BE49-F238E27FC236}">
                <a16:creationId xmlns:a16="http://schemas.microsoft.com/office/drawing/2014/main" id="{BA18D8BE-3CD4-1227-E967-730C58807206}"/>
              </a:ext>
            </a:extLst>
          </p:cNvPr>
          <p:cNvSpPr/>
          <p:nvPr/>
        </p:nvSpPr>
        <p:spPr>
          <a:xfrm>
            <a:off x="4517047" y="1991810"/>
            <a:ext cx="1815143" cy="724813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latin typeface="Calibri"/>
                <a:ea typeface="Calibri"/>
                <a:cs typeface="Calibri"/>
              </a:rPr>
              <a:t>./filter</a:t>
            </a:r>
          </a:p>
        </p:txBody>
      </p:sp>
    </p:spTree>
    <p:extLst>
      <p:ext uri="{BB962C8B-B14F-4D97-AF65-F5344CB8AC3E}">
        <p14:creationId xmlns:p14="http://schemas.microsoft.com/office/powerpoint/2010/main" val="3060976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Automated use (DART-WRF)</vt:lpstr>
      <vt:lpstr>PowerPoint Presentation</vt:lpstr>
      <vt:lpstr>PowerPoint Presentation</vt:lpstr>
      <vt:lpstr>Manual DART use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406</cp:revision>
  <dcterms:created xsi:type="dcterms:W3CDTF">2024-02-13T10:24:02Z</dcterms:created>
  <dcterms:modified xsi:type="dcterms:W3CDTF">2024-02-13T12:48:55Z</dcterms:modified>
</cp:coreProperties>
</file>