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0" d="100"/>
          <a:sy n="20" d="100"/>
        </p:scale>
        <p:origin x="-1476" y="30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295353"/>
            <a:ext cx="13591277" cy="4339627"/>
          </a:xfrm>
        </p:spPr>
        <p:txBody>
          <a:bodyPr/>
          <a:lstStyle/>
          <a:p>
            <a:pPr algn="just"/>
            <a:r>
              <a:rPr lang="en-US" sz="2800" dirty="0" smtClean="0"/>
              <a:t>Parallel programming is </a:t>
            </a:r>
            <a:r>
              <a:rPr lang="en-US" sz="2800" dirty="0"/>
              <a:t>a form of computation in which </a:t>
            </a:r>
            <a:r>
              <a:rPr lang="en-US" sz="2800" dirty="0" smtClean="0"/>
              <a:t>multiple </a:t>
            </a:r>
            <a:r>
              <a:rPr lang="en-US" sz="2800" dirty="0"/>
              <a:t>calculations are carried out simultaneously</a:t>
            </a:r>
            <a:r>
              <a:rPr lang="en-US" sz="2800" dirty="0" smtClean="0"/>
              <a:t>, </a:t>
            </a:r>
            <a:r>
              <a:rPr lang="en-US" sz="2800" dirty="0"/>
              <a:t>operating on the principle that large problems can often be divided into smaller ones, which are then solved </a:t>
            </a:r>
            <a:r>
              <a:rPr lang="en-US" sz="2800" dirty="0" smtClean="0"/>
              <a:t>concurrently</a:t>
            </a:r>
            <a:r>
              <a:rPr lang="en-US" sz="2800" dirty="0" smtClean="0"/>
              <a:t>. This allows programs to </a:t>
            </a:r>
            <a:r>
              <a:rPr lang="en-US" sz="2800" dirty="0" smtClean="0"/>
              <a:t>operate faster. Parallel programming without state isn’t that difficult. When you add state to the equation though, it begins to get more challenging. This begins to cause the program to become nondeterministic depending on the order of the parallel computations. </a:t>
            </a:r>
            <a:r>
              <a:rPr lang="en-US" sz="2800" dirty="0" smtClean="0"/>
              <a:t>A </a:t>
            </a:r>
            <a:r>
              <a:rPr lang="en-US" sz="2800" dirty="0"/>
              <a:t>n</a:t>
            </a:r>
            <a:r>
              <a:rPr lang="en-US" sz="2800" dirty="0" smtClean="0"/>
              <a:t>ondeterministic program could have different solutions dependent on the  order which statements are called. Our goal is to create a language that will allow a program to run various operations in parallel while still remaining deterministic. </a:t>
            </a:r>
            <a:endParaRPr lang="en-US" sz="2800" dirty="0"/>
          </a:p>
        </p:txBody>
      </p:sp>
      <p:sp>
        <p:nvSpPr>
          <p:cNvPr id="3" name="Text Placeholder 2"/>
          <p:cNvSpPr>
            <a:spLocks noGrp="1"/>
          </p:cNvSpPr>
          <p:nvPr>
            <p:ph type="body" sz="quarter" idx="11"/>
          </p:nvPr>
        </p:nvSpPr>
        <p:spPr>
          <a:xfrm>
            <a:off x="913648" y="5351225"/>
            <a:ext cx="13573126" cy="838683"/>
          </a:xfrm>
          <a:solidFill>
            <a:schemeClr val="tx2">
              <a:lumMod val="60000"/>
              <a:lumOff val="40000"/>
            </a:schemeClr>
          </a:solidFill>
        </p:spPr>
        <p:txBody>
          <a:bodyPr/>
          <a:lstStyle/>
          <a:p>
            <a:r>
              <a:rPr lang="en-US" sz="4800" dirty="0" smtClean="0"/>
              <a:t>Introduction</a:t>
            </a:r>
            <a:endParaRPr lang="en-US" sz="4800" dirty="0"/>
          </a:p>
        </p:txBody>
      </p:sp>
      <p:sp>
        <p:nvSpPr>
          <p:cNvPr id="7" name="Text Placeholder 6"/>
          <p:cNvSpPr>
            <a:spLocks noGrp="1"/>
          </p:cNvSpPr>
          <p:nvPr>
            <p:ph type="body" sz="quarter" idx="19"/>
          </p:nvPr>
        </p:nvSpPr>
        <p:spPr>
          <a:xfrm>
            <a:off x="15450748" y="9458465"/>
            <a:ext cx="12972724" cy="14012470"/>
          </a:xfrm>
        </p:spPr>
        <p:txBody>
          <a:bodyPr/>
          <a:lstStyle/>
          <a:p>
            <a:r>
              <a:rPr lang="en-US" sz="2800" dirty="0"/>
              <a:t>let par a = ...</a:t>
            </a:r>
            <a:br>
              <a:rPr lang="en-US" sz="2800" dirty="0"/>
            </a:br>
            <a:r>
              <a:rPr lang="en-US" sz="2800" dirty="0"/>
              <a:t>            let par x = ...</a:t>
            </a:r>
            <a:br>
              <a:rPr lang="en-US" sz="2800" dirty="0"/>
            </a:br>
            <a:r>
              <a:rPr lang="en-US" sz="2800" dirty="0"/>
              <a:t>                    y = ...</a:t>
            </a:r>
            <a:br>
              <a:rPr lang="en-US" sz="2800" dirty="0"/>
            </a:br>
            <a:r>
              <a:rPr lang="en-US" sz="2800" dirty="0"/>
              <a:t>             in ...</a:t>
            </a:r>
            <a:br>
              <a:rPr lang="en-US" sz="2800" dirty="0"/>
            </a:br>
            <a:r>
              <a:rPr lang="en-US" sz="2800" dirty="0"/>
              <a:t>        b = ...</a:t>
            </a:r>
            <a:br>
              <a:rPr lang="en-US" sz="2800" dirty="0"/>
            </a:br>
            <a:r>
              <a:rPr lang="en-US" sz="2800" dirty="0"/>
              <a:t> in </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a:t>let par a = ...</a:t>
            </a:r>
            <a:br>
              <a:rPr lang="en-US" sz="2800" dirty="0"/>
            </a:br>
            <a:r>
              <a:rPr lang="en-US" sz="2800" dirty="0"/>
              <a:t>            let par x = ... </a:t>
            </a:r>
            <a:r>
              <a:rPr lang="en-US" sz="2800" b="1" dirty="0">
                <a:solidFill>
                  <a:srgbClr val="FF0000"/>
                </a:solidFill>
              </a:rPr>
              <a:t>Put(l)</a:t>
            </a:r>
            <a:r>
              <a:rPr lang="en-US" sz="2800" dirty="0"/>
              <a:t> ...</a:t>
            </a:r>
            <a:br>
              <a:rPr lang="en-US" sz="2800" dirty="0"/>
            </a:br>
            <a:r>
              <a:rPr lang="en-US" sz="2800" dirty="0"/>
              <a:t>                    y = ...</a:t>
            </a:r>
            <a:br>
              <a:rPr lang="en-US" sz="2800" dirty="0"/>
            </a:br>
            <a:r>
              <a:rPr lang="en-US" sz="2800" dirty="0"/>
              <a:t>             in ...</a:t>
            </a:r>
            <a:br>
              <a:rPr lang="en-US" sz="2800" dirty="0"/>
            </a:br>
            <a:r>
              <a:rPr lang="en-US" sz="2800" dirty="0"/>
              <a:t>        b = ... </a:t>
            </a:r>
            <a:r>
              <a:rPr lang="en-US" sz="2800" b="1" dirty="0">
                <a:solidFill>
                  <a:srgbClr val="FF0000"/>
                </a:solidFill>
              </a:rPr>
              <a:t>Get(l)</a:t>
            </a:r>
            <a:r>
              <a:rPr lang="en-US" sz="2800" dirty="0"/>
              <a:t> ...</a:t>
            </a:r>
            <a:br>
              <a:rPr lang="en-US" sz="2800" dirty="0"/>
            </a:br>
            <a:r>
              <a:rPr lang="en-US" sz="2800" dirty="0"/>
              <a:t> in ...</a:t>
            </a:r>
          </a:p>
          <a:p>
            <a:endParaRPr lang="en-US" sz="2800" dirty="0"/>
          </a:p>
          <a:p>
            <a:endParaRPr lang="en-US" sz="2800" dirty="0"/>
          </a:p>
        </p:txBody>
      </p:sp>
      <p:sp>
        <p:nvSpPr>
          <p:cNvPr id="9" name="Text Placeholder 8"/>
          <p:cNvSpPr>
            <a:spLocks noGrp="1"/>
          </p:cNvSpPr>
          <p:nvPr>
            <p:ph type="body" sz="quarter" idx="20"/>
          </p:nvPr>
        </p:nvSpPr>
        <p:spPr>
          <a:xfrm>
            <a:off x="15200908" y="25187183"/>
            <a:ext cx="13573125" cy="2120572"/>
          </a:xfrm>
        </p:spPr>
        <p:txBody>
          <a:bodyPr/>
          <a:lstStyle/>
          <a:p>
            <a:endParaRPr lang="en-US" dirty="0" smtClean="0"/>
          </a:p>
          <a:p>
            <a:endParaRPr lang="en-US" dirty="0"/>
          </a:p>
          <a:p>
            <a:endParaRPr lang="en-US" dirty="0" smtClean="0"/>
          </a:p>
        </p:txBody>
      </p:sp>
      <p:sp>
        <p:nvSpPr>
          <p:cNvPr id="18" name="Text Placeholder 17"/>
          <p:cNvSpPr>
            <a:spLocks noGrp="1"/>
          </p:cNvSpPr>
          <p:nvPr>
            <p:ph type="body" sz="quarter" idx="21"/>
          </p:nvPr>
        </p:nvSpPr>
        <p:spPr>
          <a:xfrm>
            <a:off x="896245" y="11523262"/>
            <a:ext cx="13571534" cy="6235531"/>
          </a:xfrm>
        </p:spPr>
        <p:txBody>
          <a:bodyPr/>
          <a:lstStyle/>
          <a:p>
            <a:pPr algn="just"/>
            <a:r>
              <a:rPr lang="en-US" sz="2800" dirty="0" smtClean="0"/>
              <a:t>Before I began working on this project, there was already an implementation of the counter lvar, </a:t>
            </a:r>
            <a:r>
              <a:rPr lang="en-US" sz="2800" dirty="0" smtClean="0"/>
              <a:t>figure 1c. The counter lvar keeps track of the max value that has been entered. If the user were to put in values x and y into the lvar, it would keep track of max( x, y ). If the user were to then use the get function on any value that is less than or equal to max( x, y ), it would return true. If they were to call get with a value greater than max( x, y), it would return false.</a:t>
            </a:r>
            <a:endParaRPr lang="en-US" sz="2800" dirty="0" smtClean="0"/>
          </a:p>
          <a:p>
            <a:pPr algn="just"/>
            <a:endParaRPr lang="en-US" sz="2800" dirty="0" smtClean="0"/>
          </a:p>
          <a:p>
            <a:pPr algn="just"/>
            <a:r>
              <a:rPr lang="en-US" sz="2800" dirty="0" smtClean="0"/>
              <a:t>The pair </a:t>
            </a:r>
            <a:r>
              <a:rPr lang="en-US" sz="2800" dirty="0" smtClean="0"/>
              <a:t>lvar, figure 1b, </a:t>
            </a:r>
            <a:r>
              <a:rPr lang="en-US" sz="2800" dirty="0" smtClean="0"/>
              <a:t>allows </a:t>
            </a:r>
            <a:r>
              <a:rPr lang="en-US" sz="2800" dirty="0" smtClean="0"/>
              <a:t>for pairs of values. </a:t>
            </a:r>
            <a:r>
              <a:rPr lang="en-US" sz="2800" dirty="0" smtClean="0"/>
              <a:t>This lvar only allows for one value in each index. The order in which the program puts in the values isn’t important. This lvar will also allow for inputting both values in parallel. Once it has both values assigned, if the program would attempt to put another value it, the lvar would reach top which would throw an error. Being able to implement this lvar is on way of solving our problem of keeping a parallel program deterministic. </a:t>
            </a:r>
            <a:endParaRPr lang="en-US" sz="2800" dirty="0"/>
          </a:p>
        </p:txBody>
      </p:sp>
      <p:sp>
        <p:nvSpPr>
          <p:cNvPr id="387" name="Text Placeholder 386"/>
          <p:cNvSpPr>
            <a:spLocks noGrp="1"/>
          </p:cNvSpPr>
          <p:nvPr>
            <p:ph type="body" sz="quarter" idx="24"/>
          </p:nvPr>
        </p:nvSpPr>
        <p:spPr>
          <a:xfrm>
            <a:off x="888304" y="24486600"/>
            <a:ext cx="13579475" cy="754045"/>
          </a:xfrm>
          <a:solidFill>
            <a:schemeClr val="tx2">
              <a:lumMod val="60000"/>
              <a:lumOff val="40000"/>
            </a:schemeClr>
          </a:solidFill>
        </p:spPr>
        <p:txBody>
          <a:bodyPr>
            <a:noAutofit/>
          </a:bodyPr>
          <a:lstStyle/>
          <a:p>
            <a:r>
              <a:rPr lang="en-US" sz="4800" dirty="0">
                <a:latin typeface="Times New Roman" pitchFamily="18" charset="0"/>
                <a:cs typeface="Times New Roman" pitchFamily="18" charset="0"/>
              </a:rPr>
              <a:t>Determinism for </a:t>
            </a:r>
            <a:r>
              <a:rPr lang="el-GR" sz="4800" dirty="0">
                <a:latin typeface="Times New Roman" pitchFamily="18" charset="0"/>
                <a:cs typeface="Times New Roman" pitchFamily="18" charset="0"/>
              </a:rPr>
              <a:t>λ</a:t>
            </a:r>
            <a:r>
              <a:rPr lang="en-US" sz="4800" dirty="0">
                <a:latin typeface="Times New Roman" pitchFamily="18" charset="0"/>
                <a:cs typeface="Times New Roman" pitchFamily="18" charset="0"/>
              </a:rPr>
              <a:t> LVar</a:t>
            </a:r>
            <a:endParaRPr lang="en-US" sz="4800" dirty="0">
              <a:latin typeface="Times New Roman" pitchFamily="18" charset="0"/>
              <a:cs typeface="Times New Roman" pitchFamily="18" charset="0"/>
            </a:endParaRPr>
          </a:p>
        </p:txBody>
      </p:sp>
      <p:sp>
        <p:nvSpPr>
          <p:cNvPr id="554" name="Text Placeholder 553"/>
          <p:cNvSpPr>
            <a:spLocks noGrp="1"/>
          </p:cNvSpPr>
          <p:nvPr>
            <p:ph type="body" sz="quarter" idx="25"/>
          </p:nvPr>
        </p:nvSpPr>
        <p:spPr>
          <a:xfrm>
            <a:off x="29395741" y="5347358"/>
            <a:ext cx="13576029" cy="923322"/>
          </a:xfrm>
          <a:solidFill>
            <a:schemeClr val="tx2">
              <a:lumMod val="60000"/>
              <a:lumOff val="40000"/>
            </a:schemeClr>
          </a:solidFill>
        </p:spPr>
        <p:txBody>
          <a:bodyPr/>
          <a:lstStyle/>
          <a:p>
            <a:r>
              <a:rPr lang="en-US" sz="4800" dirty="0" smtClean="0">
                <a:latin typeface="Times New Roman" pitchFamily="18" charset="0"/>
                <a:cs typeface="Times New Roman" pitchFamily="18" charset="0"/>
              </a:rPr>
              <a:t>Summary</a:t>
            </a:r>
            <a:endParaRPr lang="en-US" sz="4800" dirty="0">
              <a:latin typeface="Times New Roman" pitchFamily="18" charset="0"/>
              <a:cs typeface="Times New Roman" pitchFamily="18" charset="0"/>
            </a:endParaRPr>
          </a:p>
        </p:txBody>
      </p:sp>
      <p:sp>
        <p:nvSpPr>
          <p:cNvPr id="559" name="Text Placeholder 558"/>
          <p:cNvSpPr>
            <a:spLocks noGrp="1"/>
          </p:cNvSpPr>
          <p:nvPr>
            <p:ph type="body" sz="quarter" idx="30"/>
          </p:nvPr>
        </p:nvSpPr>
        <p:spPr>
          <a:xfrm>
            <a:off x="29395742" y="29863621"/>
            <a:ext cx="13581061" cy="2505279"/>
          </a:xfrm>
        </p:spPr>
        <p:txBody>
          <a:bodyPr/>
          <a:lstStyle/>
          <a:p>
            <a:pPr algn="ctr"/>
            <a:r>
              <a:rPr lang="en-US" sz="3200" dirty="0" smtClean="0"/>
              <a:t>Isaiah Weating --- iweating@indiana.edu</a:t>
            </a:r>
          </a:p>
          <a:p>
            <a:pPr algn="ctr"/>
            <a:r>
              <a:rPr lang="en-US" sz="3200" dirty="0" smtClean="0"/>
              <a:t>Lindsey Kuper – lkuper@cs.indiana.edu</a:t>
            </a:r>
          </a:p>
          <a:p>
            <a:endParaRPr lang="en-US" dirty="0" smtClean="0"/>
          </a:p>
          <a:p>
            <a:endParaRPr lang="en-US" dirty="0"/>
          </a:p>
        </p:txBody>
      </p:sp>
      <p:sp>
        <p:nvSpPr>
          <p:cNvPr id="409" name="Text Placeholder 408"/>
          <p:cNvSpPr>
            <a:spLocks noGrp="1"/>
          </p:cNvSpPr>
          <p:nvPr>
            <p:ph type="body" sz="quarter" idx="150"/>
          </p:nvPr>
        </p:nvSpPr>
        <p:spPr>
          <a:xfrm>
            <a:off x="5064459" y="3498247"/>
            <a:ext cx="32867102" cy="1280160"/>
          </a:xfrm>
        </p:spPr>
        <p:txBody>
          <a:bodyPr/>
          <a:lstStyle/>
          <a:p>
            <a:r>
              <a:rPr lang="en-US" dirty="0" smtClean="0"/>
              <a:t> School of Informatics and Computing - Indiana University</a:t>
            </a:r>
            <a:endParaRPr lang="en-US" dirty="0"/>
          </a:p>
        </p:txBody>
      </p:sp>
      <p:sp>
        <p:nvSpPr>
          <p:cNvPr id="410" name="Text Placeholder 409"/>
          <p:cNvSpPr>
            <a:spLocks noGrp="1"/>
          </p:cNvSpPr>
          <p:nvPr>
            <p:ph type="body" sz="quarter" idx="151"/>
          </p:nvPr>
        </p:nvSpPr>
        <p:spPr>
          <a:xfrm>
            <a:off x="5064459" y="2076633"/>
            <a:ext cx="32867102" cy="1514794"/>
          </a:xfrm>
        </p:spPr>
        <p:txBody>
          <a:bodyPr>
            <a:normAutofit/>
          </a:bodyPr>
          <a:lstStyle/>
          <a:p>
            <a:r>
              <a:rPr lang="en-US" dirty="0"/>
              <a:t>Isaiah Weating &amp; Lindsey Kuper</a:t>
            </a:r>
          </a:p>
          <a:p>
            <a:endParaRPr lang="en-US" dirty="0"/>
          </a:p>
        </p:txBody>
      </p:sp>
      <p:sp>
        <p:nvSpPr>
          <p:cNvPr id="411" name="Text Placeholder 410"/>
          <p:cNvSpPr>
            <a:spLocks noGrp="1"/>
          </p:cNvSpPr>
          <p:nvPr>
            <p:ph type="body" sz="quarter" idx="153"/>
          </p:nvPr>
        </p:nvSpPr>
        <p:spPr>
          <a:xfrm>
            <a:off x="5064459" y="632979"/>
            <a:ext cx="32867102" cy="1637973"/>
          </a:xfrm>
        </p:spPr>
        <p:txBody>
          <a:bodyPr>
            <a:normAutofit fontScale="92500" lnSpcReduction="10000"/>
          </a:bodyPr>
          <a:lstStyle/>
          <a:p>
            <a:r>
              <a:rPr lang="en-US" dirty="0"/>
              <a:t>LVars </a:t>
            </a:r>
            <a:r>
              <a:rPr lang="en-US" dirty="0" smtClean="0"/>
              <a:t>for </a:t>
            </a:r>
            <a:r>
              <a:rPr lang="en-US" dirty="0"/>
              <a:t>Parallel Programming</a:t>
            </a:r>
          </a:p>
          <a:p>
            <a:endParaRPr lang="en-US" dirty="0"/>
          </a:p>
        </p:txBody>
      </p:sp>
      <p:sp>
        <p:nvSpPr>
          <p:cNvPr id="560" name="Text Placeholder 559"/>
          <p:cNvSpPr>
            <a:spLocks noGrp="1"/>
          </p:cNvSpPr>
          <p:nvPr>
            <p:ph type="body" sz="quarter" idx="95"/>
          </p:nvPr>
        </p:nvSpPr>
        <p:spPr/>
        <p:txBody>
          <a:bodyPr/>
          <a:lstStyle/>
          <a:p>
            <a:endParaRPr lang="en-US" dirty="0"/>
          </a:p>
        </p:txBody>
      </p:sp>
      <p:sp>
        <p:nvSpPr>
          <p:cNvPr id="561" name="Text Placeholder 560"/>
          <p:cNvSpPr>
            <a:spLocks noGrp="1"/>
          </p:cNvSpPr>
          <p:nvPr>
            <p:ph type="body" sz="quarter" idx="107"/>
          </p:nvPr>
        </p:nvSpPr>
        <p:spPr/>
        <p:txBody>
          <a:bodyPr/>
          <a:lstStyle/>
          <a:p>
            <a:endParaRPr lang="en-US" dirty="0"/>
          </a:p>
        </p:txBody>
      </p:sp>
      <p:sp>
        <p:nvSpPr>
          <p:cNvPr id="563" name="Text Placeholder 562"/>
          <p:cNvSpPr>
            <a:spLocks noGrp="1"/>
          </p:cNvSpPr>
          <p:nvPr>
            <p:ph type="body" sz="quarter" idx="116"/>
          </p:nvPr>
        </p:nvSpPr>
        <p:spPr/>
        <p:txBody>
          <a:bodyPr/>
          <a:lstStyle/>
          <a:p>
            <a:endParaRPr lang="en-US" dirty="0"/>
          </a:p>
        </p:txBody>
      </p:sp>
      <p:sp>
        <p:nvSpPr>
          <p:cNvPr id="564" name="Text Placeholder 563"/>
          <p:cNvSpPr>
            <a:spLocks noGrp="1"/>
          </p:cNvSpPr>
          <p:nvPr>
            <p:ph type="body" sz="quarter" idx="117"/>
          </p:nvPr>
        </p:nvSpPr>
        <p:spPr/>
        <p:txBody>
          <a:bodyPr/>
          <a:lstStyle/>
          <a:p>
            <a:endParaRPr lang="en-US" dirty="0"/>
          </a:p>
        </p:txBody>
      </p:sp>
      <p:sp>
        <p:nvSpPr>
          <p:cNvPr id="565" name="Text Placeholder 564"/>
          <p:cNvSpPr>
            <a:spLocks noGrp="1"/>
          </p:cNvSpPr>
          <p:nvPr>
            <p:ph type="body" sz="quarter" idx="118"/>
          </p:nvPr>
        </p:nvSpPr>
        <p:spPr/>
        <p:txBody>
          <a:bodyPr/>
          <a:lstStyle/>
          <a:p>
            <a:endParaRPr lang="en-US" dirty="0"/>
          </a:p>
        </p:txBody>
      </p:sp>
      <p:sp>
        <p:nvSpPr>
          <p:cNvPr id="566" name="Text Placeholder 565"/>
          <p:cNvSpPr>
            <a:spLocks noGrp="1"/>
          </p:cNvSpPr>
          <p:nvPr>
            <p:ph type="body" sz="quarter" idx="119"/>
          </p:nvPr>
        </p:nvSpPr>
        <p:spPr/>
        <p:txBody>
          <a:bodyPr/>
          <a:lstStyle/>
          <a:p>
            <a:endParaRPr lang="en-US" dirty="0"/>
          </a:p>
        </p:txBody>
      </p:sp>
      <p:sp>
        <p:nvSpPr>
          <p:cNvPr id="567" name="Text Placeholder 566"/>
          <p:cNvSpPr>
            <a:spLocks noGrp="1"/>
          </p:cNvSpPr>
          <p:nvPr>
            <p:ph type="body" sz="quarter" idx="120"/>
          </p:nvPr>
        </p:nvSpPr>
        <p:spPr/>
        <p:txBody>
          <a:bodyPr/>
          <a:lstStyle/>
          <a:p>
            <a:endParaRPr lang="en-US" dirty="0"/>
          </a:p>
        </p:txBody>
      </p:sp>
      <p:sp>
        <p:nvSpPr>
          <p:cNvPr id="568" name="Text Placeholder 567"/>
          <p:cNvSpPr>
            <a:spLocks noGrp="1"/>
          </p:cNvSpPr>
          <p:nvPr>
            <p:ph type="body" sz="quarter" idx="121"/>
          </p:nvPr>
        </p:nvSpPr>
        <p:spPr/>
        <p:txBody>
          <a:bodyPr/>
          <a:lstStyle/>
          <a:p>
            <a:endParaRPr lang="en-US" dirty="0"/>
          </a:p>
        </p:txBody>
      </p:sp>
      <p:sp>
        <p:nvSpPr>
          <p:cNvPr id="569" name="Text Placeholder 568"/>
          <p:cNvSpPr>
            <a:spLocks noGrp="1"/>
          </p:cNvSpPr>
          <p:nvPr>
            <p:ph type="body" sz="quarter" idx="122"/>
          </p:nvPr>
        </p:nvSpPr>
        <p:spPr/>
        <p:txBody>
          <a:bodyPr/>
          <a:lstStyle/>
          <a:p>
            <a:endParaRPr lang="en-US" dirty="0"/>
          </a:p>
        </p:txBody>
      </p:sp>
      <p:sp>
        <p:nvSpPr>
          <p:cNvPr id="570" name="Text Placeholder 569"/>
          <p:cNvSpPr>
            <a:spLocks noGrp="1"/>
          </p:cNvSpPr>
          <p:nvPr>
            <p:ph type="body" sz="quarter" idx="123"/>
          </p:nvPr>
        </p:nvSpPr>
        <p:spPr/>
        <p:txBody>
          <a:bodyPr/>
          <a:lstStyle/>
          <a:p>
            <a:endParaRPr lang="en-US" dirty="0"/>
          </a:p>
        </p:txBody>
      </p:sp>
      <p:sp>
        <p:nvSpPr>
          <p:cNvPr id="571" name="Text Placeholder 570"/>
          <p:cNvSpPr>
            <a:spLocks noGrp="1"/>
          </p:cNvSpPr>
          <p:nvPr>
            <p:ph type="body" sz="quarter" idx="124"/>
          </p:nvPr>
        </p:nvSpPr>
        <p:spPr/>
        <p:txBody>
          <a:bodyPr/>
          <a:lstStyle/>
          <a:p>
            <a:endParaRPr lang="en-US" dirty="0"/>
          </a:p>
        </p:txBody>
      </p:sp>
      <p:sp>
        <p:nvSpPr>
          <p:cNvPr id="572" name="Text Placeholder 571"/>
          <p:cNvSpPr>
            <a:spLocks noGrp="1"/>
          </p:cNvSpPr>
          <p:nvPr>
            <p:ph type="body" sz="quarter" idx="125"/>
          </p:nvPr>
        </p:nvSpPr>
        <p:spPr/>
        <p:txBody>
          <a:bodyPr/>
          <a:lstStyle/>
          <a:p>
            <a:endParaRPr lang="en-US" dirty="0"/>
          </a:p>
        </p:txBody>
      </p:sp>
      <p:sp>
        <p:nvSpPr>
          <p:cNvPr id="562" name="Picture Placeholder 561"/>
          <p:cNvSpPr>
            <a:spLocks noGrp="1"/>
          </p:cNvSpPr>
          <p:nvPr>
            <p:ph type="pic" sz="quarter" idx="115"/>
          </p:nvPr>
        </p:nvSpPr>
        <p:spPr/>
      </p:sp>
      <p:sp>
        <p:nvSpPr>
          <p:cNvPr id="573" name="Picture Placeholder 572"/>
          <p:cNvSpPr>
            <a:spLocks noGrp="1"/>
          </p:cNvSpPr>
          <p:nvPr>
            <p:ph type="pic" sz="quarter" idx="126"/>
          </p:nvPr>
        </p:nvSpPr>
        <p:spPr/>
      </p:sp>
      <p:sp>
        <p:nvSpPr>
          <p:cNvPr id="574" name="Picture Placeholder 573"/>
          <p:cNvSpPr>
            <a:spLocks noGrp="1"/>
          </p:cNvSpPr>
          <p:nvPr>
            <p:ph type="pic" sz="quarter" idx="127"/>
          </p:nvPr>
        </p:nvSpPr>
        <p:spPr/>
      </p:sp>
      <p:sp>
        <p:nvSpPr>
          <p:cNvPr id="575" name="Picture Placeholder 574"/>
          <p:cNvSpPr>
            <a:spLocks noGrp="1"/>
          </p:cNvSpPr>
          <p:nvPr>
            <p:ph type="pic" sz="quarter" idx="128"/>
          </p:nvPr>
        </p:nvSpPr>
        <p:spPr/>
      </p:sp>
      <p:sp>
        <p:nvSpPr>
          <p:cNvPr id="388" name="Picture Placeholder 387"/>
          <p:cNvSpPr>
            <a:spLocks noGrp="1"/>
          </p:cNvSpPr>
          <p:nvPr>
            <p:ph type="pic" sz="quarter" idx="129"/>
          </p:nvPr>
        </p:nvSpPr>
        <p:spPr/>
      </p:sp>
      <p:sp>
        <p:nvSpPr>
          <p:cNvPr id="389" name="Picture Placeholder 388"/>
          <p:cNvSpPr>
            <a:spLocks noGrp="1"/>
          </p:cNvSpPr>
          <p:nvPr>
            <p:ph type="pic" sz="quarter" idx="130"/>
          </p:nvPr>
        </p:nvSpPr>
        <p:spPr/>
      </p:sp>
      <p:sp>
        <p:nvSpPr>
          <p:cNvPr id="390" name="Picture Placeholder 389"/>
          <p:cNvSpPr>
            <a:spLocks noGrp="1"/>
          </p:cNvSpPr>
          <p:nvPr>
            <p:ph type="pic" sz="quarter" idx="131"/>
          </p:nvPr>
        </p:nvSpPr>
        <p:spPr/>
      </p:sp>
      <p:sp>
        <p:nvSpPr>
          <p:cNvPr id="391" name="Picture Placeholder 390"/>
          <p:cNvSpPr>
            <a:spLocks noGrp="1"/>
          </p:cNvSpPr>
          <p:nvPr>
            <p:ph type="pic" sz="quarter" idx="132"/>
          </p:nvPr>
        </p:nvSpPr>
        <p:spPr/>
      </p:sp>
      <p:sp>
        <p:nvSpPr>
          <p:cNvPr id="392" name="Picture Placeholder 391"/>
          <p:cNvSpPr>
            <a:spLocks noGrp="1"/>
          </p:cNvSpPr>
          <p:nvPr>
            <p:ph type="pic" sz="quarter" idx="133"/>
          </p:nvPr>
        </p:nvSpPr>
        <p:spPr/>
      </p:sp>
      <p:sp>
        <p:nvSpPr>
          <p:cNvPr id="393" name="Picture Placeholder 392"/>
          <p:cNvSpPr>
            <a:spLocks noGrp="1"/>
          </p:cNvSpPr>
          <p:nvPr>
            <p:ph type="pic" sz="quarter" idx="134"/>
          </p:nvPr>
        </p:nvSpPr>
        <p:spPr/>
      </p:sp>
      <p:sp>
        <p:nvSpPr>
          <p:cNvPr id="394" name="Picture Placeholder 393"/>
          <p:cNvSpPr>
            <a:spLocks noGrp="1"/>
          </p:cNvSpPr>
          <p:nvPr>
            <p:ph type="pic" sz="quarter" idx="135"/>
          </p:nvPr>
        </p:nvSpPr>
        <p:spPr/>
      </p:sp>
      <p:sp>
        <p:nvSpPr>
          <p:cNvPr id="395" name="Text Placeholder 394"/>
          <p:cNvSpPr>
            <a:spLocks noGrp="1"/>
          </p:cNvSpPr>
          <p:nvPr>
            <p:ph type="body" sz="quarter" idx="136"/>
          </p:nvPr>
        </p:nvSpPr>
        <p:spPr/>
        <p:txBody>
          <a:bodyPr/>
          <a:lstStyle/>
          <a:p>
            <a:endParaRPr lang="en-US" dirty="0"/>
          </a:p>
        </p:txBody>
      </p:sp>
      <p:sp>
        <p:nvSpPr>
          <p:cNvPr id="396" name="Text Placeholder 395"/>
          <p:cNvSpPr>
            <a:spLocks noGrp="1"/>
          </p:cNvSpPr>
          <p:nvPr>
            <p:ph type="body" sz="quarter" idx="137"/>
          </p:nvPr>
        </p:nvSpPr>
        <p:spPr/>
        <p:txBody>
          <a:bodyPr/>
          <a:lstStyle/>
          <a:p>
            <a:endParaRPr lang="en-US" dirty="0"/>
          </a:p>
        </p:txBody>
      </p:sp>
      <p:sp>
        <p:nvSpPr>
          <p:cNvPr id="397" name="Text Placeholder 396"/>
          <p:cNvSpPr>
            <a:spLocks noGrp="1"/>
          </p:cNvSpPr>
          <p:nvPr>
            <p:ph type="body" sz="quarter" idx="138"/>
          </p:nvPr>
        </p:nvSpPr>
        <p:spPr/>
        <p:txBody>
          <a:bodyPr/>
          <a:lstStyle/>
          <a:p>
            <a:endParaRPr lang="en-US" dirty="0"/>
          </a:p>
        </p:txBody>
      </p:sp>
      <p:sp>
        <p:nvSpPr>
          <p:cNvPr id="398" name="Text Placeholder 397"/>
          <p:cNvSpPr>
            <a:spLocks noGrp="1"/>
          </p:cNvSpPr>
          <p:nvPr>
            <p:ph type="body" sz="quarter" idx="139"/>
          </p:nvPr>
        </p:nvSpPr>
        <p:spPr/>
        <p:txBody>
          <a:bodyPr/>
          <a:lstStyle/>
          <a:p>
            <a:endParaRPr lang="en-US" dirty="0"/>
          </a:p>
        </p:txBody>
      </p:sp>
      <p:sp>
        <p:nvSpPr>
          <p:cNvPr id="399" name="Text Placeholder 398"/>
          <p:cNvSpPr>
            <a:spLocks noGrp="1"/>
          </p:cNvSpPr>
          <p:nvPr>
            <p:ph type="body" sz="quarter" idx="140"/>
          </p:nvPr>
        </p:nvSpPr>
        <p:spPr/>
        <p:txBody>
          <a:bodyPr/>
          <a:lstStyle/>
          <a:p>
            <a:endParaRPr lang="en-US" dirty="0"/>
          </a:p>
        </p:txBody>
      </p:sp>
      <p:sp>
        <p:nvSpPr>
          <p:cNvPr id="400" name="Text Placeholder 399"/>
          <p:cNvSpPr>
            <a:spLocks noGrp="1"/>
          </p:cNvSpPr>
          <p:nvPr>
            <p:ph type="body" sz="quarter" idx="141"/>
          </p:nvPr>
        </p:nvSpPr>
        <p:spPr/>
        <p:txBody>
          <a:bodyPr/>
          <a:lstStyle/>
          <a:p>
            <a:endParaRPr lang="en-US" dirty="0"/>
          </a:p>
        </p:txBody>
      </p:sp>
      <p:sp>
        <p:nvSpPr>
          <p:cNvPr id="401" name="Text Placeholder 400"/>
          <p:cNvSpPr>
            <a:spLocks noGrp="1"/>
          </p:cNvSpPr>
          <p:nvPr>
            <p:ph type="body" sz="quarter" idx="142"/>
          </p:nvPr>
        </p:nvSpPr>
        <p:spPr/>
        <p:txBody>
          <a:bodyPr/>
          <a:lstStyle/>
          <a:p>
            <a:endParaRPr lang="en-US" dirty="0"/>
          </a:p>
        </p:txBody>
      </p:sp>
      <p:sp>
        <p:nvSpPr>
          <p:cNvPr id="402" name="Text Placeholder 401"/>
          <p:cNvSpPr>
            <a:spLocks noGrp="1"/>
          </p:cNvSpPr>
          <p:nvPr>
            <p:ph type="body" sz="quarter" idx="143"/>
          </p:nvPr>
        </p:nvSpPr>
        <p:spPr/>
        <p:txBody>
          <a:bodyPr/>
          <a:lstStyle/>
          <a:p>
            <a:endParaRPr lang="en-US" dirty="0"/>
          </a:p>
        </p:txBody>
      </p:sp>
      <p:sp>
        <p:nvSpPr>
          <p:cNvPr id="403" name="Text Placeholder 402"/>
          <p:cNvSpPr>
            <a:spLocks noGrp="1"/>
          </p:cNvSpPr>
          <p:nvPr>
            <p:ph type="body" sz="quarter" idx="144"/>
          </p:nvPr>
        </p:nvSpPr>
        <p:spPr/>
        <p:txBody>
          <a:bodyPr/>
          <a:lstStyle/>
          <a:p>
            <a:endParaRPr lang="en-US" dirty="0"/>
          </a:p>
        </p:txBody>
      </p:sp>
      <p:sp>
        <p:nvSpPr>
          <p:cNvPr id="404" name="Text Placeholder 403"/>
          <p:cNvSpPr>
            <a:spLocks noGrp="1"/>
          </p:cNvSpPr>
          <p:nvPr>
            <p:ph type="body" sz="quarter" idx="145"/>
          </p:nvPr>
        </p:nvSpPr>
        <p:spPr/>
        <p:txBody>
          <a:bodyPr/>
          <a:lstStyle/>
          <a:p>
            <a:endParaRPr lang="en-US" dirty="0"/>
          </a:p>
        </p:txBody>
      </p:sp>
      <p:sp>
        <p:nvSpPr>
          <p:cNvPr id="405" name="Text Placeholder 404"/>
          <p:cNvSpPr>
            <a:spLocks noGrp="1"/>
          </p:cNvSpPr>
          <p:nvPr>
            <p:ph type="body" sz="quarter" idx="146"/>
          </p:nvPr>
        </p:nvSpPr>
        <p:spPr/>
        <p:txBody>
          <a:bodyPr/>
          <a:lstStyle/>
          <a:p>
            <a:endParaRPr lang="en-US" dirty="0"/>
          </a:p>
        </p:txBody>
      </p:sp>
      <p:sp>
        <p:nvSpPr>
          <p:cNvPr id="406" name="Text Placeholder 405"/>
          <p:cNvSpPr>
            <a:spLocks noGrp="1"/>
          </p:cNvSpPr>
          <p:nvPr>
            <p:ph type="body" sz="quarter" idx="147"/>
          </p:nvPr>
        </p:nvSpPr>
        <p:spPr/>
        <p:txBody>
          <a:bodyPr/>
          <a:lstStyle/>
          <a:p>
            <a:endParaRPr lang="en-US" dirty="0"/>
          </a:p>
        </p:txBody>
      </p:sp>
      <p:sp>
        <p:nvSpPr>
          <p:cNvPr id="407" name="Text Placeholder 406"/>
          <p:cNvSpPr>
            <a:spLocks noGrp="1"/>
          </p:cNvSpPr>
          <p:nvPr>
            <p:ph type="body" sz="quarter" idx="148"/>
          </p:nvPr>
        </p:nvSpPr>
        <p:spPr/>
        <p:txBody>
          <a:bodyPr/>
          <a:lstStyle/>
          <a:p>
            <a:endParaRPr lang="en-US" dirty="0"/>
          </a:p>
        </p:txBody>
      </p:sp>
      <p:sp>
        <p:nvSpPr>
          <p:cNvPr id="408" name="Text Placeholder 407"/>
          <p:cNvSpPr>
            <a:spLocks noGrp="1"/>
          </p:cNvSpPr>
          <p:nvPr>
            <p:ph type="body" sz="quarter" idx="149"/>
          </p:nvPr>
        </p:nvSpPr>
        <p:spPr/>
        <p:txBody>
          <a:bodyPr/>
          <a:lstStyle/>
          <a:p>
            <a:endParaRPr lang="en-US" dirty="0"/>
          </a:p>
        </p:txBody>
      </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69897" y="11142331"/>
            <a:ext cx="12173525" cy="931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3083"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31561"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32182676"/>
            <a:ext cx="4486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6">
            <a:clrChange>
              <a:clrFrom>
                <a:srgbClr val="FFFAF1"/>
              </a:clrFrom>
              <a:clrTo>
                <a:srgbClr val="FFFAF1">
                  <a:alpha val="0"/>
                </a:srgbClr>
              </a:clrTo>
            </a:clrChange>
            <a:extLst>
              <a:ext uri="{28A0092B-C50C-407E-A947-70E740481C1C}">
                <a14:useLocalDpi xmlns:a14="http://schemas.microsoft.com/office/drawing/2010/main" val="0"/>
              </a:ext>
            </a:extLst>
          </a:blip>
          <a:srcRect l="1" t="41681" r="-2036" b="38893"/>
          <a:stretch/>
        </p:blipFill>
        <p:spPr bwMode="auto">
          <a:xfrm>
            <a:off x="2223756" y="28421578"/>
            <a:ext cx="11930921" cy="1773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8"/>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717" t="3826" r="37187" b="60489"/>
          <a:stretch/>
        </p:blipFill>
        <p:spPr bwMode="auto">
          <a:xfrm>
            <a:off x="1946934" y="25226902"/>
            <a:ext cx="5339572" cy="2605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8"/>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42001" t="62520" r="3901" b="2199"/>
          <a:stretch/>
        </p:blipFill>
        <p:spPr bwMode="auto">
          <a:xfrm>
            <a:off x="7164820" y="29481805"/>
            <a:ext cx="5059260" cy="2575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Placeholder 2"/>
          <p:cNvSpPr>
            <a:spLocks noGrp="1"/>
          </p:cNvSpPr>
          <p:nvPr>
            <p:ph type="body" sz="quarter" idx="11"/>
          </p:nvPr>
        </p:nvSpPr>
        <p:spPr>
          <a:xfrm>
            <a:off x="29455390" y="17810478"/>
            <a:ext cx="13573126" cy="923322"/>
          </a:xfrm>
          <a:solidFill>
            <a:schemeClr val="tx2">
              <a:lumMod val="60000"/>
              <a:lumOff val="40000"/>
            </a:schemeClr>
          </a:solidFill>
        </p:spPr>
        <p:txBody>
          <a:bodyPr/>
          <a:lstStyle/>
          <a:p>
            <a:r>
              <a:rPr lang="en-US" sz="4800" dirty="0" smtClean="0"/>
              <a:t>Future Work</a:t>
            </a:r>
            <a:endParaRPr lang="en-US" sz="4800" dirty="0"/>
          </a:p>
        </p:txBody>
      </p:sp>
      <p:sp>
        <p:nvSpPr>
          <p:cNvPr id="73" name="Text Placeholder 385"/>
          <p:cNvSpPr>
            <a:spLocks noGrp="1"/>
          </p:cNvSpPr>
          <p:nvPr>
            <p:ph type="body" sz="quarter" idx="23"/>
          </p:nvPr>
        </p:nvSpPr>
        <p:spPr>
          <a:xfrm>
            <a:off x="29395741" y="18706461"/>
            <a:ext cx="13571537" cy="860425"/>
          </a:xfrm>
        </p:spPr>
        <p:txBody>
          <a:bodyPr>
            <a:noAutofit/>
          </a:bodyPr>
          <a:lstStyle/>
          <a:p>
            <a:r>
              <a:rPr lang="en-US" sz="2800" dirty="0"/>
              <a:t>Future work on </a:t>
            </a:r>
            <a:r>
              <a:rPr lang="en-US" sz="2800" dirty="0" err="1"/>
              <a:t>lambdaLVar</a:t>
            </a:r>
            <a:r>
              <a:rPr lang="en-US" sz="2800" dirty="0"/>
              <a:t>: </a:t>
            </a:r>
          </a:p>
          <a:p>
            <a:pPr lvl="1"/>
            <a:r>
              <a:rPr lang="en-US" sz="2800" dirty="0"/>
              <a:t>Automatic test generation: The flexibility of </a:t>
            </a:r>
            <a:r>
              <a:rPr lang="en-US" sz="2800" dirty="0" err="1"/>
              <a:t>lambdaLVar</a:t>
            </a:r>
            <a:r>
              <a:rPr lang="en-US" sz="2800" dirty="0"/>
              <a:t> means that there is always more work to do: we can create new languages with </a:t>
            </a:r>
            <a:r>
              <a:rPr lang="en-US" sz="2800" dirty="0" err="1"/>
              <a:t>lambdaLVar</a:t>
            </a:r>
            <a:r>
              <a:rPr lang="en-US" sz="2800" dirty="0"/>
              <a:t>, but for each new language, if we want to see if it's working in the way we intend, we have to manually write tests.  In the future, we would like to exploit the random test generation features of </a:t>
            </a:r>
            <a:r>
              <a:rPr lang="en-US" sz="2800" dirty="0" err="1"/>
              <a:t>Redex</a:t>
            </a:r>
            <a:r>
              <a:rPr lang="en-US" sz="2800" dirty="0"/>
              <a:t> to automate some of this work for us.</a:t>
            </a:r>
          </a:p>
          <a:p>
            <a:pPr lvl="1"/>
            <a:r>
              <a:rPr lang="en-US" sz="2800" dirty="0"/>
              <a:t>Decoupling </a:t>
            </a:r>
            <a:r>
              <a:rPr lang="en-US" sz="2800" dirty="0" err="1"/>
              <a:t>lambdaLVar</a:t>
            </a:r>
            <a:r>
              <a:rPr lang="en-US" sz="2800" dirty="0"/>
              <a:t> from </a:t>
            </a:r>
            <a:r>
              <a:rPr lang="en-US" sz="2800" dirty="0" err="1"/>
              <a:t>Redex</a:t>
            </a:r>
            <a:r>
              <a:rPr lang="en-US" sz="2800" dirty="0"/>
              <a:t>: </a:t>
            </a:r>
            <a:r>
              <a:rPr lang="en-US" sz="2800" dirty="0" err="1"/>
              <a:t>lambdaLVar</a:t>
            </a:r>
            <a:r>
              <a:rPr lang="en-US" sz="2800" dirty="0"/>
              <a:t> programs can be cumbersome to work with because one has to write them inside the </a:t>
            </a:r>
            <a:r>
              <a:rPr lang="en-US" sz="2800" dirty="0" err="1"/>
              <a:t>Redex</a:t>
            </a:r>
            <a:r>
              <a:rPr lang="en-US" sz="2800" dirty="0"/>
              <a:t> framework.  In the future, though, we should be able to decouple </a:t>
            </a:r>
            <a:r>
              <a:rPr lang="en-US" sz="2800" dirty="0" err="1"/>
              <a:t>lambdaLVar</a:t>
            </a:r>
            <a:r>
              <a:rPr lang="en-US" sz="2800" dirty="0"/>
              <a:t> programs and write them independently from </a:t>
            </a:r>
            <a:r>
              <a:rPr lang="en-US" sz="2800" dirty="0" err="1"/>
              <a:t>Redex</a:t>
            </a:r>
            <a:r>
              <a:rPr lang="en-US" sz="2800" dirty="0"/>
              <a:t>, using Racket's "#</a:t>
            </a:r>
            <a:r>
              <a:rPr lang="en-US" sz="2800" dirty="0" err="1"/>
              <a:t>lang</a:t>
            </a:r>
            <a:r>
              <a:rPr lang="en-US" sz="2800" dirty="0"/>
              <a:t>" protocol.  They would still run on the </a:t>
            </a:r>
            <a:r>
              <a:rPr lang="en-US" sz="2800" dirty="0" err="1"/>
              <a:t>Redex</a:t>
            </a:r>
            <a:r>
              <a:rPr lang="en-US" sz="2800" dirty="0"/>
              <a:t> infrastructure, but it would be hidden from the user.  Even better, we could add things like syntax highlighting.  Then </a:t>
            </a:r>
            <a:r>
              <a:rPr lang="en-US" sz="2800" dirty="0" err="1"/>
              <a:t>lambdaLVar</a:t>
            </a:r>
            <a:r>
              <a:rPr lang="en-US" sz="2800" dirty="0"/>
              <a:t> programs would begin to "feel" more like programs, rather than just pieces of data that </a:t>
            </a:r>
            <a:r>
              <a:rPr lang="en-US" sz="2800" dirty="0" err="1"/>
              <a:t>Redex</a:t>
            </a:r>
            <a:r>
              <a:rPr lang="en-US" sz="2800" dirty="0"/>
              <a:t> is manipulating.</a:t>
            </a:r>
            <a:br>
              <a:rPr lang="en-US" sz="2800" dirty="0"/>
            </a:br>
            <a:endParaRPr lang="en-US" sz="2800" dirty="0"/>
          </a:p>
          <a:p>
            <a:r>
              <a:rPr lang="en-US" sz="2800" dirty="0"/>
              <a:t>Future work on LVars in general:</a:t>
            </a:r>
          </a:p>
          <a:p>
            <a:pPr lvl="1"/>
            <a:r>
              <a:rPr lang="en-US" sz="2800" dirty="0"/>
              <a:t>There is still much work to be done to figure out effective ways of programming with LVars.  We want LVar libraries to be available for use in languages beyond the special-purpose </a:t>
            </a:r>
            <a:r>
              <a:rPr lang="en-US" sz="2800" dirty="0" err="1"/>
              <a:t>lambdaLVar</a:t>
            </a:r>
            <a:r>
              <a:rPr lang="en-US" sz="2800" dirty="0"/>
              <a:t> language, and eventually, we want to build libraries of efficient concurrent data structures on top of LVars.  (Ask Lindsey for more details on the current roadmap for LVars!)</a:t>
            </a:r>
          </a:p>
          <a:p>
            <a:r>
              <a:rPr lang="en-US" sz="2800" dirty="0"/>
              <a:t>Future work on the </a:t>
            </a:r>
            <a:r>
              <a:rPr lang="en-US" sz="2800" dirty="0" err="1"/>
              <a:t>metatheory</a:t>
            </a:r>
            <a:r>
              <a:rPr lang="en-US" sz="2800" dirty="0"/>
              <a:t> of LVars:</a:t>
            </a:r>
            <a:br>
              <a:rPr lang="en-US" sz="2800" dirty="0"/>
            </a:br>
            <a:endParaRPr lang="en-US" sz="2800" dirty="0"/>
          </a:p>
          <a:p>
            <a:pPr lvl="1"/>
            <a:r>
              <a:rPr lang="en-US" sz="2800" dirty="0"/>
              <a:t>As we work out better ways to program with LVars in general, what we learn will inform the design of the next version of </a:t>
            </a:r>
            <a:r>
              <a:rPr lang="en-US" sz="2800" dirty="0" err="1"/>
              <a:t>lambdaLVar</a:t>
            </a:r>
            <a:r>
              <a:rPr lang="en-US" sz="2800" dirty="0"/>
              <a:t>, so we'll need to state and prove a determinism property for that new and improved language.</a:t>
            </a:r>
          </a:p>
        </p:txBody>
      </p:sp>
      <p:sp>
        <p:nvSpPr>
          <p:cNvPr id="74" name="Text Placeholder 2"/>
          <p:cNvSpPr>
            <a:spLocks noGrp="1"/>
          </p:cNvSpPr>
          <p:nvPr>
            <p:ph type="body" sz="quarter" idx="11"/>
          </p:nvPr>
        </p:nvSpPr>
        <p:spPr>
          <a:xfrm>
            <a:off x="29407393" y="28838948"/>
            <a:ext cx="13573126" cy="923322"/>
          </a:xfrm>
          <a:solidFill>
            <a:schemeClr val="tx2">
              <a:lumMod val="60000"/>
              <a:lumOff val="40000"/>
            </a:schemeClr>
          </a:solidFill>
        </p:spPr>
        <p:txBody>
          <a:bodyPr/>
          <a:lstStyle/>
          <a:p>
            <a:r>
              <a:rPr lang="en-US" sz="4800" dirty="0" smtClean="0"/>
              <a:t>Contacts</a:t>
            </a:r>
            <a:endParaRPr lang="en-US" sz="4800" dirty="0"/>
          </a:p>
        </p:txBody>
      </p:sp>
      <p:sp>
        <p:nvSpPr>
          <p:cNvPr id="76" name="Text Placeholder 2"/>
          <p:cNvSpPr>
            <a:spLocks noGrp="1"/>
          </p:cNvSpPr>
          <p:nvPr>
            <p:ph type="body" sz="quarter" idx="11"/>
          </p:nvPr>
        </p:nvSpPr>
        <p:spPr>
          <a:xfrm>
            <a:off x="29407989" y="8985826"/>
            <a:ext cx="13573126" cy="923322"/>
          </a:xfrm>
          <a:solidFill>
            <a:schemeClr val="tx2">
              <a:lumMod val="60000"/>
              <a:lumOff val="40000"/>
            </a:schemeClr>
          </a:solidFill>
        </p:spPr>
        <p:txBody>
          <a:bodyPr/>
          <a:lstStyle/>
          <a:p>
            <a:r>
              <a:rPr lang="en-US" sz="4800" dirty="0" smtClean="0"/>
              <a:t>Tools Used</a:t>
            </a:r>
            <a:endParaRPr lang="en-US" sz="4800" dirty="0"/>
          </a:p>
        </p:txBody>
      </p:sp>
      <p:sp>
        <p:nvSpPr>
          <p:cNvPr id="77" name="Text Placeholder 385"/>
          <p:cNvSpPr>
            <a:spLocks noGrp="1"/>
          </p:cNvSpPr>
          <p:nvPr>
            <p:ph type="body" sz="quarter" idx="23"/>
          </p:nvPr>
        </p:nvSpPr>
        <p:spPr>
          <a:xfrm>
            <a:off x="29455390" y="9904085"/>
            <a:ext cx="13571537" cy="7519973"/>
          </a:xfrm>
        </p:spPr>
        <p:txBody>
          <a:bodyPr>
            <a:noAutofit/>
          </a:bodyPr>
          <a:lstStyle/>
          <a:p>
            <a:pPr algn="just"/>
            <a:r>
              <a:rPr lang="en-US" sz="2800" dirty="0" smtClean="0"/>
              <a:t>We developed our language in Reddex</a:t>
            </a:r>
            <a:r>
              <a:rPr lang="en-US" sz="2800" dirty="0" smtClean="0"/>
              <a:t>. Reddex is a programming language used for creating programming languages which is embedded in the racket language. Our development software of choice was Dr. Racket, shown below</a:t>
            </a:r>
            <a:r>
              <a:rPr lang="en-US" sz="2400" dirty="0" smtClean="0"/>
              <a:t>.</a:t>
            </a:r>
            <a:endParaRPr lang="en-US" sz="2400" dirty="0" smtClean="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99086" y="11689912"/>
            <a:ext cx="10832554" cy="582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4164" y="13336527"/>
            <a:ext cx="2942074" cy="287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 Placeholder 386"/>
          <p:cNvSpPr>
            <a:spLocks noGrp="1"/>
          </p:cNvSpPr>
          <p:nvPr>
            <p:ph type="body" sz="quarter" idx="24"/>
          </p:nvPr>
        </p:nvSpPr>
        <p:spPr>
          <a:xfrm>
            <a:off x="915295" y="10753163"/>
            <a:ext cx="13579475" cy="754045"/>
          </a:xfrm>
          <a:solidFill>
            <a:schemeClr val="tx2">
              <a:lumMod val="60000"/>
              <a:lumOff val="40000"/>
            </a:schemeClr>
          </a:solidFill>
        </p:spPr>
        <p:txBody>
          <a:bodyPr>
            <a:noAutofit/>
          </a:bodyPr>
          <a:lstStyle/>
          <a:p>
            <a:r>
              <a:rPr lang="en-US" sz="4800" dirty="0" smtClean="0"/>
              <a:t>The Problem</a:t>
            </a:r>
            <a:endParaRPr lang="en-US" sz="4800" dirty="0"/>
          </a:p>
        </p:txBody>
      </p:sp>
      <p:pic>
        <p:nvPicPr>
          <p:cNvPr id="1028" name="Picture 4"/>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6112" y="17596022"/>
            <a:ext cx="1274445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ext Placeholder 385"/>
          <p:cNvSpPr>
            <a:spLocks noGrp="1"/>
          </p:cNvSpPr>
          <p:nvPr>
            <p:ph type="body" sz="quarter" idx="23"/>
          </p:nvPr>
        </p:nvSpPr>
        <p:spPr>
          <a:xfrm>
            <a:off x="15200908" y="6150975"/>
            <a:ext cx="13571538" cy="3753110"/>
          </a:xfrm>
        </p:spPr>
        <p:txBody>
          <a:bodyPr>
            <a:noAutofit/>
          </a:bodyPr>
          <a:lstStyle/>
          <a:p>
            <a:r>
              <a:rPr lang="en-US" sz="2800" dirty="0" smtClean="0"/>
              <a:t>This is the part where I talk about determinism in our program based on figure 2</a:t>
            </a:r>
          </a:p>
        </p:txBody>
      </p:sp>
      <p:sp>
        <p:nvSpPr>
          <p:cNvPr id="79" name="Text Placeholder 385"/>
          <p:cNvSpPr>
            <a:spLocks noGrp="1"/>
          </p:cNvSpPr>
          <p:nvPr>
            <p:ph type="body" sz="quarter" idx="23"/>
          </p:nvPr>
        </p:nvSpPr>
        <p:spPr>
          <a:xfrm>
            <a:off x="29409578" y="6265790"/>
            <a:ext cx="13571537" cy="2685705"/>
          </a:xfrm>
        </p:spPr>
        <p:txBody>
          <a:bodyPr>
            <a:noAutofit/>
          </a:bodyPr>
          <a:lstStyle/>
          <a:p>
            <a:pPr algn="just"/>
            <a:r>
              <a:rPr lang="en-US" sz="2800" dirty="0"/>
              <a:t>For some lattices, the least upper bound operation was a simple built-in function like taking the maximum of two numbers; for other lattices it was more sophisticated and required us to write our own function.</a:t>
            </a:r>
          </a:p>
          <a:p>
            <a:pPr algn="just"/>
            <a:r>
              <a:rPr lang="en-US" sz="2800" dirty="0"/>
              <a:t>We instantiated </a:t>
            </a:r>
            <a:r>
              <a:rPr lang="en-US" sz="2800" dirty="0" err="1"/>
              <a:t>lambdaLVar</a:t>
            </a:r>
            <a:r>
              <a:rPr lang="en-US" sz="2800" dirty="0"/>
              <a:t> in a variety of ways, and for each instantiation, we created test suites to check if the programs we wrote were working the way we intended.</a:t>
            </a:r>
          </a:p>
          <a:p>
            <a:pPr algn="just"/>
            <a:endParaRPr lang="en-US" sz="3600" dirty="0" smtClean="0"/>
          </a:p>
        </p:txBody>
      </p:sp>
      <p:sp>
        <p:nvSpPr>
          <p:cNvPr id="6" name="TextBox 5"/>
          <p:cNvSpPr txBox="1"/>
          <p:nvPr/>
        </p:nvSpPr>
        <p:spPr>
          <a:xfrm>
            <a:off x="26384196" y="21459091"/>
            <a:ext cx="1019638" cy="400110"/>
          </a:xfrm>
          <a:prstGeom prst="rect">
            <a:avLst/>
          </a:prstGeom>
          <a:noFill/>
          <a:ln w="57150">
            <a:solidFill>
              <a:schemeClr val="tx1"/>
            </a:solidFill>
          </a:ln>
        </p:spPr>
        <p:txBody>
          <a:bodyPr wrap="none" rtlCol="0">
            <a:spAutoFit/>
          </a:bodyPr>
          <a:lstStyle/>
          <a:p>
            <a:r>
              <a:rPr lang="en-US" sz="2000" dirty="0" smtClean="0"/>
              <a:t>Figure 3</a:t>
            </a:r>
            <a:endParaRPr lang="en-US" sz="2000" dirty="0"/>
          </a:p>
        </p:txBody>
      </p:sp>
      <p:sp>
        <p:nvSpPr>
          <p:cNvPr id="81" name="TextBox 80"/>
          <p:cNvSpPr txBox="1"/>
          <p:nvPr/>
        </p:nvSpPr>
        <p:spPr>
          <a:xfrm>
            <a:off x="12725308" y="31272049"/>
            <a:ext cx="1019638" cy="400110"/>
          </a:xfrm>
          <a:prstGeom prst="rect">
            <a:avLst/>
          </a:prstGeom>
          <a:noFill/>
          <a:ln w="57150">
            <a:solidFill>
              <a:schemeClr val="tx1"/>
            </a:solidFill>
          </a:ln>
        </p:spPr>
        <p:txBody>
          <a:bodyPr wrap="none" rtlCol="0">
            <a:spAutoFit/>
          </a:bodyPr>
          <a:lstStyle/>
          <a:p>
            <a:r>
              <a:rPr lang="en-US" sz="2000" dirty="0" smtClean="0"/>
              <a:t>Figure 2</a:t>
            </a:r>
            <a:endParaRPr lang="en-US" sz="2000" dirty="0"/>
          </a:p>
        </p:txBody>
      </p:sp>
      <p:sp>
        <p:nvSpPr>
          <p:cNvPr id="84" name="Text Placeholder 386"/>
          <p:cNvSpPr>
            <a:spLocks noGrp="1"/>
          </p:cNvSpPr>
          <p:nvPr>
            <p:ph type="body" sz="quarter" idx="24"/>
          </p:nvPr>
        </p:nvSpPr>
        <p:spPr>
          <a:xfrm>
            <a:off x="15214600" y="5396930"/>
            <a:ext cx="13579475" cy="754045"/>
          </a:xfrm>
          <a:solidFill>
            <a:schemeClr val="tx2">
              <a:lumMod val="60000"/>
              <a:lumOff val="40000"/>
            </a:schemeClr>
          </a:solidFill>
        </p:spPr>
        <p:txBody>
          <a:bodyPr>
            <a:noAutofit/>
          </a:bodyPr>
          <a:lstStyle/>
          <a:p>
            <a:r>
              <a:rPr lang="en-US" sz="4800" dirty="0">
                <a:latin typeface="Times New Roman" pitchFamily="18" charset="0"/>
                <a:cs typeface="Times New Roman" pitchFamily="18" charset="0"/>
              </a:rPr>
              <a:t>Determinism for </a:t>
            </a:r>
            <a:r>
              <a:rPr lang="el-GR" sz="4800" dirty="0">
                <a:latin typeface="Times New Roman" pitchFamily="18" charset="0"/>
                <a:cs typeface="Times New Roman" pitchFamily="18" charset="0"/>
              </a:rPr>
              <a:t>λ</a:t>
            </a:r>
            <a:r>
              <a:rPr lang="en-US" sz="4800" dirty="0">
                <a:latin typeface="Times New Roman" pitchFamily="18" charset="0"/>
                <a:cs typeface="Times New Roman" pitchFamily="18" charset="0"/>
              </a:rPr>
              <a:t> LVar</a:t>
            </a:r>
            <a:endParaRPr lang="en-US" sz="4800" dirty="0">
              <a:latin typeface="Times New Roman" pitchFamily="18" charset="0"/>
              <a:cs typeface="Times New Roman" pitchFamily="18" charset="0"/>
            </a:endParaRPr>
          </a:p>
        </p:txBody>
      </p:sp>
      <p:sp>
        <p:nvSpPr>
          <p:cNvPr id="85" name="Text Placeholder 385"/>
          <p:cNvSpPr>
            <a:spLocks noGrp="1"/>
          </p:cNvSpPr>
          <p:nvPr>
            <p:ph type="body" sz="quarter" idx="23"/>
          </p:nvPr>
        </p:nvSpPr>
        <p:spPr>
          <a:xfrm>
            <a:off x="15222538" y="22298886"/>
            <a:ext cx="13571537" cy="3111800"/>
          </a:xfrm>
        </p:spPr>
        <p:txBody>
          <a:bodyPr>
            <a:noAutofit/>
          </a:bodyPr>
          <a:lstStyle/>
          <a:p>
            <a:pPr algn="just"/>
            <a:r>
              <a:rPr lang="en-US" sz="2800" dirty="0" smtClean="0"/>
              <a:t>Figure 3 shows two different parallel program flow charts. The one on the left will always be deterministic since </a:t>
            </a:r>
            <a:r>
              <a:rPr lang="en-US" sz="2800" dirty="0" smtClean="0"/>
              <a:t>the puts and gets are done separately. The one on the right though will be nondeterministic since the put and get are evaluated in parallel. Even though the program seemingly operates simultaneously, it actually does the operations separately in a random order depending on what the system decides to do first. This could cause problems if the system decides to operate the get before the put. </a:t>
            </a:r>
            <a:endParaRPr lang="en-US" sz="2800" dirty="0" smtClean="0"/>
          </a:p>
        </p:txBody>
      </p:sp>
      <p:sp>
        <p:nvSpPr>
          <p:cNvPr id="86" name="Text Placeholder 553"/>
          <p:cNvSpPr>
            <a:spLocks noGrp="1"/>
          </p:cNvSpPr>
          <p:nvPr>
            <p:ph type="body" sz="quarter" idx="25"/>
          </p:nvPr>
        </p:nvSpPr>
        <p:spPr>
          <a:xfrm>
            <a:off x="15200908" y="25466747"/>
            <a:ext cx="13576029" cy="923322"/>
          </a:xfrm>
          <a:solidFill>
            <a:schemeClr val="tx2">
              <a:lumMod val="60000"/>
              <a:lumOff val="40000"/>
            </a:schemeClr>
          </a:solidFill>
        </p:spPr>
        <p:txBody>
          <a:bodyPr/>
          <a:lstStyle/>
          <a:p>
            <a:r>
              <a:rPr lang="en-US" sz="4800" dirty="0" smtClean="0">
                <a:latin typeface="Times New Roman" pitchFamily="18" charset="0"/>
                <a:cs typeface="Times New Roman" pitchFamily="18" charset="0"/>
              </a:rPr>
              <a:t>Summary</a:t>
            </a:r>
            <a:endParaRPr lang="en-US" sz="4800" dirty="0">
              <a:latin typeface="Times New Roman" pitchFamily="18" charset="0"/>
              <a:cs typeface="Times New Roman" pitchFamily="18" charset="0"/>
            </a:endParaRPr>
          </a:p>
        </p:txBody>
      </p:sp>
      <p:sp>
        <p:nvSpPr>
          <p:cNvPr id="87" name="Text Placeholder 385"/>
          <p:cNvSpPr>
            <a:spLocks noGrp="1"/>
          </p:cNvSpPr>
          <p:nvPr>
            <p:ph type="body" sz="quarter" idx="23"/>
          </p:nvPr>
        </p:nvSpPr>
        <p:spPr>
          <a:xfrm>
            <a:off x="15140908" y="26390069"/>
            <a:ext cx="13571537" cy="5792607"/>
          </a:xfrm>
        </p:spPr>
        <p:txBody>
          <a:bodyPr>
            <a:noAutofit/>
          </a:bodyPr>
          <a:lstStyle/>
          <a:p>
            <a:pPr algn="just"/>
            <a:r>
              <a:rPr lang="en-US" sz="2800" dirty="0"/>
              <a:t>In this project, we worked on extending </a:t>
            </a:r>
            <a:r>
              <a:rPr lang="en-US" sz="2800" dirty="0" err="1"/>
              <a:t>lambdaLVar</a:t>
            </a:r>
            <a:r>
              <a:rPr lang="en-US" sz="2800" dirty="0"/>
              <a:t>, a small programming language that uses LVars.  Because </a:t>
            </a:r>
            <a:r>
              <a:rPr lang="en-US" sz="2800" dirty="0" err="1"/>
              <a:t>lambdaLVar</a:t>
            </a:r>
            <a:r>
              <a:rPr lang="en-US" sz="2800" dirty="0"/>
              <a:t> is based on a lattice that is specified by the language user, </a:t>
            </a:r>
            <a:r>
              <a:rPr lang="en-US" sz="2800" dirty="0" err="1"/>
              <a:t>lambdaLVar</a:t>
            </a:r>
            <a:r>
              <a:rPr lang="en-US" sz="2800" dirty="0"/>
              <a:t> is actually not just one language, but a family of languages: instantiate </a:t>
            </a:r>
            <a:r>
              <a:rPr lang="en-US" sz="2800" dirty="0" err="1"/>
              <a:t>lambdaLVar</a:t>
            </a:r>
            <a:r>
              <a:rPr lang="en-US" sz="2800" dirty="0"/>
              <a:t> with one lattice and you get one deterministic parallel language; with another lattice, and you get </a:t>
            </a:r>
            <a:r>
              <a:rPr lang="en-US" sz="2800" dirty="0" smtClean="0"/>
              <a:t>another.</a:t>
            </a:r>
          </a:p>
          <a:p>
            <a:pPr algn="just"/>
            <a:r>
              <a:rPr lang="en-US" sz="2800" dirty="0" smtClean="0"/>
              <a:t>In </a:t>
            </a:r>
            <a:r>
              <a:rPr lang="en-US" sz="2800" dirty="0"/>
              <a:t>this project we looked at some ways to instantiate </a:t>
            </a:r>
            <a:r>
              <a:rPr lang="en-US" sz="2800" dirty="0" err="1"/>
              <a:t>lambdaLVar</a:t>
            </a:r>
            <a:r>
              <a:rPr lang="en-US" sz="2800" dirty="0"/>
              <a:t> with new lattices.  We found that to instantiate </a:t>
            </a:r>
            <a:r>
              <a:rPr lang="en-US" sz="2800" dirty="0" err="1"/>
              <a:t>lambdaLVar</a:t>
            </a:r>
            <a:r>
              <a:rPr lang="en-US" sz="2800" dirty="0"/>
              <a:t> with a lattice, one has to specify a "least upper bound" (</a:t>
            </a:r>
            <a:r>
              <a:rPr lang="en-US" sz="2800" dirty="0" err="1"/>
              <a:t>lub</a:t>
            </a:r>
            <a:r>
              <a:rPr lang="en-US" sz="2800" dirty="0"/>
              <a:t>) operation that specifies how two lattice elements should be combined together.  This </a:t>
            </a:r>
            <a:r>
              <a:rPr lang="en-US" sz="2800" dirty="0" err="1"/>
              <a:t>lub</a:t>
            </a:r>
            <a:r>
              <a:rPr lang="en-US" sz="2800" dirty="0"/>
              <a:t> operation corresponds to how, when two threads write to a variable, the writes done by the two threads are merged together after the two threads finish </a:t>
            </a:r>
            <a:r>
              <a:rPr lang="en-US" sz="2800" dirty="0" smtClean="0"/>
              <a:t>running.</a:t>
            </a: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8217</TotalTime>
  <Words>629</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Isaiah</cp:lastModifiedBy>
  <cp:revision>75</cp:revision>
  <dcterms:created xsi:type="dcterms:W3CDTF">2012-02-03T19:11:35Z</dcterms:created>
  <dcterms:modified xsi:type="dcterms:W3CDTF">2013-04-23T20:43:44Z</dcterms:modified>
</cp:coreProperties>
</file>