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0" d="100"/>
          <a:sy n="30" d="100"/>
        </p:scale>
        <p:origin x="-1140" y="235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1786" y="6295353"/>
            <a:ext cx="13591277" cy="16466024"/>
          </a:xfrm>
        </p:spPr>
        <p:txBody>
          <a:bodyPr/>
          <a:lstStyle/>
          <a:p>
            <a:pPr indent="0" algn="just"/>
            <a:r>
              <a:rPr lang="en-US" sz="3400" dirty="0" smtClean="0"/>
              <a:t>One of the most challenging parts of parallel programming is dealing with shared state between computations. A program could behave differently on different runs, depending on the ordering of state-changing operations. This is called nondeterminism. </a:t>
            </a:r>
            <a:r>
              <a:rPr lang="en-US" sz="3400" dirty="0" smtClean="0"/>
              <a:t> Our goal is to create a language that will allow a program to run various operations in parallel while still remaining deterministic. </a:t>
            </a:r>
          </a:p>
          <a:p>
            <a:pPr indent="0" algn="just"/>
            <a:endParaRPr lang="en-US" sz="3400" dirty="0" smtClean="0"/>
          </a:p>
          <a:p>
            <a:pPr indent="0" algn="just"/>
            <a:r>
              <a:rPr lang="en-US" sz="3400" dirty="0" smtClean="0"/>
              <a:t>In </a:t>
            </a:r>
            <a:r>
              <a:rPr lang="en-US" sz="3400" dirty="0"/>
              <a:t>this project, we worked on extending lambdaLVar, a small programming language that uses LVars. An LVar </a:t>
            </a:r>
            <a:r>
              <a:rPr lang="en-US" sz="3400" dirty="0" smtClean="0"/>
              <a:t>is a variable </a:t>
            </a:r>
            <a:r>
              <a:rPr lang="en-US" sz="3400" dirty="0"/>
              <a:t>that can take on various states that form a lattice. Figure 1 shows some examples of typical </a:t>
            </a:r>
            <a:r>
              <a:rPr lang="en-US" sz="3400" dirty="0" smtClean="0"/>
              <a:t>LVars. The lambdaLVar language </a:t>
            </a:r>
            <a:r>
              <a:rPr lang="en-US" sz="3400" dirty="0"/>
              <a:t>is actually not just one language, but a family of </a:t>
            </a:r>
            <a:r>
              <a:rPr lang="en-US" sz="3400" dirty="0" smtClean="0"/>
              <a:t>languages, depending on the user-specified lattice.</a:t>
            </a:r>
          </a:p>
          <a:p>
            <a:pPr indent="0" algn="just"/>
            <a:endParaRPr lang="en-US" sz="3400" dirty="0"/>
          </a:p>
          <a:p>
            <a:pPr indent="0" algn="just"/>
            <a:r>
              <a:rPr lang="en-US" sz="3400" dirty="0"/>
              <a:t>In this project we looked at some ways to instantiate lambdaLVar with new lattices.  </a:t>
            </a:r>
            <a:r>
              <a:rPr lang="en-US" sz="3400" dirty="0" smtClean="0"/>
              <a:t>To instantiate </a:t>
            </a:r>
            <a:r>
              <a:rPr lang="en-US" sz="3400" dirty="0"/>
              <a:t>lambdaLVar with a lattice, one has to specify a "least upper bound" (lub) operation that specifies how two lattice elements should be combined together.  This lub operation corresponds to how, when two threads write to a variable, the writes done by the two threads are merged together after the two threads finish running</a:t>
            </a:r>
            <a:r>
              <a:rPr lang="en-US" sz="3400" dirty="0" smtClean="0"/>
              <a:t>.</a:t>
            </a:r>
          </a:p>
          <a:p>
            <a:pPr indent="0" algn="just"/>
            <a:endParaRPr lang="en-US" sz="3400" dirty="0"/>
          </a:p>
          <a:p>
            <a:pPr indent="0" algn="just"/>
            <a:r>
              <a:rPr lang="en-US" sz="3400" dirty="0"/>
              <a:t>For some lattices, the least upper bound operation was a simple built-in function like taking the maximum of two numbers; for other lattices it was more sophisticated and required us to write our own function</a:t>
            </a:r>
            <a:r>
              <a:rPr lang="en-US" sz="3400" dirty="0" smtClean="0"/>
              <a:t>.</a:t>
            </a:r>
          </a:p>
          <a:p>
            <a:pPr indent="0" algn="just"/>
            <a:endParaRPr lang="en-US" sz="3400" dirty="0"/>
          </a:p>
          <a:p>
            <a:pPr indent="0" algn="just"/>
            <a:r>
              <a:rPr lang="en-US" sz="3400" dirty="0"/>
              <a:t>We instantiated lambdaLVar in a variety of ways, and for each instantiation, we created test suites to check if the programs we wrote were working the way we intended.</a:t>
            </a:r>
          </a:p>
          <a:p>
            <a:pPr algn="just"/>
            <a:endParaRPr lang="en-US" sz="2800" dirty="0"/>
          </a:p>
        </p:txBody>
      </p:sp>
      <p:sp>
        <p:nvSpPr>
          <p:cNvPr id="3" name="Text Placeholder 2"/>
          <p:cNvSpPr>
            <a:spLocks noGrp="1"/>
          </p:cNvSpPr>
          <p:nvPr>
            <p:ph type="body" sz="quarter" idx="11"/>
          </p:nvPr>
        </p:nvSpPr>
        <p:spPr>
          <a:xfrm>
            <a:off x="913647" y="5296420"/>
            <a:ext cx="13588166" cy="1107988"/>
          </a:xfrm>
          <a:noFill/>
        </p:spPr>
        <p:txBody>
          <a:bodyPr/>
          <a:lstStyle/>
          <a:p>
            <a:r>
              <a:rPr lang="en-US" sz="6000" dirty="0" smtClean="0"/>
              <a:t>Introduction</a:t>
            </a:r>
            <a:endParaRPr lang="en-US" sz="6000" dirty="0"/>
          </a:p>
        </p:txBody>
      </p:sp>
      <p:sp>
        <p:nvSpPr>
          <p:cNvPr id="7" name="Text Placeholder 6"/>
          <p:cNvSpPr>
            <a:spLocks noGrp="1"/>
          </p:cNvSpPr>
          <p:nvPr>
            <p:ph type="body" sz="quarter" idx="19"/>
          </p:nvPr>
        </p:nvSpPr>
        <p:spPr>
          <a:xfrm>
            <a:off x="15445681" y="14657760"/>
            <a:ext cx="12972724" cy="12801287"/>
          </a:xfrm>
          <a:solidFill>
            <a:schemeClr val="bg1"/>
          </a:solidFill>
          <a:ln w="12700">
            <a:solidFill>
              <a:schemeClr val="tx1"/>
            </a:solidFill>
          </a:ln>
        </p:spPr>
        <p:txBody>
          <a:bodyPr/>
          <a:lstStyle/>
          <a:p>
            <a:endParaRPr lang="en-US" sz="2800" dirty="0"/>
          </a:p>
          <a:p>
            <a:endParaRPr lang="en-US" sz="2800" dirty="0"/>
          </a:p>
        </p:txBody>
      </p:sp>
      <p:sp>
        <p:nvSpPr>
          <p:cNvPr id="554" name="Text Placeholder 553"/>
          <p:cNvSpPr>
            <a:spLocks noGrp="1"/>
          </p:cNvSpPr>
          <p:nvPr>
            <p:ph type="body" sz="quarter" idx="25"/>
          </p:nvPr>
        </p:nvSpPr>
        <p:spPr>
          <a:xfrm>
            <a:off x="29383201" y="5304598"/>
            <a:ext cx="13568432" cy="1107988"/>
          </a:xfrm>
          <a:noFill/>
        </p:spPr>
        <p:txBody>
          <a:bodyPr/>
          <a:lstStyle/>
          <a:p>
            <a:r>
              <a:rPr lang="en-US" sz="6000" dirty="0" smtClean="0">
                <a:cs typeface="Times New Roman" pitchFamily="18" charset="0"/>
              </a:rPr>
              <a:t>Tools Used</a:t>
            </a:r>
            <a:endParaRPr lang="en-US" sz="6000" dirty="0">
              <a:cs typeface="Times New Roman" pitchFamily="18" charset="0"/>
            </a:endParaRPr>
          </a:p>
        </p:txBody>
      </p:sp>
      <p:sp>
        <p:nvSpPr>
          <p:cNvPr id="559" name="Text Placeholder 558"/>
          <p:cNvSpPr>
            <a:spLocks noGrp="1"/>
          </p:cNvSpPr>
          <p:nvPr>
            <p:ph type="body" sz="quarter" idx="30"/>
          </p:nvPr>
        </p:nvSpPr>
        <p:spPr>
          <a:xfrm>
            <a:off x="29375266" y="28323236"/>
            <a:ext cx="13581061" cy="2640701"/>
          </a:xfrm>
        </p:spPr>
        <p:txBody>
          <a:bodyPr/>
          <a:lstStyle/>
          <a:p>
            <a:pPr algn="ctr"/>
            <a:r>
              <a:rPr lang="en-US" sz="3600" dirty="0" smtClean="0"/>
              <a:t>Isaiah Weating --- iweating@indiana.edu</a:t>
            </a:r>
          </a:p>
          <a:p>
            <a:pPr algn="ctr"/>
            <a:r>
              <a:rPr lang="en-US" sz="36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285439" y="3326797"/>
            <a:ext cx="18283221" cy="899349"/>
          </a:xfrm>
        </p:spPr>
        <p:txBody>
          <a:bodyPr>
            <a:normAutofit fontScale="92500" lnSpcReduction="10000"/>
          </a:bodyPr>
          <a:lstStyle/>
          <a:p>
            <a:pPr algn="l"/>
            <a:r>
              <a:rPr lang="en-US" dirty="0" smtClean="0"/>
              <a:t> School of Informatics and </a:t>
            </a:r>
            <a:r>
              <a:rPr lang="en-US" dirty="0" smtClean="0"/>
              <a:t>Computing, </a:t>
            </a:r>
            <a:r>
              <a:rPr lang="en-US" dirty="0" smtClean="0"/>
              <a:t>Indiana University</a:t>
            </a:r>
            <a:endParaRPr lang="en-US" dirty="0"/>
          </a:p>
        </p:txBody>
      </p:sp>
      <p:sp>
        <p:nvSpPr>
          <p:cNvPr id="410" name="Text Placeholder 409"/>
          <p:cNvSpPr>
            <a:spLocks noGrp="1"/>
          </p:cNvSpPr>
          <p:nvPr>
            <p:ph type="body" sz="quarter" idx="151"/>
          </p:nvPr>
        </p:nvSpPr>
        <p:spPr>
          <a:xfrm>
            <a:off x="5273039" y="1794176"/>
            <a:ext cx="14508481" cy="1514794"/>
          </a:xfrm>
        </p:spPr>
        <p:txBody>
          <a:bodyPr>
            <a:normAutofit fontScale="92500"/>
          </a:bodyPr>
          <a:lstStyle/>
          <a:p>
            <a:pPr algn="l"/>
            <a:r>
              <a:rPr lang="en-US" dirty="0"/>
              <a:t>Isaiah Weating </a:t>
            </a:r>
            <a:r>
              <a:rPr lang="en-US" dirty="0" smtClean="0"/>
              <a:t>and </a:t>
            </a:r>
            <a:r>
              <a:rPr lang="en-US" dirty="0"/>
              <a:t>Lindsey </a:t>
            </a:r>
            <a:r>
              <a:rPr lang="en-US" dirty="0" smtClean="0"/>
              <a:t>Kuper</a:t>
            </a:r>
            <a:endParaRPr lang="en-US" dirty="0"/>
          </a:p>
        </p:txBody>
      </p:sp>
      <p:sp>
        <p:nvSpPr>
          <p:cNvPr id="411" name="Text Placeholder 410"/>
          <p:cNvSpPr>
            <a:spLocks noGrp="1"/>
          </p:cNvSpPr>
          <p:nvPr>
            <p:ph type="body" sz="quarter" idx="153"/>
          </p:nvPr>
        </p:nvSpPr>
        <p:spPr>
          <a:xfrm>
            <a:off x="4739639" y="359403"/>
            <a:ext cx="18191957" cy="1637973"/>
          </a:xfrm>
        </p:spPr>
        <p:txBody>
          <a:bodyPr>
            <a:normAutofit fontScale="92500" lnSpcReduction="10000"/>
          </a:bodyPr>
          <a:lstStyle/>
          <a:p>
            <a:pPr algn="l"/>
            <a:r>
              <a:rPr lang="en-US" dirty="0"/>
              <a:t>LVars </a:t>
            </a:r>
            <a:r>
              <a:rPr lang="en-US" dirty="0" smtClean="0"/>
              <a:t>for </a:t>
            </a:r>
            <a:r>
              <a:rPr lang="en-US" dirty="0"/>
              <a:t>Parallel </a:t>
            </a:r>
            <a:r>
              <a:rPr lang="en-US" dirty="0" smtClean="0"/>
              <a:t>Programming</a:t>
            </a:r>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graphicFrame>
        <p:nvGraphicFramePr>
          <p:cNvPr id="19" name="Picture Placeholder 18"/>
          <p:cNvGraphicFramePr>
            <a:graphicFrameLocks noGrp="1"/>
          </p:cNvGraphicFramePr>
          <p:nvPr>
            <p:ph type="pic" sz="quarter" idx="115"/>
            <p:extLst>
              <p:ext uri="{D42A27DB-BD31-4B8C-83A1-F6EECF244321}">
                <p14:modId xmlns:p14="http://schemas.microsoft.com/office/powerpoint/2010/main" val="2036423419"/>
              </p:ext>
            </p:extLst>
          </p:nvPr>
        </p:nvGraphicFramePr>
        <p:xfrm>
          <a:off x="15550940" y="15464606"/>
          <a:ext cx="12833288" cy="3078480"/>
        </p:xfrm>
        <a:graphic>
          <a:graphicData uri="http://schemas.openxmlformats.org/drawingml/2006/table">
            <a:tbl>
              <a:tblPr>
                <a:tableStyleId>{073A0DAA-6AF3-43AB-8588-CEC1D06C72B9}</a:tableStyleId>
              </a:tblPr>
              <a:tblGrid>
                <a:gridCol w="6416644"/>
                <a:gridCol w="6416644"/>
              </a:tblGrid>
              <a:tr h="370840">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dirty="0" smtClean="0">
                          <a:latin typeface="Courier New" pitchFamily="49" charset="0"/>
                          <a:cs typeface="Courier New" pitchFamily="49" charset="0"/>
                        </a:rPr>
                        <a:t>let par a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let par x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y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in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b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in ...</a:t>
                      </a:r>
                    </a:p>
                    <a:p>
                      <a:endParaRPr lang="en-US" sz="2800" dirty="0">
                        <a:solidFill>
                          <a:schemeClr val="tx1"/>
                        </a:solidFill>
                        <a:latin typeface="Times New Roman" pitchFamily="18" charset="0"/>
                        <a:cs typeface="Times New Roman" pitchFamily="18" charset="0"/>
                      </a:endParaRPr>
                    </a:p>
                  </a:txBody>
                  <a:tcPr>
                    <a:no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dirty="0" smtClean="0">
                          <a:latin typeface="Courier New" pitchFamily="49" charset="0"/>
                          <a:cs typeface="Courier New" pitchFamily="49" charset="0"/>
                        </a:rPr>
                        <a:t>let par a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let par x = ... </a:t>
                      </a:r>
                      <a:r>
                        <a:rPr lang="en-US" sz="2400" b="1" dirty="0" smtClean="0">
                          <a:latin typeface="Courier New" pitchFamily="49" charset="0"/>
                          <a:cs typeface="Courier New" pitchFamily="49" charset="0"/>
                        </a:rPr>
                        <a:t>Put(l) </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y =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in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b = ... </a:t>
                      </a:r>
                      <a:r>
                        <a:rPr lang="en-US" sz="2400" b="1" dirty="0" smtClean="0">
                          <a:latin typeface="Courier New" pitchFamily="49" charset="0"/>
                          <a:cs typeface="Courier New" pitchFamily="49" charset="0"/>
                        </a:rPr>
                        <a:t>Get(l) </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in ...</a:t>
                      </a:r>
                    </a:p>
                    <a:p>
                      <a:endParaRPr lang="en-US" sz="2800" dirty="0">
                        <a:latin typeface="Times New Roman" pitchFamily="18" charset="0"/>
                        <a:cs typeface="Times New Roman" pitchFamily="18" charset="0"/>
                      </a:endParaRPr>
                    </a:p>
                  </a:txBody>
                  <a:tcPr>
                    <a:noFill/>
                  </a:tcPr>
                </a:tc>
              </a:tr>
            </a:tbl>
          </a:graphicData>
        </a:graphic>
      </p:graphicFrame>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40127" y="17895122"/>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07264" y="15722755"/>
            <a:ext cx="13573126" cy="1107988"/>
          </a:xfrm>
          <a:noFill/>
        </p:spPr>
        <p:txBody>
          <a:bodyPr/>
          <a:lstStyle/>
          <a:p>
            <a:r>
              <a:rPr lang="en-US" sz="6000" dirty="0" smtClean="0"/>
              <a:t>Future Work</a:t>
            </a:r>
            <a:endParaRPr lang="en-US" sz="6000" dirty="0"/>
          </a:p>
        </p:txBody>
      </p:sp>
      <p:sp>
        <p:nvSpPr>
          <p:cNvPr id="73" name="Text Placeholder 385"/>
          <p:cNvSpPr>
            <a:spLocks noGrp="1"/>
          </p:cNvSpPr>
          <p:nvPr>
            <p:ph type="body" sz="quarter" idx="23"/>
          </p:nvPr>
        </p:nvSpPr>
        <p:spPr>
          <a:xfrm>
            <a:off x="29355379" y="17171291"/>
            <a:ext cx="13571537" cy="12366520"/>
          </a:xfrm>
        </p:spPr>
        <p:txBody>
          <a:bodyPr>
            <a:noAutofit/>
          </a:bodyPr>
          <a:lstStyle/>
          <a:p>
            <a:pPr algn="just"/>
            <a:r>
              <a:rPr lang="en-US" sz="3400" dirty="0">
                <a:solidFill>
                  <a:srgbClr val="002060"/>
                </a:solidFill>
              </a:rPr>
              <a:t>Future work on </a:t>
            </a:r>
            <a:r>
              <a:rPr lang="en-US" sz="3400" dirty="0" smtClean="0">
                <a:solidFill>
                  <a:srgbClr val="002060"/>
                </a:solidFill>
              </a:rPr>
              <a:t>lambdaLVar will include:</a:t>
            </a:r>
            <a:r>
              <a:rPr lang="en-US" sz="3400" dirty="0">
                <a:solidFill>
                  <a:srgbClr val="002060"/>
                </a:solidFill>
              </a:rPr>
              <a:t> </a:t>
            </a:r>
          </a:p>
          <a:p>
            <a:pPr lvl="1" algn="just"/>
            <a:r>
              <a:rPr lang="en-US" sz="3400" dirty="0">
                <a:solidFill>
                  <a:srgbClr val="002060"/>
                </a:solidFill>
                <a:latin typeface="Times New Roman" pitchFamily="18" charset="0"/>
                <a:cs typeface="Times New Roman" pitchFamily="18" charset="0"/>
              </a:rPr>
              <a:t>Automatic test generation: </a:t>
            </a:r>
            <a:r>
              <a:rPr lang="en-US" sz="3400" dirty="0" smtClean="0">
                <a:solidFill>
                  <a:srgbClr val="002060"/>
                </a:solidFill>
                <a:latin typeface="Times New Roman" pitchFamily="18" charset="0"/>
                <a:cs typeface="Times New Roman" pitchFamily="18" charset="0"/>
              </a:rPr>
              <a:t>Currently we manually write tests for lambdaLVar. In </a:t>
            </a:r>
            <a:r>
              <a:rPr lang="en-US" sz="3400" dirty="0">
                <a:solidFill>
                  <a:srgbClr val="002060"/>
                </a:solidFill>
                <a:latin typeface="Times New Roman" pitchFamily="18" charset="0"/>
                <a:cs typeface="Times New Roman" pitchFamily="18" charset="0"/>
              </a:rPr>
              <a:t>the future, </a:t>
            </a:r>
            <a:r>
              <a:rPr lang="en-US" sz="3400" dirty="0" smtClean="0">
                <a:solidFill>
                  <a:srgbClr val="002060"/>
                </a:solidFill>
                <a:latin typeface="Times New Roman" pitchFamily="18" charset="0"/>
                <a:cs typeface="Times New Roman" pitchFamily="18" charset="0"/>
              </a:rPr>
              <a:t>we will </a:t>
            </a:r>
            <a:r>
              <a:rPr lang="en-US" sz="3400" dirty="0">
                <a:solidFill>
                  <a:srgbClr val="002060"/>
                </a:solidFill>
                <a:latin typeface="Times New Roman" pitchFamily="18" charset="0"/>
                <a:cs typeface="Times New Roman" pitchFamily="18" charset="0"/>
              </a:rPr>
              <a:t>exploit the random test generation features of Redex to automate some of this work for </a:t>
            </a:r>
            <a:r>
              <a:rPr lang="en-US" sz="3400" dirty="0" smtClean="0">
                <a:solidFill>
                  <a:srgbClr val="002060"/>
                </a:solidFill>
                <a:latin typeface="Times New Roman" pitchFamily="18" charset="0"/>
                <a:cs typeface="Times New Roman" pitchFamily="18" charset="0"/>
              </a:rPr>
              <a:t>us.</a:t>
            </a:r>
          </a:p>
          <a:p>
            <a:pPr lvl="1" algn="just"/>
            <a:r>
              <a:rPr lang="en-US" sz="3400" dirty="0" smtClean="0">
                <a:solidFill>
                  <a:srgbClr val="002060"/>
                </a:solidFill>
                <a:latin typeface="Times New Roman" pitchFamily="18" charset="0"/>
                <a:cs typeface="Times New Roman" pitchFamily="18" charset="0"/>
              </a:rPr>
              <a:t>Decoupling </a:t>
            </a:r>
            <a:r>
              <a:rPr lang="en-US" sz="3400" dirty="0">
                <a:solidFill>
                  <a:srgbClr val="002060"/>
                </a:solidFill>
                <a:latin typeface="Times New Roman" pitchFamily="18" charset="0"/>
                <a:cs typeface="Times New Roman" pitchFamily="18" charset="0"/>
              </a:rPr>
              <a:t>lambdaLVar from Redex: lambdaLVar programs can be cumbersome to work with because one has to write them inside the Redex framework. </a:t>
            </a:r>
            <a:r>
              <a:rPr lang="en-US" sz="3400" dirty="0" smtClean="0">
                <a:solidFill>
                  <a:srgbClr val="002060"/>
                </a:solidFill>
                <a:latin typeface="Times New Roman" pitchFamily="18" charset="0"/>
                <a:cs typeface="Times New Roman" pitchFamily="18" charset="0"/>
              </a:rPr>
              <a:t>In the future, we will write lambdaLVar programs independently from Redex.</a:t>
            </a:r>
          </a:p>
          <a:p>
            <a:pPr lvl="1" algn="just"/>
            <a:endParaRPr lang="en-US" sz="3400" dirty="0">
              <a:solidFill>
                <a:srgbClr val="002060"/>
              </a:solidFill>
              <a:latin typeface="Times New Roman" pitchFamily="18" charset="0"/>
              <a:cs typeface="Times New Roman" pitchFamily="18" charset="0"/>
            </a:endParaRPr>
          </a:p>
          <a:p>
            <a:pPr algn="just"/>
            <a:r>
              <a:rPr lang="en-US" sz="3400" dirty="0">
                <a:solidFill>
                  <a:srgbClr val="002060"/>
                </a:solidFill>
              </a:rPr>
              <a:t>Future work on LVars in </a:t>
            </a:r>
            <a:r>
              <a:rPr lang="en-US" sz="3400" dirty="0" smtClean="0">
                <a:solidFill>
                  <a:srgbClr val="002060"/>
                </a:solidFill>
              </a:rPr>
              <a:t>general will include:</a:t>
            </a:r>
            <a:endParaRPr lang="en-US" sz="3400" dirty="0">
              <a:solidFill>
                <a:srgbClr val="002060"/>
              </a:solidFill>
            </a:endParaRPr>
          </a:p>
          <a:p>
            <a:pPr lvl="1" algn="just"/>
            <a:r>
              <a:rPr lang="en-US" sz="3400" dirty="0">
                <a:solidFill>
                  <a:srgbClr val="002060"/>
                </a:solidFill>
                <a:latin typeface="Times New Roman" pitchFamily="18" charset="0"/>
                <a:cs typeface="Times New Roman" pitchFamily="18" charset="0"/>
              </a:rPr>
              <a:t>There is still much work to be done </a:t>
            </a:r>
            <a:r>
              <a:rPr lang="en-US" sz="3400" dirty="0" smtClean="0">
                <a:solidFill>
                  <a:srgbClr val="002060"/>
                </a:solidFill>
                <a:latin typeface="Times New Roman" pitchFamily="18" charset="0"/>
                <a:cs typeface="Times New Roman" pitchFamily="18" charset="0"/>
              </a:rPr>
              <a:t>on effective </a:t>
            </a:r>
            <a:r>
              <a:rPr lang="en-US" sz="3400" dirty="0">
                <a:solidFill>
                  <a:srgbClr val="002060"/>
                </a:solidFill>
                <a:latin typeface="Times New Roman" pitchFamily="18" charset="0"/>
                <a:cs typeface="Times New Roman" pitchFamily="18" charset="0"/>
              </a:rPr>
              <a:t>ways of programming with </a:t>
            </a:r>
            <a:r>
              <a:rPr lang="en-US" sz="3400" dirty="0" smtClean="0">
                <a:solidFill>
                  <a:srgbClr val="002060"/>
                </a:solidFill>
                <a:latin typeface="Times New Roman" pitchFamily="18" charset="0"/>
                <a:cs typeface="Times New Roman" pitchFamily="18" charset="0"/>
              </a:rPr>
              <a:t>LVars beyond </a:t>
            </a:r>
            <a:r>
              <a:rPr lang="en-US" sz="3400" dirty="0">
                <a:solidFill>
                  <a:srgbClr val="002060"/>
                </a:solidFill>
                <a:latin typeface="Times New Roman" pitchFamily="18" charset="0"/>
                <a:cs typeface="Times New Roman" pitchFamily="18" charset="0"/>
              </a:rPr>
              <a:t>the special-purpose lambdaLVar language, and eventually, we want to build libraries of efficient concurrent data structures on top of LVars.  (Ask Lindsey for more details on the current roadmap for LVars</a:t>
            </a:r>
            <a:r>
              <a:rPr lang="en-US" sz="3400" dirty="0" smtClean="0">
                <a:solidFill>
                  <a:srgbClr val="002060"/>
                </a:solidFill>
                <a:latin typeface="Times New Roman" pitchFamily="18" charset="0"/>
                <a:cs typeface="Times New Roman" pitchFamily="18" charset="0"/>
              </a:rPr>
              <a:t>!)</a:t>
            </a:r>
          </a:p>
          <a:p>
            <a:pPr lvl="1" algn="just"/>
            <a:endParaRPr lang="en-US" sz="3000" dirty="0">
              <a:solidFill>
                <a:srgbClr val="002060"/>
              </a:solidFill>
              <a:latin typeface="Times New Roman" pitchFamily="18" charset="0"/>
              <a:cs typeface="Times New Roman" pitchFamily="18" charset="0"/>
            </a:endParaRPr>
          </a:p>
        </p:txBody>
      </p:sp>
      <p:sp>
        <p:nvSpPr>
          <p:cNvPr id="74" name="Text Placeholder 2"/>
          <p:cNvSpPr>
            <a:spLocks noGrp="1"/>
          </p:cNvSpPr>
          <p:nvPr>
            <p:ph type="body" sz="quarter" idx="11"/>
          </p:nvPr>
        </p:nvSpPr>
        <p:spPr>
          <a:xfrm>
            <a:off x="29383201" y="26834007"/>
            <a:ext cx="13573126" cy="1107988"/>
          </a:xfrm>
          <a:noFill/>
        </p:spPr>
        <p:txBody>
          <a:bodyPr/>
          <a:lstStyle/>
          <a:p>
            <a:r>
              <a:rPr lang="en-US" sz="6000" dirty="0" smtClean="0"/>
              <a:t>Contacts</a:t>
            </a:r>
            <a:endParaRPr lang="en-US" sz="6000" dirty="0"/>
          </a:p>
        </p:txBody>
      </p:sp>
      <p:sp>
        <p:nvSpPr>
          <p:cNvPr id="77" name="Text Placeholder 385"/>
          <p:cNvSpPr>
            <a:spLocks noGrp="1"/>
          </p:cNvSpPr>
          <p:nvPr>
            <p:ph type="body" sz="quarter" idx="23"/>
          </p:nvPr>
        </p:nvSpPr>
        <p:spPr>
          <a:xfrm>
            <a:off x="29305972" y="6818918"/>
            <a:ext cx="13571537" cy="6479987"/>
          </a:xfrm>
        </p:spPr>
        <p:txBody>
          <a:bodyPr>
            <a:noAutofit/>
          </a:bodyPr>
          <a:lstStyle/>
          <a:p>
            <a:pPr indent="0" algn="just"/>
            <a:r>
              <a:rPr lang="en-US" sz="3400" dirty="0" smtClean="0"/>
              <a:t>We developed our language in Redex</a:t>
            </a:r>
            <a:r>
              <a:rPr lang="en-US" sz="3400" dirty="0" smtClean="0"/>
              <a:t>. Redex is a framework for creating programming languages which is embedded in the Racket language. Our development software of choice was </a:t>
            </a:r>
            <a:r>
              <a:rPr lang="en-US" sz="3400" dirty="0" err="1" smtClean="0"/>
              <a:t>DrRacket</a:t>
            </a:r>
            <a:r>
              <a:rPr lang="en-US" sz="3400" dirty="0" smtClean="0"/>
              <a:t>, shown below.</a:t>
            </a:r>
            <a:endParaRPr lang="en-US" sz="3400" dirty="0" smtClean="0"/>
          </a:p>
        </p:txBody>
      </p:sp>
      <p:pic>
        <p:nvPicPr>
          <p:cNvPr id="1027"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34056" y="10996487"/>
            <a:ext cx="3315691" cy="3235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7212689" y="26951656"/>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
        <p:nvSpPr>
          <p:cNvPr id="84" name="Text Placeholder 386"/>
          <p:cNvSpPr>
            <a:spLocks noGrp="1"/>
          </p:cNvSpPr>
          <p:nvPr>
            <p:ph type="body" sz="quarter" idx="24"/>
          </p:nvPr>
        </p:nvSpPr>
        <p:spPr>
          <a:xfrm>
            <a:off x="15166474" y="5396930"/>
            <a:ext cx="13579475" cy="915143"/>
          </a:xfrm>
          <a:noFill/>
        </p:spPr>
        <p:txBody>
          <a:bodyPr>
            <a:noAutofit/>
          </a:bodyPr>
          <a:lstStyle/>
          <a:p>
            <a:r>
              <a:rPr lang="en-US" sz="6000" dirty="0"/>
              <a:t>Lattices </a:t>
            </a:r>
            <a:r>
              <a:rPr lang="en-US" sz="6000" dirty="0" smtClean="0"/>
              <a:t>and </a:t>
            </a:r>
            <a:r>
              <a:rPr lang="en-US" sz="6000" dirty="0"/>
              <a:t>LVars</a:t>
            </a:r>
            <a:endParaRPr lang="en-US" sz="6000" dirty="0"/>
          </a:p>
        </p:txBody>
      </p:sp>
      <p:sp>
        <p:nvSpPr>
          <p:cNvPr id="85" name="Text Placeholder 385"/>
          <p:cNvSpPr>
            <a:spLocks noGrp="1"/>
          </p:cNvSpPr>
          <p:nvPr>
            <p:ph type="body" sz="quarter" idx="23"/>
          </p:nvPr>
        </p:nvSpPr>
        <p:spPr>
          <a:xfrm>
            <a:off x="15001877" y="28053702"/>
            <a:ext cx="13571537" cy="3111800"/>
          </a:xfrm>
        </p:spPr>
        <p:txBody>
          <a:bodyPr>
            <a:noAutofit/>
          </a:bodyPr>
          <a:lstStyle/>
          <a:p>
            <a:pPr indent="0" algn="just"/>
            <a:r>
              <a:rPr lang="en-US" sz="3400" dirty="0" smtClean="0"/>
              <a:t>Figure 2 shows two parallel program dependence graphs. The one on the left will always be deterministic since </a:t>
            </a:r>
            <a:r>
              <a:rPr lang="en-US" sz="3400" dirty="0" smtClean="0"/>
              <a:t>it doesn’t have any put or get operations. The one on the right, though, will be nondeterministic since the put and get could evaluate simultaneously or in an arbitrary order, causing nondeterminism. LVars address this problem by insuring the program behaves the same way regardless of the order of the put and get. </a:t>
            </a: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165" y="23460853"/>
            <a:ext cx="12715875" cy="6753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 name="Text Placeholder 21"/>
          <p:cNvSpPr>
            <a:spLocks noGrp="1"/>
          </p:cNvSpPr>
          <p:nvPr>
            <p:ph type="body" sz="quarter" idx="23"/>
          </p:nvPr>
        </p:nvSpPr>
        <p:spPr>
          <a:xfrm>
            <a:off x="15009815" y="6295353"/>
            <a:ext cx="13571534" cy="6426352"/>
          </a:xfrm>
        </p:spPr>
        <p:txBody>
          <a:bodyPr/>
          <a:lstStyle/>
          <a:p>
            <a:pPr indent="0" algn="just"/>
            <a:r>
              <a:rPr lang="en-US" sz="3400" dirty="0"/>
              <a:t>The counter LVar, figure 1c, keeps track of the max value that has been entered. If the user were to put in values x and y into the LVar, it would keep track of max( x, y ). If the user were to then use the get function on any </a:t>
            </a:r>
            <a:r>
              <a:rPr lang="en-US" sz="3400" dirty="0" smtClean="0"/>
              <a:t>value up to </a:t>
            </a:r>
            <a:r>
              <a:rPr lang="en-US" sz="3400" dirty="0"/>
              <a:t>max( x, y ), it would return that value. If they were to call get with a value greater than max( x, </a:t>
            </a:r>
            <a:r>
              <a:rPr lang="en-US" sz="3400" dirty="0" smtClean="0"/>
              <a:t>y ), </a:t>
            </a:r>
            <a:r>
              <a:rPr lang="en-US" sz="3400" dirty="0"/>
              <a:t>the call would block the program until the value </a:t>
            </a:r>
            <a:r>
              <a:rPr lang="en-US" sz="3400" dirty="0" smtClean="0"/>
              <a:t>asked </a:t>
            </a:r>
            <a:r>
              <a:rPr lang="en-US" sz="3400" dirty="0"/>
              <a:t>for is reached</a:t>
            </a:r>
            <a:r>
              <a:rPr lang="en-US" sz="3400" dirty="0" smtClean="0"/>
              <a:t>.</a:t>
            </a:r>
            <a:endParaRPr lang="en-US" sz="3400" dirty="0"/>
          </a:p>
          <a:p>
            <a:pPr indent="0" algn="just"/>
            <a:endParaRPr lang="en-US" sz="3400" dirty="0" smtClean="0"/>
          </a:p>
          <a:p>
            <a:pPr indent="0" algn="just"/>
            <a:r>
              <a:rPr lang="en-US" sz="3400" dirty="0" smtClean="0"/>
              <a:t>The </a:t>
            </a:r>
            <a:r>
              <a:rPr lang="en-US" sz="3400" dirty="0"/>
              <a:t>pair LVar, figure 1b, allows for pairs of </a:t>
            </a:r>
            <a:r>
              <a:rPr lang="en-US" sz="3400" dirty="0" smtClean="0"/>
              <a:t>single-assignment values</a:t>
            </a:r>
            <a:r>
              <a:rPr lang="en-US" sz="3400" dirty="0"/>
              <a:t>. This LVar only allows for one </a:t>
            </a:r>
            <a:r>
              <a:rPr lang="en-US" sz="3400" dirty="0" smtClean="0"/>
              <a:t>write to </a:t>
            </a:r>
            <a:r>
              <a:rPr lang="en-US" sz="3400" dirty="0"/>
              <a:t>each index. The order in which the program puts in the values isn’t </a:t>
            </a:r>
            <a:r>
              <a:rPr lang="en-US" sz="3400" dirty="0" smtClean="0"/>
              <a:t>important, allowing for writing both </a:t>
            </a:r>
            <a:r>
              <a:rPr lang="en-US" sz="3400" dirty="0"/>
              <a:t>values in </a:t>
            </a:r>
            <a:r>
              <a:rPr lang="en-US" sz="3400" dirty="0" smtClean="0"/>
              <a:t>parallel while still maintaining determinism. </a:t>
            </a:r>
            <a:endParaRPr lang="en-US" sz="3400" dirty="0"/>
          </a:p>
        </p:txBody>
      </p:sp>
      <p:sp>
        <p:nvSpPr>
          <p:cNvPr id="99" name="Text Placeholder 386"/>
          <p:cNvSpPr>
            <a:spLocks noGrp="1"/>
          </p:cNvSpPr>
          <p:nvPr>
            <p:ph type="body" sz="quarter" idx="24"/>
          </p:nvPr>
        </p:nvSpPr>
        <p:spPr>
          <a:xfrm>
            <a:off x="15162215" y="13460684"/>
            <a:ext cx="13579475" cy="754045"/>
          </a:xfrm>
          <a:noFill/>
        </p:spPr>
        <p:txBody>
          <a:bodyPr>
            <a:noAutofit/>
          </a:bodyPr>
          <a:lstStyle/>
          <a:p>
            <a:r>
              <a:rPr lang="en-US" sz="6000" dirty="0" smtClean="0"/>
              <a:t>State and Nondeterminism</a:t>
            </a:r>
            <a:endParaRPr lang="en-US" sz="6000" dirty="0"/>
          </a:p>
        </p:txBody>
      </p:sp>
      <p:pic>
        <p:nvPicPr>
          <p:cNvPr id="25" name="Picture 7" descr="http://www.sigmod2010.org/images/iu.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5518" y="502351"/>
            <a:ext cx="15580975" cy="38952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30737" y="9906000"/>
            <a:ext cx="9477561" cy="509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 Placeholder 2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9492</TotalTime>
  <Words>464</Words>
  <Application>Microsoft Office PowerPoint</Application>
  <PresentationFormat>Custom</PresentationFormat>
  <Paragraphs>35</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92</cp:revision>
  <dcterms:created xsi:type="dcterms:W3CDTF">2012-02-03T19:11:35Z</dcterms:created>
  <dcterms:modified xsi:type="dcterms:W3CDTF">2013-04-24T17:58:54Z</dcterms:modified>
</cp:coreProperties>
</file>