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40" d="100"/>
          <a:sy n="40" d="100"/>
        </p:scale>
        <p:origin x="-3216" y="444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295353"/>
            <a:ext cx="13591277" cy="16490646"/>
          </a:xfrm>
        </p:spPr>
        <p:txBody>
          <a:bodyPr/>
          <a:lstStyle/>
          <a:p>
            <a:pPr algn="just"/>
            <a:r>
              <a:rPr lang="en-US" sz="3000" dirty="0" smtClean="0"/>
              <a:t>Parallel programming is </a:t>
            </a:r>
            <a:r>
              <a:rPr lang="en-US" sz="3000" dirty="0"/>
              <a:t>a form of computation in which </a:t>
            </a:r>
            <a:r>
              <a:rPr lang="en-US" sz="3000" dirty="0" smtClean="0"/>
              <a:t>multiple </a:t>
            </a:r>
            <a:r>
              <a:rPr lang="en-US" sz="3000" dirty="0"/>
              <a:t>calculations are carried out simultaneously</a:t>
            </a:r>
            <a:r>
              <a:rPr lang="en-US" sz="3000" dirty="0" smtClean="0"/>
              <a:t>, </a:t>
            </a:r>
            <a:r>
              <a:rPr lang="en-US" sz="3000" dirty="0"/>
              <a:t>operating on the principle that large problems can often be divided into smaller ones, which are then solved </a:t>
            </a:r>
            <a:r>
              <a:rPr lang="en-US" sz="3000" dirty="0" smtClean="0"/>
              <a:t>concurrently</a:t>
            </a:r>
            <a:r>
              <a:rPr lang="en-US" sz="3000" dirty="0" smtClean="0"/>
              <a:t>. This allows programs to </a:t>
            </a:r>
            <a:r>
              <a:rPr lang="en-US" sz="3000" dirty="0" smtClean="0"/>
              <a:t>operate faster. One of the most challenging parts of parallel programming is dealing with shared state between computations. A program could behave differently on different runs, depending on the ordering of state-changing operations. This is called nondeterminism. </a:t>
            </a:r>
            <a:r>
              <a:rPr lang="en-US" sz="3000" dirty="0" smtClean="0"/>
              <a:t> Our goal is to create a language that will allow a program to run various operations in parallel while still remaining deterministic. </a:t>
            </a:r>
          </a:p>
          <a:p>
            <a:pPr algn="just"/>
            <a:endParaRPr lang="en-US" sz="3000" dirty="0" smtClean="0"/>
          </a:p>
          <a:p>
            <a:pPr algn="just"/>
            <a:r>
              <a:rPr lang="en-US" sz="3000" dirty="0" smtClean="0"/>
              <a:t>In </a:t>
            </a:r>
            <a:r>
              <a:rPr lang="en-US" sz="3000" dirty="0"/>
              <a:t>this project, we worked on extending lambdaLVar, a small programming language that uses LVars. An LVar </a:t>
            </a:r>
            <a:r>
              <a:rPr lang="en-US" sz="3000" dirty="0" smtClean="0"/>
              <a:t>is a variable </a:t>
            </a:r>
            <a:r>
              <a:rPr lang="en-US" sz="3000" dirty="0"/>
              <a:t>that can take on various states that form a lattice. Figure 1 shows some examples of typical LVars.  Because lambdaLVar is based on a lattice that is specified by the language user, lambdaLVar is actually not just one language, but a family of languages: instantiate lambdaLVar with one lattice and you get one deterministic parallel language; with another lattice, and you get another</a:t>
            </a:r>
            <a:r>
              <a:rPr lang="en-US" sz="3000" dirty="0" smtClean="0"/>
              <a:t>.</a:t>
            </a:r>
          </a:p>
          <a:p>
            <a:pPr algn="just"/>
            <a:endParaRPr lang="en-US" sz="3000" dirty="0"/>
          </a:p>
          <a:p>
            <a:pPr algn="just"/>
            <a:r>
              <a:rPr lang="en-US" sz="3000" dirty="0"/>
              <a:t>In this project we looked at some ways to instantiate lambdaLVar with new lattices.  We found that to instantiate lambdaLVar with a lattice, one has to specify a "least upper bound" (lub) operation that specifies how two lattice elements should be combined together.  This lub operation corresponds to how, when two threads write to a variable, the writes done by the two threads are merged together after the two threads finish running</a:t>
            </a:r>
            <a:r>
              <a:rPr lang="en-US" sz="3000" dirty="0" smtClean="0"/>
              <a:t>.</a:t>
            </a:r>
          </a:p>
          <a:p>
            <a:pPr algn="just"/>
            <a:endParaRPr lang="en-US" sz="3000" dirty="0"/>
          </a:p>
          <a:p>
            <a:pPr algn="just"/>
            <a:r>
              <a:rPr lang="en-US" sz="3000" dirty="0"/>
              <a:t>For some lattices, the least upper bound operation was a simple built-in function like taking the maximum of two numbers; for other lattices it was more sophisticated and required us to write our own function</a:t>
            </a:r>
            <a:r>
              <a:rPr lang="en-US" sz="3000" dirty="0" smtClean="0"/>
              <a:t>.</a:t>
            </a:r>
          </a:p>
          <a:p>
            <a:pPr algn="just"/>
            <a:endParaRPr lang="en-US" sz="3000" dirty="0"/>
          </a:p>
          <a:p>
            <a:pPr algn="just"/>
            <a:r>
              <a:rPr lang="en-US" sz="3000" dirty="0"/>
              <a:t>We instantiated lambdaLVar in a variety of ways, and for each instantiation, we created test suites to check if the programs we wrote were working the way we intended.</a:t>
            </a:r>
          </a:p>
          <a:p>
            <a:pPr algn="just"/>
            <a:endParaRPr lang="en-US" sz="2800" dirty="0"/>
          </a:p>
        </p:txBody>
      </p:sp>
      <p:sp>
        <p:nvSpPr>
          <p:cNvPr id="3" name="Text Placeholder 2"/>
          <p:cNvSpPr>
            <a:spLocks noGrp="1"/>
          </p:cNvSpPr>
          <p:nvPr>
            <p:ph type="body" sz="quarter" idx="11"/>
          </p:nvPr>
        </p:nvSpPr>
        <p:spPr>
          <a:xfrm>
            <a:off x="913647" y="5388752"/>
            <a:ext cx="13588166" cy="923322"/>
          </a:xfrm>
          <a:solidFill>
            <a:schemeClr val="tx2">
              <a:lumMod val="60000"/>
              <a:lumOff val="40000"/>
            </a:schemeClr>
          </a:solidFill>
        </p:spPr>
        <p:txBody>
          <a:bodyPr/>
          <a:lstStyle/>
          <a:p>
            <a:r>
              <a:rPr lang="en-US" sz="4800" dirty="0" smtClean="0"/>
              <a:t>Introduction</a:t>
            </a:r>
            <a:endParaRPr lang="en-US" sz="4800" dirty="0"/>
          </a:p>
        </p:txBody>
      </p:sp>
      <p:sp>
        <p:nvSpPr>
          <p:cNvPr id="7" name="Text Placeholder 6"/>
          <p:cNvSpPr>
            <a:spLocks noGrp="1"/>
          </p:cNvSpPr>
          <p:nvPr>
            <p:ph type="body" sz="quarter" idx="19"/>
          </p:nvPr>
        </p:nvSpPr>
        <p:spPr>
          <a:xfrm>
            <a:off x="15445681" y="14657760"/>
            <a:ext cx="12972724" cy="12801287"/>
          </a:xfrm>
          <a:solidFill>
            <a:schemeClr val="bg1"/>
          </a:solidFill>
          <a:ln w="12700">
            <a:solidFill>
              <a:schemeClr val="tx1"/>
            </a:solidFill>
          </a:ln>
        </p:spPr>
        <p:txBody>
          <a:bodyPr/>
          <a:lstStyle/>
          <a:p>
            <a:endParaRPr lang="en-US" sz="2800" dirty="0"/>
          </a:p>
          <a:p>
            <a:endParaRPr lang="en-US" sz="2800" dirty="0"/>
          </a:p>
        </p:txBody>
      </p:sp>
      <p:sp>
        <p:nvSpPr>
          <p:cNvPr id="554" name="Text Placeholder 553"/>
          <p:cNvSpPr>
            <a:spLocks noGrp="1"/>
          </p:cNvSpPr>
          <p:nvPr>
            <p:ph type="body" sz="quarter" idx="25"/>
          </p:nvPr>
        </p:nvSpPr>
        <p:spPr>
          <a:xfrm>
            <a:off x="29399667" y="5388751"/>
            <a:ext cx="13576029" cy="923322"/>
          </a:xfrm>
          <a:solidFill>
            <a:schemeClr val="tx2">
              <a:lumMod val="60000"/>
              <a:lumOff val="40000"/>
            </a:schemeClr>
          </a:solidFill>
        </p:spPr>
        <p:txBody>
          <a:bodyPr/>
          <a:lstStyle/>
          <a:p>
            <a:r>
              <a:rPr lang="en-US" sz="4800" dirty="0" smtClean="0">
                <a:cs typeface="Times New Roman" pitchFamily="18" charset="0"/>
              </a:rPr>
              <a:t>Tools Used</a:t>
            </a:r>
            <a:endParaRPr lang="en-US" sz="4800" dirty="0">
              <a:cs typeface="Times New Roman" pitchFamily="18" charset="0"/>
            </a:endParaRPr>
          </a:p>
        </p:txBody>
      </p:sp>
      <p:sp>
        <p:nvSpPr>
          <p:cNvPr id="559" name="Text Placeholder 558"/>
          <p:cNvSpPr>
            <a:spLocks noGrp="1"/>
          </p:cNvSpPr>
          <p:nvPr>
            <p:ph type="body" sz="quarter" idx="30"/>
          </p:nvPr>
        </p:nvSpPr>
        <p:spPr>
          <a:xfrm>
            <a:off x="29407264" y="29832984"/>
            <a:ext cx="13581061" cy="2505279"/>
          </a:xfrm>
        </p:spPr>
        <p:txBody>
          <a:bodyPr/>
          <a:lstStyle/>
          <a:p>
            <a:pPr algn="ctr"/>
            <a:r>
              <a:rPr lang="en-US" sz="3200" dirty="0" smtClean="0"/>
              <a:t>Isaiah Weating --- iweating@indiana.edu</a:t>
            </a:r>
          </a:p>
          <a:p>
            <a:pPr algn="ctr"/>
            <a:r>
              <a:rPr lang="en-US" sz="3200" dirty="0" smtClean="0"/>
              <a:t>Lindsey Kuper – lkuper@cs.indiana.edu</a:t>
            </a:r>
          </a:p>
          <a:p>
            <a:endParaRPr lang="en-US" dirty="0" smtClean="0"/>
          </a:p>
          <a:p>
            <a:endParaRPr lang="en-US" dirty="0"/>
          </a:p>
        </p:txBody>
      </p:sp>
      <p:sp>
        <p:nvSpPr>
          <p:cNvPr id="409" name="Text Placeholder 408"/>
          <p:cNvSpPr>
            <a:spLocks noGrp="1"/>
          </p:cNvSpPr>
          <p:nvPr>
            <p:ph type="body" sz="quarter" idx="150"/>
          </p:nvPr>
        </p:nvSpPr>
        <p:spPr>
          <a:xfrm>
            <a:off x="5064459" y="3498247"/>
            <a:ext cx="32867102" cy="1280160"/>
          </a:xfrm>
        </p:spPr>
        <p:txBody>
          <a:bodyPr/>
          <a:lstStyle/>
          <a:p>
            <a:r>
              <a:rPr lang="en-US" dirty="0" smtClean="0"/>
              <a:t> School of Informatics and Computing - Indiana University</a:t>
            </a:r>
            <a:endParaRPr lang="en-US" dirty="0"/>
          </a:p>
        </p:txBody>
      </p:sp>
      <p:sp>
        <p:nvSpPr>
          <p:cNvPr id="410" name="Text Placeholder 409"/>
          <p:cNvSpPr>
            <a:spLocks noGrp="1"/>
          </p:cNvSpPr>
          <p:nvPr>
            <p:ph type="body" sz="quarter" idx="151"/>
          </p:nvPr>
        </p:nvSpPr>
        <p:spPr>
          <a:xfrm>
            <a:off x="5064459" y="2076633"/>
            <a:ext cx="32867102" cy="1514794"/>
          </a:xfrm>
        </p:spPr>
        <p:txBody>
          <a:bodyPr>
            <a:normAutofit/>
          </a:bodyPr>
          <a:lstStyle/>
          <a:p>
            <a:r>
              <a:rPr lang="en-US" dirty="0"/>
              <a:t>Isaiah Weating &amp; Lindsey Kuper</a:t>
            </a:r>
          </a:p>
          <a:p>
            <a:endParaRPr lang="en-US" dirty="0"/>
          </a:p>
        </p:txBody>
      </p:sp>
      <p:sp>
        <p:nvSpPr>
          <p:cNvPr id="411" name="Text Placeholder 410"/>
          <p:cNvSpPr>
            <a:spLocks noGrp="1"/>
          </p:cNvSpPr>
          <p:nvPr>
            <p:ph type="body" sz="quarter" idx="153"/>
          </p:nvPr>
        </p:nvSpPr>
        <p:spPr>
          <a:xfrm>
            <a:off x="5064459" y="632979"/>
            <a:ext cx="32867102" cy="1637973"/>
          </a:xfrm>
        </p:spPr>
        <p:txBody>
          <a:bodyPr>
            <a:normAutofit fontScale="92500" lnSpcReduction="10000"/>
          </a:bodyPr>
          <a:lstStyle/>
          <a:p>
            <a:r>
              <a:rPr lang="en-US" dirty="0"/>
              <a:t>LVars </a:t>
            </a:r>
            <a:r>
              <a:rPr lang="en-US" dirty="0" smtClean="0"/>
              <a:t>for </a:t>
            </a:r>
            <a:r>
              <a:rPr lang="en-US" dirty="0"/>
              <a:t>Parallel Programming</a:t>
            </a:r>
          </a:p>
          <a:p>
            <a:endParaRPr lang="en-US" dirty="0"/>
          </a:p>
        </p:txBody>
      </p:sp>
      <p:sp>
        <p:nvSpPr>
          <p:cNvPr id="560" name="Text Placeholder 559"/>
          <p:cNvSpPr>
            <a:spLocks noGrp="1"/>
          </p:cNvSpPr>
          <p:nvPr>
            <p:ph type="body" sz="quarter" idx="95"/>
          </p:nvPr>
        </p:nvSpPr>
        <p:spPr/>
        <p:txBody>
          <a:bodyPr/>
          <a:lstStyle/>
          <a:p>
            <a:endParaRPr lang="en-US" dirty="0"/>
          </a:p>
        </p:txBody>
      </p:sp>
      <p:sp>
        <p:nvSpPr>
          <p:cNvPr id="561" name="Text Placeholder 560"/>
          <p:cNvSpPr>
            <a:spLocks noGrp="1"/>
          </p:cNvSpPr>
          <p:nvPr>
            <p:ph type="body" sz="quarter" idx="107"/>
          </p:nvPr>
        </p:nvSpPr>
        <p:spPr/>
        <p:txBody>
          <a:bodyPr/>
          <a:lstStyle/>
          <a:p>
            <a:endParaRPr lang="en-US" dirty="0"/>
          </a:p>
        </p:txBody>
      </p:sp>
      <p:sp>
        <p:nvSpPr>
          <p:cNvPr id="563" name="Text Placeholder 562"/>
          <p:cNvSpPr>
            <a:spLocks noGrp="1"/>
          </p:cNvSpPr>
          <p:nvPr>
            <p:ph type="body" sz="quarter" idx="116"/>
          </p:nvPr>
        </p:nvSpPr>
        <p:spPr/>
        <p:txBody>
          <a:bodyPr/>
          <a:lstStyle/>
          <a:p>
            <a:endParaRPr lang="en-US" dirty="0"/>
          </a:p>
        </p:txBody>
      </p:sp>
      <p:sp>
        <p:nvSpPr>
          <p:cNvPr id="564" name="Text Placeholder 563"/>
          <p:cNvSpPr>
            <a:spLocks noGrp="1"/>
          </p:cNvSpPr>
          <p:nvPr>
            <p:ph type="body" sz="quarter" idx="117"/>
          </p:nvPr>
        </p:nvSpPr>
        <p:spPr/>
        <p:txBody>
          <a:bodyPr/>
          <a:lstStyle/>
          <a:p>
            <a:endParaRPr lang="en-US" dirty="0"/>
          </a:p>
        </p:txBody>
      </p:sp>
      <p:sp>
        <p:nvSpPr>
          <p:cNvPr id="565" name="Text Placeholder 564"/>
          <p:cNvSpPr>
            <a:spLocks noGrp="1"/>
          </p:cNvSpPr>
          <p:nvPr>
            <p:ph type="body" sz="quarter" idx="118"/>
          </p:nvPr>
        </p:nvSpPr>
        <p:spPr/>
        <p:txBody>
          <a:bodyPr/>
          <a:lstStyle/>
          <a:p>
            <a:endParaRPr lang="en-US" dirty="0"/>
          </a:p>
        </p:txBody>
      </p:sp>
      <p:sp>
        <p:nvSpPr>
          <p:cNvPr id="566" name="Text Placeholder 565"/>
          <p:cNvSpPr>
            <a:spLocks noGrp="1"/>
          </p:cNvSpPr>
          <p:nvPr>
            <p:ph type="body" sz="quarter" idx="119"/>
          </p:nvPr>
        </p:nvSpPr>
        <p:spPr/>
        <p:txBody>
          <a:bodyPr/>
          <a:lstStyle/>
          <a:p>
            <a:endParaRPr lang="en-US" dirty="0"/>
          </a:p>
        </p:txBody>
      </p:sp>
      <p:sp>
        <p:nvSpPr>
          <p:cNvPr id="567" name="Text Placeholder 566"/>
          <p:cNvSpPr>
            <a:spLocks noGrp="1"/>
          </p:cNvSpPr>
          <p:nvPr>
            <p:ph type="body" sz="quarter" idx="120"/>
          </p:nvPr>
        </p:nvSpPr>
        <p:spPr/>
        <p:txBody>
          <a:bodyPr/>
          <a:lstStyle/>
          <a:p>
            <a:endParaRPr lang="en-US" dirty="0"/>
          </a:p>
        </p:txBody>
      </p:sp>
      <p:sp>
        <p:nvSpPr>
          <p:cNvPr id="568" name="Text Placeholder 567"/>
          <p:cNvSpPr>
            <a:spLocks noGrp="1"/>
          </p:cNvSpPr>
          <p:nvPr>
            <p:ph type="body" sz="quarter" idx="121"/>
          </p:nvPr>
        </p:nvSpPr>
        <p:spPr/>
        <p:txBody>
          <a:bodyPr/>
          <a:lstStyle/>
          <a:p>
            <a:endParaRPr lang="en-US" dirty="0"/>
          </a:p>
        </p:txBody>
      </p:sp>
      <p:sp>
        <p:nvSpPr>
          <p:cNvPr id="569" name="Text Placeholder 568"/>
          <p:cNvSpPr>
            <a:spLocks noGrp="1"/>
          </p:cNvSpPr>
          <p:nvPr>
            <p:ph type="body" sz="quarter" idx="122"/>
          </p:nvPr>
        </p:nvSpPr>
        <p:spPr/>
        <p:txBody>
          <a:bodyPr/>
          <a:lstStyle/>
          <a:p>
            <a:endParaRPr lang="en-US" dirty="0"/>
          </a:p>
        </p:txBody>
      </p:sp>
      <p:sp>
        <p:nvSpPr>
          <p:cNvPr id="570" name="Text Placeholder 569"/>
          <p:cNvSpPr>
            <a:spLocks noGrp="1"/>
          </p:cNvSpPr>
          <p:nvPr>
            <p:ph type="body" sz="quarter" idx="123"/>
          </p:nvPr>
        </p:nvSpPr>
        <p:spPr/>
        <p:txBody>
          <a:bodyPr/>
          <a:lstStyle/>
          <a:p>
            <a:endParaRPr lang="en-US" dirty="0"/>
          </a:p>
        </p:txBody>
      </p:sp>
      <p:sp>
        <p:nvSpPr>
          <p:cNvPr id="571" name="Text Placeholder 570"/>
          <p:cNvSpPr>
            <a:spLocks noGrp="1"/>
          </p:cNvSpPr>
          <p:nvPr>
            <p:ph type="body" sz="quarter" idx="124"/>
          </p:nvPr>
        </p:nvSpPr>
        <p:spPr/>
        <p:txBody>
          <a:bodyPr/>
          <a:lstStyle/>
          <a:p>
            <a:endParaRPr lang="en-US" dirty="0"/>
          </a:p>
        </p:txBody>
      </p:sp>
      <p:sp>
        <p:nvSpPr>
          <p:cNvPr id="572" name="Text Placeholder 571"/>
          <p:cNvSpPr>
            <a:spLocks noGrp="1"/>
          </p:cNvSpPr>
          <p:nvPr>
            <p:ph type="body" sz="quarter" idx="125"/>
          </p:nvPr>
        </p:nvSpPr>
        <p:spPr/>
        <p:txBody>
          <a:bodyPr/>
          <a:lstStyle/>
          <a:p>
            <a:endParaRPr lang="en-US" dirty="0"/>
          </a:p>
        </p:txBody>
      </p:sp>
      <p:graphicFrame>
        <p:nvGraphicFramePr>
          <p:cNvPr id="19" name="Picture Placeholder 18"/>
          <p:cNvGraphicFramePr>
            <a:graphicFrameLocks noGrp="1"/>
          </p:cNvGraphicFramePr>
          <p:nvPr>
            <p:ph type="pic" sz="quarter" idx="115"/>
            <p:extLst>
              <p:ext uri="{D42A27DB-BD31-4B8C-83A1-F6EECF244321}">
                <p14:modId xmlns:p14="http://schemas.microsoft.com/office/powerpoint/2010/main" val="1817778534"/>
              </p:ext>
            </p:extLst>
          </p:nvPr>
        </p:nvGraphicFramePr>
        <p:xfrm>
          <a:off x="16047050" y="15464606"/>
          <a:ext cx="11866602" cy="2590800"/>
        </p:xfrm>
        <a:graphic>
          <a:graphicData uri="http://schemas.openxmlformats.org/drawingml/2006/table">
            <a:tbl>
              <a:tblPr>
                <a:tableStyleId>{073A0DAA-6AF3-43AB-8588-CEC1D06C72B9}</a:tableStyleId>
              </a:tblPr>
              <a:tblGrid>
                <a:gridCol w="5933301"/>
                <a:gridCol w="5933301"/>
              </a:tblGrid>
              <a:tr h="370840">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smtClean="0">
                          <a:latin typeface="Courier New" pitchFamily="49" charset="0"/>
                          <a:cs typeface="Courier New" pitchFamily="49" charset="0"/>
                        </a:rPr>
                        <a:t>let par a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let par x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y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b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p>
                    <a:p>
                      <a:endParaRPr lang="en-US" sz="2400" dirty="0">
                        <a:solidFill>
                          <a:schemeClr val="tx1"/>
                        </a:solidFill>
                        <a:latin typeface="Times New Roman" pitchFamily="18" charset="0"/>
                        <a:cs typeface="Times New Roman" pitchFamily="18" charset="0"/>
                      </a:endParaRPr>
                    </a:p>
                  </a:txBody>
                  <a:tcPr>
                    <a:no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smtClean="0">
                          <a:latin typeface="Courier New" pitchFamily="49" charset="0"/>
                          <a:cs typeface="Courier New" pitchFamily="49" charset="0"/>
                        </a:rPr>
                        <a:t>let par a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let par x = ... </a:t>
                      </a:r>
                      <a:r>
                        <a:rPr lang="en-US" sz="2000" b="1" dirty="0" smtClean="0">
                          <a:latin typeface="Courier New" pitchFamily="49" charset="0"/>
                          <a:cs typeface="Courier New" pitchFamily="49" charset="0"/>
                        </a:rPr>
                        <a:t>Put(l) </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y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b = ... </a:t>
                      </a:r>
                      <a:r>
                        <a:rPr lang="en-US" sz="2000" b="1" dirty="0" smtClean="0">
                          <a:latin typeface="Courier New" pitchFamily="49" charset="0"/>
                          <a:cs typeface="Courier New" pitchFamily="49" charset="0"/>
                        </a:rPr>
                        <a:t>Get(l) </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p>
                    <a:p>
                      <a:endParaRPr lang="en-US" sz="2400" dirty="0">
                        <a:latin typeface="Times New Roman" pitchFamily="18" charset="0"/>
                        <a:cs typeface="Times New Roman" pitchFamily="18" charset="0"/>
                      </a:endParaRPr>
                    </a:p>
                  </a:txBody>
                  <a:tcPr>
                    <a:noFill/>
                  </a:tcPr>
                </a:tc>
              </a:tr>
            </a:tbl>
          </a:graphicData>
        </a:graphic>
      </p:graphicFrame>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dirty="0"/>
          </a:p>
        </p:txBody>
      </p:sp>
      <p:sp>
        <p:nvSpPr>
          <p:cNvPr id="396" name="Text Placeholder 395"/>
          <p:cNvSpPr>
            <a:spLocks noGrp="1"/>
          </p:cNvSpPr>
          <p:nvPr>
            <p:ph type="body" sz="quarter" idx="137"/>
          </p:nvPr>
        </p:nvSpPr>
        <p:spPr/>
        <p:txBody>
          <a:bodyPr/>
          <a:lstStyle/>
          <a:p>
            <a:endParaRPr lang="en-US" dirty="0"/>
          </a:p>
        </p:txBody>
      </p:sp>
      <p:sp>
        <p:nvSpPr>
          <p:cNvPr id="397" name="Text Placeholder 396"/>
          <p:cNvSpPr>
            <a:spLocks noGrp="1"/>
          </p:cNvSpPr>
          <p:nvPr>
            <p:ph type="body" sz="quarter" idx="138"/>
          </p:nvPr>
        </p:nvSpPr>
        <p:spPr/>
        <p:txBody>
          <a:bodyPr/>
          <a:lstStyle/>
          <a:p>
            <a:endParaRPr lang="en-US" dirty="0"/>
          </a:p>
        </p:txBody>
      </p:sp>
      <p:sp>
        <p:nvSpPr>
          <p:cNvPr id="398" name="Text Placeholder 397"/>
          <p:cNvSpPr>
            <a:spLocks noGrp="1"/>
          </p:cNvSpPr>
          <p:nvPr>
            <p:ph type="body" sz="quarter" idx="139"/>
          </p:nvPr>
        </p:nvSpPr>
        <p:spPr/>
        <p:txBody>
          <a:bodyPr/>
          <a:lstStyle/>
          <a:p>
            <a:endParaRPr lang="en-US" dirty="0"/>
          </a:p>
        </p:txBody>
      </p:sp>
      <p:sp>
        <p:nvSpPr>
          <p:cNvPr id="399" name="Text Placeholder 398"/>
          <p:cNvSpPr>
            <a:spLocks noGrp="1"/>
          </p:cNvSpPr>
          <p:nvPr>
            <p:ph type="body" sz="quarter" idx="140"/>
          </p:nvPr>
        </p:nvSpPr>
        <p:spPr/>
        <p:txBody>
          <a:bodyPr/>
          <a:lstStyle/>
          <a:p>
            <a:endParaRPr lang="en-US" dirty="0"/>
          </a:p>
        </p:txBody>
      </p:sp>
      <p:sp>
        <p:nvSpPr>
          <p:cNvPr id="400" name="Text Placeholder 399"/>
          <p:cNvSpPr>
            <a:spLocks noGrp="1"/>
          </p:cNvSpPr>
          <p:nvPr>
            <p:ph type="body" sz="quarter" idx="141"/>
          </p:nvPr>
        </p:nvSpPr>
        <p:spPr/>
        <p:txBody>
          <a:bodyPr/>
          <a:lstStyle/>
          <a:p>
            <a:endParaRPr lang="en-US" dirty="0"/>
          </a:p>
        </p:txBody>
      </p:sp>
      <p:sp>
        <p:nvSpPr>
          <p:cNvPr id="401" name="Text Placeholder 400"/>
          <p:cNvSpPr>
            <a:spLocks noGrp="1"/>
          </p:cNvSpPr>
          <p:nvPr>
            <p:ph type="body" sz="quarter" idx="142"/>
          </p:nvPr>
        </p:nvSpPr>
        <p:spPr/>
        <p:txBody>
          <a:bodyPr/>
          <a:lstStyle/>
          <a:p>
            <a:endParaRPr lang="en-US" dirty="0"/>
          </a:p>
        </p:txBody>
      </p:sp>
      <p:sp>
        <p:nvSpPr>
          <p:cNvPr id="402" name="Text Placeholder 401"/>
          <p:cNvSpPr>
            <a:spLocks noGrp="1"/>
          </p:cNvSpPr>
          <p:nvPr>
            <p:ph type="body" sz="quarter" idx="143"/>
          </p:nvPr>
        </p:nvSpPr>
        <p:spPr/>
        <p:txBody>
          <a:bodyPr/>
          <a:lstStyle/>
          <a:p>
            <a:endParaRPr lang="en-US" dirty="0"/>
          </a:p>
        </p:txBody>
      </p:sp>
      <p:sp>
        <p:nvSpPr>
          <p:cNvPr id="403" name="Text Placeholder 402"/>
          <p:cNvSpPr>
            <a:spLocks noGrp="1"/>
          </p:cNvSpPr>
          <p:nvPr>
            <p:ph type="body" sz="quarter" idx="144"/>
          </p:nvPr>
        </p:nvSpPr>
        <p:spPr/>
        <p:txBody>
          <a:bodyPr/>
          <a:lstStyle/>
          <a:p>
            <a:endParaRPr lang="en-US" dirty="0"/>
          </a:p>
        </p:txBody>
      </p:sp>
      <p:sp>
        <p:nvSpPr>
          <p:cNvPr id="404" name="Text Placeholder 403"/>
          <p:cNvSpPr>
            <a:spLocks noGrp="1"/>
          </p:cNvSpPr>
          <p:nvPr>
            <p:ph type="body" sz="quarter" idx="145"/>
          </p:nvPr>
        </p:nvSpPr>
        <p:spPr/>
        <p:txBody>
          <a:bodyPr/>
          <a:lstStyle/>
          <a:p>
            <a:endParaRPr lang="en-US" dirty="0"/>
          </a:p>
        </p:txBody>
      </p:sp>
      <p:sp>
        <p:nvSpPr>
          <p:cNvPr id="405" name="Text Placeholder 404"/>
          <p:cNvSpPr>
            <a:spLocks noGrp="1"/>
          </p:cNvSpPr>
          <p:nvPr>
            <p:ph type="body" sz="quarter" idx="146"/>
          </p:nvPr>
        </p:nvSpPr>
        <p:spPr/>
        <p:txBody>
          <a:bodyPr/>
          <a:lstStyle/>
          <a:p>
            <a:endParaRPr lang="en-US" dirty="0"/>
          </a:p>
        </p:txBody>
      </p:sp>
      <p:sp>
        <p:nvSpPr>
          <p:cNvPr id="406" name="Text Placeholder 405"/>
          <p:cNvSpPr>
            <a:spLocks noGrp="1"/>
          </p:cNvSpPr>
          <p:nvPr>
            <p:ph type="body" sz="quarter" idx="147"/>
          </p:nvPr>
        </p:nvSpPr>
        <p:spPr/>
        <p:txBody>
          <a:bodyPr/>
          <a:lstStyle/>
          <a:p>
            <a:endParaRPr lang="en-US" dirty="0"/>
          </a:p>
        </p:txBody>
      </p:sp>
      <p:sp>
        <p:nvSpPr>
          <p:cNvPr id="407" name="Text Placeholder 406"/>
          <p:cNvSpPr>
            <a:spLocks noGrp="1"/>
          </p:cNvSpPr>
          <p:nvPr>
            <p:ph type="body" sz="quarter" idx="148"/>
          </p:nvPr>
        </p:nvSpPr>
        <p:spPr/>
        <p:txBody>
          <a:bodyPr/>
          <a:lstStyle/>
          <a:p>
            <a:endParaRPr lang="en-US" dirty="0"/>
          </a:p>
        </p:txBody>
      </p:sp>
      <p:sp>
        <p:nvSpPr>
          <p:cNvPr id="408" name="Text Placeholder 407"/>
          <p:cNvSpPr>
            <a:spLocks noGrp="1"/>
          </p:cNvSpPr>
          <p:nvPr>
            <p:ph type="body" sz="quarter" idx="149"/>
          </p:nvPr>
        </p:nvSpPr>
        <p:spPr/>
        <p:txBody>
          <a:bodyPr/>
          <a:lstStyle/>
          <a:p>
            <a:endParaRPr lang="en-US" dirty="0"/>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40127" y="16760006"/>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3083"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31561"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07264" y="13071887"/>
            <a:ext cx="13573126" cy="923322"/>
          </a:xfrm>
          <a:solidFill>
            <a:schemeClr val="tx2">
              <a:lumMod val="60000"/>
              <a:lumOff val="40000"/>
            </a:schemeClr>
          </a:solidFill>
        </p:spPr>
        <p:txBody>
          <a:bodyPr/>
          <a:lstStyle/>
          <a:p>
            <a:r>
              <a:rPr lang="en-US" sz="4800" dirty="0" smtClean="0"/>
              <a:t>Future Work</a:t>
            </a:r>
            <a:endParaRPr lang="en-US" sz="4800" dirty="0"/>
          </a:p>
        </p:txBody>
      </p:sp>
      <p:sp>
        <p:nvSpPr>
          <p:cNvPr id="73" name="Text Placeholder 385"/>
          <p:cNvSpPr>
            <a:spLocks noGrp="1"/>
          </p:cNvSpPr>
          <p:nvPr>
            <p:ph type="body" sz="quarter" idx="23"/>
          </p:nvPr>
        </p:nvSpPr>
        <p:spPr>
          <a:xfrm>
            <a:off x="29456979" y="13920091"/>
            <a:ext cx="13571537" cy="12366520"/>
          </a:xfrm>
        </p:spPr>
        <p:txBody>
          <a:bodyPr>
            <a:noAutofit/>
          </a:bodyPr>
          <a:lstStyle/>
          <a:p>
            <a:pPr algn="just"/>
            <a:r>
              <a:rPr lang="en-US" sz="3000" dirty="0">
                <a:solidFill>
                  <a:srgbClr val="002060"/>
                </a:solidFill>
              </a:rPr>
              <a:t>Future work on lambdaLVar: </a:t>
            </a:r>
          </a:p>
          <a:p>
            <a:pPr lvl="1" algn="just"/>
            <a:r>
              <a:rPr lang="en-US" sz="3000" dirty="0">
                <a:solidFill>
                  <a:srgbClr val="002060"/>
                </a:solidFill>
                <a:latin typeface="Times New Roman" pitchFamily="18" charset="0"/>
                <a:cs typeface="Times New Roman" pitchFamily="18" charset="0"/>
              </a:rPr>
              <a:t>Automatic test generation: The flexibility of lambdaLVar means that there is always more work to do: we can create new languages with lambdaLVar, but for each new language, if we want to see if it's working in the way we intend, we have to manually write tests.  In the future, we would like to exploit the random test generation features of Redex to automate some of this work for </a:t>
            </a:r>
            <a:r>
              <a:rPr lang="en-US" sz="3000" dirty="0" smtClean="0">
                <a:solidFill>
                  <a:srgbClr val="002060"/>
                </a:solidFill>
                <a:latin typeface="Times New Roman" pitchFamily="18" charset="0"/>
                <a:cs typeface="Times New Roman" pitchFamily="18" charset="0"/>
              </a:rPr>
              <a:t>us.</a:t>
            </a:r>
          </a:p>
          <a:p>
            <a:pPr lvl="1" algn="just"/>
            <a:r>
              <a:rPr lang="en-US" sz="3000" dirty="0" smtClean="0">
                <a:solidFill>
                  <a:srgbClr val="002060"/>
                </a:solidFill>
                <a:latin typeface="Times New Roman" pitchFamily="18" charset="0"/>
                <a:cs typeface="Times New Roman" pitchFamily="18" charset="0"/>
              </a:rPr>
              <a:t>Decoupling </a:t>
            </a:r>
            <a:r>
              <a:rPr lang="en-US" sz="3000" dirty="0">
                <a:solidFill>
                  <a:srgbClr val="002060"/>
                </a:solidFill>
                <a:latin typeface="Times New Roman" pitchFamily="18" charset="0"/>
                <a:cs typeface="Times New Roman" pitchFamily="18" charset="0"/>
              </a:rPr>
              <a:t>lambdaLVar from Redex: lambdaLVar programs can be cumbersome to work with because one has to write them inside the Redex framework.  In the future, though, we should be able to decouple lambdaLVar programs and write them independently from Redex, using Racket's "#</a:t>
            </a:r>
            <a:r>
              <a:rPr lang="en-US" sz="3000" dirty="0" err="1">
                <a:solidFill>
                  <a:srgbClr val="002060"/>
                </a:solidFill>
                <a:latin typeface="Times New Roman" pitchFamily="18" charset="0"/>
                <a:cs typeface="Times New Roman" pitchFamily="18" charset="0"/>
              </a:rPr>
              <a:t>lang</a:t>
            </a:r>
            <a:r>
              <a:rPr lang="en-US" sz="3000" dirty="0">
                <a:solidFill>
                  <a:srgbClr val="002060"/>
                </a:solidFill>
                <a:latin typeface="Times New Roman" pitchFamily="18" charset="0"/>
                <a:cs typeface="Times New Roman" pitchFamily="18" charset="0"/>
              </a:rPr>
              <a:t>" protocol.  They would still run on the Redex infrastructure, but it would be hidden from the user.  Even better, we could add things like syntax highlighting.  Then lambdaLVar programs would begin to "feel" more like programs, rather than just pieces of </a:t>
            </a:r>
            <a:r>
              <a:rPr lang="en-US" sz="3000" dirty="0" smtClean="0">
                <a:solidFill>
                  <a:srgbClr val="002060"/>
                </a:solidFill>
                <a:latin typeface="Times New Roman" pitchFamily="18" charset="0"/>
                <a:cs typeface="Times New Roman" pitchFamily="18" charset="0"/>
              </a:rPr>
              <a:t>data that Reddex is manipulating.</a:t>
            </a:r>
          </a:p>
          <a:p>
            <a:pPr lvl="1" algn="just"/>
            <a:endParaRPr lang="en-US" sz="3000" dirty="0">
              <a:solidFill>
                <a:srgbClr val="002060"/>
              </a:solidFill>
              <a:latin typeface="Times New Roman" pitchFamily="18" charset="0"/>
              <a:cs typeface="Times New Roman" pitchFamily="18" charset="0"/>
            </a:endParaRPr>
          </a:p>
          <a:p>
            <a:pPr algn="just"/>
            <a:r>
              <a:rPr lang="en-US" sz="3000" dirty="0">
                <a:solidFill>
                  <a:srgbClr val="002060"/>
                </a:solidFill>
              </a:rPr>
              <a:t>Future work on LVars in general:</a:t>
            </a:r>
          </a:p>
          <a:p>
            <a:pPr lvl="1" algn="just"/>
            <a:r>
              <a:rPr lang="en-US" sz="3000" dirty="0">
                <a:solidFill>
                  <a:srgbClr val="002060"/>
                </a:solidFill>
                <a:latin typeface="Times New Roman" pitchFamily="18" charset="0"/>
                <a:cs typeface="Times New Roman" pitchFamily="18" charset="0"/>
              </a:rPr>
              <a:t>There is still much work to be done to figure out effective ways of programming with LVars.  We want LVar libraries to be available for use in languages beyond the special-purpose lambdaLVar language, and eventually, we want to build libraries of efficient concurrent data structures on top of LVars.  (Ask Lindsey for more details on the current roadmap for LVars</a:t>
            </a:r>
            <a:r>
              <a:rPr lang="en-US" sz="3000" dirty="0" smtClean="0">
                <a:solidFill>
                  <a:srgbClr val="002060"/>
                </a:solidFill>
                <a:latin typeface="Times New Roman" pitchFamily="18" charset="0"/>
                <a:cs typeface="Times New Roman" pitchFamily="18" charset="0"/>
              </a:rPr>
              <a:t>!)</a:t>
            </a:r>
          </a:p>
          <a:p>
            <a:pPr lvl="1" algn="just"/>
            <a:endParaRPr lang="en-US" sz="3000" dirty="0">
              <a:solidFill>
                <a:srgbClr val="002060"/>
              </a:solidFill>
              <a:latin typeface="Times New Roman" pitchFamily="18" charset="0"/>
              <a:cs typeface="Times New Roman" pitchFamily="18" charset="0"/>
            </a:endParaRPr>
          </a:p>
          <a:p>
            <a:pPr algn="just"/>
            <a:r>
              <a:rPr lang="en-US" sz="3000" dirty="0">
                <a:solidFill>
                  <a:srgbClr val="002060"/>
                </a:solidFill>
              </a:rPr>
              <a:t>Future work on the </a:t>
            </a:r>
            <a:r>
              <a:rPr lang="en-US" sz="3000" dirty="0" err="1">
                <a:solidFill>
                  <a:srgbClr val="002060"/>
                </a:solidFill>
              </a:rPr>
              <a:t>metatheory</a:t>
            </a:r>
            <a:r>
              <a:rPr lang="en-US" sz="3000" dirty="0">
                <a:solidFill>
                  <a:srgbClr val="002060"/>
                </a:solidFill>
              </a:rPr>
              <a:t> of LVars</a:t>
            </a:r>
            <a:r>
              <a:rPr lang="en-US" sz="3000" dirty="0" smtClean="0">
                <a:solidFill>
                  <a:srgbClr val="002060"/>
                </a:solidFill>
              </a:rPr>
              <a:t>:</a:t>
            </a:r>
            <a:endParaRPr lang="en-US" sz="3000" dirty="0">
              <a:solidFill>
                <a:srgbClr val="002060"/>
              </a:solidFill>
            </a:endParaRPr>
          </a:p>
          <a:p>
            <a:pPr lvl="1" algn="just"/>
            <a:r>
              <a:rPr lang="en-US" sz="3000" dirty="0">
                <a:solidFill>
                  <a:srgbClr val="002060"/>
                </a:solidFill>
                <a:latin typeface="Times New Roman" pitchFamily="18" charset="0"/>
                <a:cs typeface="Times New Roman" pitchFamily="18" charset="0"/>
              </a:rPr>
              <a:t>As we work out better ways to program with LVars in general, what we learn will inform the design of the next version of lambdaLVar, so we'll need to state and prove a determinism property for that new and improved language.</a:t>
            </a:r>
          </a:p>
        </p:txBody>
      </p:sp>
      <p:sp>
        <p:nvSpPr>
          <p:cNvPr id="74" name="Text Placeholder 2"/>
          <p:cNvSpPr>
            <a:spLocks noGrp="1"/>
          </p:cNvSpPr>
          <p:nvPr>
            <p:ph type="body" sz="quarter" idx="11"/>
          </p:nvPr>
        </p:nvSpPr>
        <p:spPr>
          <a:xfrm>
            <a:off x="29383201" y="28926910"/>
            <a:ext cx="13573126" cy="923322"/>
          </a:xfrm>
          <a:solidFill>
            <a:schemeClr val="tx2">
              <a:lumMod val="60000"/>
              <a:lumOff val="40000"/>
            </a:schemeClr>
          </a:solidFill>
        </p:spPr>
        <p:txBody>
          <a:bodyPr/>
          <a:lstStyle/>
          <a:p>
            <a:r>
              <a:rPr lang="en-US" sz="4800" dirty="0" smtClean="0"/>
              <a:t>Contacts</a:t>
            </a:r>
            <a:endParaRPr lang="en-US" sz="4800" dirty="0"/>
          </a:p>
        </p:txBody>
      </p:sp>
      <p:sp>
        <p:nvSpPr>
          <p:cNvPr id="77" name="Text Placeholder 385"/>
          <p:cNvSpPr>
            <a:spLocks noGrp="1"/>
          </p:cNvSpPr>
          <p:nvPr>
            <p:ph type="body" sz="quarter" idx="23"/>
          </p:nvPr>
        </p:nvSpPr>
        <p:spPr>
          <a:xfrm>
            <a:off x="29742151" y="6463318"/>
            <a:ext cx="13571537" cy="6479987"/>
          </a:xfrm>
        </p:spPr>
        <p:txBody>
          <a:bodyPr>
            <a:noAutofit/>
          </a:bodyPr>
          <a:lstStyle/>
          <a:p>
            <a:pPr algn="just"/>
            <a:r>
              <a:rPr lang="en-US" sz="3000" dirty="0" smtClean="0"/>
              <a:t>We developed our language in Redex</a:t>
            </a:r>
            <a:r>
              <a:rPr lang="en-US" sz="3000" dirty="0" smtClean="0"/>
              <a:t>. Redex is a programming language used for creating programming languages which is embedded in the Racket language. Our development software of choice was </a:t>
            </a:r>
            <a:r>
              <a:rPr lang="en-US" sz="3000" dirty="0" err="1" smtClean="0"/>
              <a:t>DrRacket</a:t>
            </a:r>
            <a:r>
              <a:rPr lang="en-US" sz="3000" dirty="0" smtClean="0"/>
              <a:t>, shown below.</a:t>
            </a:r>
            <a:endParaRPr lang="en-US" sz="3000" dirty="0" smtClean="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6862" y="8407175"/>
            <a:ext cx="8320387" cy="44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52074" y="9068281"/>
            <a:ext cx="2942074" cy="287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 Placeholder 386"/>
          <p:cNvSpPr>
            <a:spLocks noGrp="1"/>
          </p:cNvSpPr>
          <p:nvPr>
            <p:ph type="body" sz="quarter" idx="24"/>
          </p:nvPr>
        </p:nvSpPr>
        <p:spPr>
          <a:xfrm>
            <a:off x="922338" y="22785999"/>
            <a:ext cx="13579475" cy="754045"/>
          </a:xfrm>
          <a:solidFill>
            <a:schemeClr val="tx2">
              <a:lumMod val="60000"/>
              <a:lumOff val="40000"/>
            </a:schemeClr>
          </a:solidFill>
        </p:spPr>
        <p:txBody>
          <a:bodyPr>
            <a:noAutofit/>
          </a:bodyPr>
          <a:lstStyle/>
          <a:p>
            <a:r>
              <a:rPr lang="en-US" sz="4800" dirty="0" smtClean="0"/>
              <a:t>Lattices &amp; LVars</a:t>
            </a:r>
            <a:endParaRPr lang="en-US" sz="4800" dirty="0"/>
          </a:p>
        </p:txBody>
      </p:sp>
      <p:sp>
        <p:nvSpPr>
          <p:cNvPr id="6" name="TextBox 5"/>
          <p:cNvSpPr txBox="1"/>
          <p:nvPr/>
        </p:nvSpPr>
        <p:spPr>
          <a:xfrm>
            <a:off x="26865848" y="26699408"/>
            <a:ext cx="1019638" cy="400110"/>
          </a:xfrm>
          <a:prstGeom prst="rect">
            <a:avLst/>
          </a:prstGeom>
          <a:noFill/>
          <a:ln w="57150">
            <a:solidFill>
              <a:schemeClr val="tx1"/>
            </a:solidFill>
          </a:ln>
        </p:spPr>
        <p:txBody>
          <a:bodyPr wrap="none" rtlCol="0">
            <a:spAutoFit/>
          </a:bodyPr>
          <a:lstStyle/>
          <a:p>
            <a:r>
              <a:rPr lang="en-US" sz="2000" dirty="0" smtClean="0"/>
              <a:t>Figure 2</a:t>
            </a:r>
            <a:endParaRPr lang="en-US" sz="2000" dirty="0"/>
          </a:p>
        </p:txBody>
      </p:sp>
      <p:sp>
        <p:nvSpPr>
          <p:cNvPr id="84" name="Text Placeholder 386"/>
          <p:cNvSpPr>
            <a:spLocks noGrp="1"/>
          </p:cNvSpPr>
          <p:nvPr>
            <p:ph type="body" sz="quarter" idx="24"/>
          </p:nvPr>
        </p:nvSpPr>
        <p:spPr>
          <a:xfrm>
            <a:off x="15166474" y="5396930"/>
            <a:ext cx="13579475" cy="915143"/>
          </a:xfrm>
          <a:solidFill>
            <a:schemeClr val="tx2">
              <a:lumMod val="60000"/>
              <a:lumOff val="40000"/>
            </a:schemeClr>
          </a:solidFill>
        </p:spPr>
        <p:txBody>
          <a:bodyPr>
            <a:noAutofit/>
          </a:bodyPr>
          <a:lstStyle/>
          <a:p>
            <a:r>
              <a:rPr lang="en-US" sz="4800" dirty="0"/>
              <a:t>Lattices &amp; LVars</a:t>
            </a:r>
            <a:endParaRPr lang="en-US" sz="4800" dirty="0"/>
          </a:p>
        </p:txBody>
      </p:sp>
      <p:sp>
        <p:nvSpPr>
          <p:cNvPr id="85" name="Text Placeholder 385"/>
          <p:cNvSpPr>
            <a:spLocks noGrp="1"/>
          </p:cNvSpPr>
          <p:nvPr>
            <p:ph type="body" sz="quarter" idx="23"/>
          </p:nvPr>
        </p:nvSpPr>
        <p:spPr>
          <a:xfrm>
            <a:off x="15154277" y="28053702"/>
            <a:ext cx="13571537" cy="3111800"/>
          </a:xfrm>
        </p:spPr>
        <p:txBody>
          <a:bodyPr>
            <a:noAutofit/>
          </a:bodyPr>
          <a:lstStyle/>
          <a:p>
            <a:pPr algn="just"/>
            <a:r>
              <a:rPr lang="en-US" sz="3000" dirty="0" smtClean="0"/>
              <a:t>Figure 2 shows two different parallel program flow charts. The one on the left will always be deterministic since </a:t>
            </a:r>
            <a:r>
              <a:rPr lang="en-US" sz="3000" dirty="0" smtClean="0"/>
              <a:t>it doesn’t have any put or get operations. The one on the right though will be nondeterministic since the put and get are evaluated in parallel. The put and get could evaluate simultaneously or in an arbitrary order depending on the system. This could cause nondeterminism. LVars address this problem by insuring the program behaves the same way regardless of the order of the put and get. </a:t>
            </a:r>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0165" y="23996880"/>
            <a:ext cx="12715875" cy="6753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2" name="Text Placeholder 21"/>
          <p:cNvSpPr>
            <a:spLocks noGrp="1"/>
          </p:cNvSpPr>
          <p:nvPr>
            <p:ph type="body" sz="quarter" idx="23"/>
          </p:nvPr>
        </p:nvSpPr>
        <p:spPr>
          <a:xfrm>
            <a:off x="15162215" y="6295353"/>
            <a:ext cx="13571534" cy="6647952"/>
          </a:xfrm>
        </p:spPr>
        <p:txBody>
          <a:bodyPr/>
          <a:lstStyle/>
          <a:p>
            <a:pPr algn="just"/>
            <a:r>
              <a:rPr lang="en-US" sz="3000" dirty="0"/>
              <a:t>The counter LVar, figure 1c, keeps track of the max value that has been entered. If the user were to put in values x and y into the LVar, it would keep track of max( x, y ). If the user were to then use the get function on any value that is less than or equal to max( x, y ), it would return that value. If they were to call get with a value greater than max( x, y), the call would block the program until the value you asked for is reached</a:t>
            </a:r>
            <a:r>
              <a:rPr lang="en-US" sz="3000" dirty="0" smtClean="0"/>
              <a:t>.</a:t>
            </a:r>
            <a:endParaRPr lang="en-US" sz="3000" dirty="0"/>
          </a:p>
          <a:p>
            <a:pPr algn="just"/>
            <a:endParaRPr lang="en-US" sz="3000" dirty="0" smtClean="0"/>
          </a:p>
          <a:p>
            <a:pPr algn="just"/>
            <a:r>
              <a:rPr lang="en-US" sz="3000" dirty="0" smtClean="0"/>
              <a:t>The </a:t>
            </a:r>
            <a:r>
              <a:rPr lang="en-US" sz="3000" dirty="0"/>
              <a:t>pair LVar, figure 1b, allows for pairs of values. This LVar only allows for one value in each index. The order in which the program puts in the values isn’t important. This LVar will also allow for inputting both values in parallel. Once it has both values assigned, if the program would attempt to put another value it, the LVar would reach top which would throw an error. Being able to implement this LVar is on way of solving our problem of keeping a parallel program deterministic</a:t>
            </a:r>
          </a:p>
        </p:txBody>
      </p:sp>
      <p:sp>
        <p:nvSpPr>
          <p:cNvPr id="99" name="Text Placeholder 386"/>
          <p:cNvSpPr>
            <a:spLocks noGrp="1"/>
          </p:cNvSpPr>
          <p:nvPr>
            <p:ph type="body" sz="quarter" idx="24"/>
          </p:nvPr>
        </p:nvSpPr>
        <p:spPr>
          <a:xfrm>
            <a:off x="15162215" y="13460684"/>
            <a:ext cx="13579475" cy="754045"/>
          </a:xfrm>
          <a:solidFill>
            <a:schemeClr val="tx2">
              <a:lumMod val="60000"/>
              <a:lumOff val="40000"/>
            </a:schemeClr>
          </a:solidFill>
        </p:spPr>
        <p:txBody>
          <a:bodyPr>
            <a:noAutofit/>
          </a:bodyPr>
          <a:lstStyle/>
          <a:p>
            <a:r>
              <a:rPr lang="en-US" sz="4800" dirty="0" smtClean="0"/>
              <a:t>State &amp; Nondeterminism</a:t>
            </a:r>
            <a:endParaRPr lang="en-US" sz="4800"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8293</TotalTime>
  <Words>541</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87</cp:revision>
  <dcterms:created xsi:type="dcterms:W3CDTF">2012-02-03T19:11:35Z</dcterms:created>
  <dcterms:modified xsi:type="dcterms:W3CDTF">2013-04-23T21:59:22Z</dcterms:modified>
</cp:coreProperties>
</file>