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58" r:id="rId3"/>
    <p:sldId id="270" r:id="rId4"/>
    <p:sldId id="259" r:id="rId5"/>
    <p:sldId id="278" r:id="rId6"/>
    <p:sldId id="289" r:id="rId7"/>
    <p:sldId id="274" r:id="rId8"/>
    <p:sldId id="290" r:id="rId9"/>
    <p:sldId id="276" r:id="rId10"/>
    <p:sldId id="280" r:id="rId11"/>
    <p:sldId id="282" r:id="rId12"/>
    <p:sldId id="292" r:id="rId13"/>
    <p:sldId id="284" r:id="rId14"/>
    <p:sldId id="287" r:id="rId15"/>
    <p:sldId id="286" r:id="rId16"/>
    <p:sldId id="285" r:id="rId17"/>
    <p:sldId id="293" r:id="rId18"/>
    <p:sldId id="294" r:id="rId19"/>
    <p:sldId id="295" r:id="rId20"/>
    <p:sldId id="296" r:id="rId21"/>
    <p:sldId id="297" r:id="rId22"/>
    <p:sldId id="298" r:id="rId23"/>
    <p:sldId id="27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6" autoAdjust="0"/>
    <p:restoredTop sz="96279" autoAdjust="0"/>
  </p:normalViewPr>
  <p:slideViewPr>
    <p:cSldViewPr snapToGrid="0">
      <p:cViewPr varScale="1">
        <p:scale>
          <a:sx n="47" d="100"/>
          <a:sy n="47" d="100"/>
        </p:scale>
        <p:origin x="42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04FB9-EE47-4D7B-B401-700084C46CA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53CF0-79DF-4118-BC4D-93D144E1B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51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CD947-9565-4518-9707-579BD75BE72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632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87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63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87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57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06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814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02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91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36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92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7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26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cholar.dkyobobook.co.kr/searchDetail.laf?barcode=401002355082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B2FADE2-F23C-4F52-8D09-26A954694AE4}"/>
              </a:ext>
            </a:extLst>
          </p:cNvPr>
          <p:cNvSpPr/>
          <p:nvPr/>
        </p:nvSpPr>
        <p:spPr>
          <a:xfrm>
            <a:off x="1389856" y="1859809"/>
            <a:ext cx="9775491" cy="2214466"/>
          </a:xfrm>
          <a:prstGeom prst="roundRect">
            <a:avLst/>
          </a:prstGeom>
          <a:noFill/>
          <a:ln w="34925">
            <a:solidFill>
              <a:schemeClr val="tx1">
                <a:alpha val="68000"/>
              </a:schemeClr>
            </a:solidFill>
          </a:ln>
          <a:effectLst>
            <a:glow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9BE75D6-6DF9-4740-87F8-43F43701DB79}"/>
              </a:ext>
            </a:extLst>
          </p:cNvPr>
          <p:cNvSpPr/>
          <p:nvPr/>
        </p:nvSpPr>
        <p:spPr>
          <a:xfrm>
            <a:off x="1797756" y="2336100"/>
            <a:ext cx="9004388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 Design and Implementation of English Word Learning Application</a:t>
            </a:r>
          </a:p>
          <a:p>
            <a:pPr algn="ctr" latinLnBrk="0">
              <a:defRPr/>
            </a:pP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영어 단어 학습 애플리케이션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설계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및 구현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4B5A2E-DB5D-480D-B6BB-1A2DC62B9F1F}"/>
              </a:ext>
            </a:extLst>
          </p:cNvPr>
          <p:cNvSpPr txBox="1"/>
          <p:nvPr/>
        </p:nvSpPr>
        <p:spPr>
          <a:xfrm>
            <a:off x="3250659" y="5066501"/>
            <a:ext cx="6098582" cy="1022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00" marR="0" indent="-304800" algn="ctr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이원주</a:t>
            </a:r>
            <a:r>
              <a:rPr lang="en-US" altLang="ko-KR" sz="1800" b="1" kern="0" spc="0" baseline="3000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O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이기원</a:t>
            </a:r>
            <a:r>
              <a:rPr lang="ko-KR" altLang="en-US" sz="1800" b="1" kern="0" spc="0" baseline="3000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*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이민철</a:t>
            </a:r>
            <a:r>
              <a:rPr lang="ko-KR" altLang="en-US" sz="1800" b="1" kern="0" spc="0" baseline="3000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*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이진호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*,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허민호</a:t>
            </a:r>
            <a:r>
              <a:rPr lang="ko-KR" altLang="en-US" sz="1800" b="1" kern="0" spc="0" baseline="3000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*</a:t>
            </a:r>
            <a:endParaRPr lang="en-US" altLang="ko-KR" sz="1800" b="1" kern="0" spc="0" baseline="30000" dirty="0">
              <a:solidFill>
                <a:srgbClr val="000000"/>
              </a:solidFill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304800" marR="0" indent="-304800" algn="ctr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spc="0" baseline="3000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*O</a:t>
            </a:r>
            <a:r>
              <a:rPr lang="ko-KR" altLang="en-US" sz="3200" b="1" kern="0" spc="0" baseline="3000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인하공업전문대학 컴퓨터정보과</a:t>
            </a:r>
            <a:endParaRPr lang="ko-KR" altLang="en-US" sz="3200" b="1" kern="0" spc="0" dirty="0">
              <a:solidFill>
                <a:srgbClr val="000000"/>
              </a:solidFill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DCEC7BB-57C0-4027-811A-537D4041B449}"/>
              </a:ext>
            </a:extLst>
          </p:cNvPr>
          <p:cNvSpPr/>
          <p:nvPr/>
        </p:nvSpPr>
        <p:spPr>
          <a:xfrm>
            <a:off x="1130313" y="4706437"/>
            <a:ext cx="10520307" cy="41836"/>
          </a:xfrm>
          <a:prstGeom prst="rect">
            <a:avLst/>
          </a:prstGeom>
          <a:solidFill>
            <a:schemeClr val="accent5"/>
          </a:solidFill>
          <a:ln w="22225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0D5253-3947-472C-97FF-13DF6C7539DD}"/>
              </a:ext>
            </a:extLst>
          </p:cNvPr>
          <p:cNvSpPr txBox="1"/>
          <p:nvPr/>
        </p:nvSpPr>
        <p:spPr>
          <a:xfrm>
            <a:off x="90360" y="107448"/>
            <a:ext cx="4497138" cy="448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00" marR="0" indent="-304800" algn="ctr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Proceedings</a:t>
            </a:r>
            <a:r>
              <a:rPr lang="ko-KR" altLang="en-US" sz="2000" b="1" kern="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000" b="1" kern="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of</a:t>
            </a:r>
            <a:r>
              <a:rPr lang="ko-KR" altLang="en-US" sz="2000" b="1" kern="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000" b="1" kern="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KSCI</a:t>
            </a:r>
            <a:r>
              <a:rPr lang="ko-KR" altLang="en-US" sz="2000" b="1" kern="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000" b="1" kern="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Conference</a:t>
            </a:r>
            <a:r>
              <a:rPr lang="ko-KR" altLang="en-US" sz="2000" b="1" kern="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000" b="1" kern="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2022</a:t>
            </a:r>
            <a:endParaRPr lang="ko-KR" altLang="en-US" sz="2000" b="1" kern="0" spc="0" dirty="0">
              <a:solidFill>
                <a:srgbClr val="000000"/>
              </a:solidFill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9786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539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535922" y="566903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구현</a:t>
              </a:r>
              <a:endParaRPr lang="ko-KR" altLang="en-US" sz="44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E94B8D-DD59-44C5-A413-E8180E98B720}"/>
                  </a:ext>
                </a:extLst>
              </p:cNvPr>
              <p:cNvSpPr/>
              <p:nvPr/>
            </p:nvSpPr>
            <p:spPr>
              <a:xfrm>
                <a:off x="654843" y="775802"/>
                <a:ext cx="541338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00233E9-D6EB-4021-A33D-AFDF1663C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1992537"/>
            <a:ext cx="258950" cy="2589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3BD05B2-F12A-43C1-8904-164876E40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9" y="1424029"/>
            <a:ext cx="258950" cy="2589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919A268-71F5-48A4-9ADE-89EC079993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845781"/>
            <a:ext cx="258950" cy="25895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D375C1-2AEA-41C4-87B1-035369B11772}"/>
              </a:ext>
            </a:extLst>
          </p:cNvPr>
          <p:cNvCxnSpPr>
            <a:cxnSpLocks/>
          </p:cNvCxnSpPr>
          <p:nvPr/>
        </p:nvCxnSpPr>
        <p:spPr>
          <a:xfrm flipH="1">
            <a:off x="387426" y="3566257"/>
            <a:ext cx="1075050" cy="728665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184819-09C7-43E2-818C-AC55BEF0E6D1}"/>
              </a:ext>
            </a:extLst>
          </p:cNvPr>
          <p:cNvCxnSpPr>
            <a:cxnSpLocks/>
          </p:cNvCxnSpPr>
          <p:nvPr/>
        </p:nvCxnSpPr>
        <p:spPr>
          <a:xfrm flipH="1" flipV="1">
            <a:off x="11014226" y="3556372"/>
            <a:ext cx="1528774" cy="803981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42AE04C-D0A4-4007-8FE7-E046A99A0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448" y="1540804"/>
            <a:ext cx="3620005" cy="4286848"/>
          </a:xfrm>
          <a:prstGeom prst="rect">
            <a:avLst/>
          </a:prstGeom>
        </p:spPr>
      </p:pic>
      <p:pic>
        <p:nvPicPr>
          <p:cNvPr id="21" name="그림 20" descr="테이블이(가) 표시된 사진&#10;&#10;자동 생성된 설명">
            <a:extLst>
              <a:ext uri="{FF2B5EF4-FFF2-40B4-BE49-F238E27FC236}">
                <a16:creationId xmlns:a16="http://schemas.microsoft.com/office/drawing/2014/main" id="{C2601372-3D1B-486D-86BD-FF7758ADC7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358" y="1494004"/>
            <a:ext cx="3957411" cy="433188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B2CFCFA-33DF-4A36-A75A-94E20AC77CFD}"/>
              </a:ext>
            </a:extLst>
          </p:cNvPr>
          <p:cNvSpPr txBox="1"/>
          <p:nvPr/>
        </p:nvSpPr>
        <p:spPr>
          <a:xfrm>
            <a:off x="6580003" y="5327757"/>
            <a:ext cx="2089785" cy="2045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0902558-51D5-467B-B6C7-480B7CED87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027" y="1540804"/>
            <a:ext cx="3620005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4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539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535922" y="566903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구현</a:t>
              </a:r>
              <a:endParaRPr lang="ko-KR" altLang="en-US" sz="44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E94B8D-DD59-44C5-A413-E8180E98B720}"/>
                  </a:ext>
                </a:extLst>
              </p:cNvPr>
              <p:cNvSpPr/>
              <p:nvPr/>
            </p:nvSpPr>
            <p:spPr>
              <a:xfrm>
                <a:off x="654843" y="775802"/>
                <a:ext cx="541338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00233E9-D6EB-4021-A33D-AFDF1663C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1992537"/>
            <a:ext cx="258950" cy="2589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3BD05B2-F12A-43C1-8904-164876E40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9" y="1424029"/>
            <a:ext cx="258950" cy="2589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919A268-71F5-48A4-9ADE-89EC079993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845781"/>
            <a:ext cx="258950" cy="25895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D375C1-2AEA-41C4-87B1-035369B11772}"/>
              </a:ext>
            </a:extLst>
          </p:cNvPr>
          <p:cNvCxnSpPr>
            <a:cxnSpLocks/>
          </p:cNvCxnSpPr>
          <p:nvPr/>
        </p:nvCxnSpPr>
        <p:spPr>
          <a:xfrm flipH="1">
            <a:off x="387426" y="3566257"/>
            <a:ext cx="1075050" cy="728665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184819-09C7-43E2-818C-AC55BEF0E6D1}"/>
              </a:ext>
            </a:extLst>
          </p:cNvPr>
          <p:cNvCxnSpPr>
            <a:cxnSpLocks/>
          </p:cNvCxnSpPr>
          <p:nvPr/>
        </p:nvCxnSpPr>
        <p:spPr>
          <a:xfrm flipH="1" flipV="1">
            <a:off x="11014226" y="3556372"/>
            <a:ext cx="1528774" cy="803981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CBEBEB42-306D-4757-9DED-8AD0B1A1B5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931" y="1540804"/>
            <a:ext cx="7513971" cy="416469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E45612A-11E2-46EC-A335-88FA85A0B8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931" y="1540804"/>
            <a:ext cx="7533023" cy="42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3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539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535922" y="566903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구현</a:t>
              </a:r>
              <a:endParaRPr lang="ko-KR" altLang="en-US" sz="44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E94B8D-DD59-44C5-A413-E8180E98B720}"/>
                  </a:ext>
                </a:extLst>
              </p:cNvPr>
              <p:cNvSpPr/>
              <p:nvPr/>
            </p:nvSpPr>
            <p:spPr>
              <a:xfrm>
                <a:off x="654843" y="775802"/>
                <a:ext cx="541338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00233E9-D6EB-4021-A33D-AFDF1663C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1992537"/>
            <a:ext cx="258950" cy="2589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3BD05B2-F12A-43C1-8904-164876E40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9" y="1424029"/>
            <a:ext cx="258950" cy="2589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919A268-71F5-48A4-9ADE-89EC079993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845781"/>
            <a:ext cx="258950" cy="25895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D375C1-2AEA-41C4-87B1-035369B11772}"/>
              </a:ext>
            </a:extLst>
          </p:cNvPr>
          <p:cNvCxnSpPr>
            <a:cxnSpLocks/>
          </p:cNvCxnSpPr>
          <p:nvPr/>
        </p:nvCxnSpPr>
        <p:spPr>
          <a:xfrm flipH="1">
            <a:off x="387426" y="3566257"/>
            <a:ext cx="1075050" cy="728665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184819-09C7-43E2-818C-AC55BEF0E6D1}"/>
              </a:ext>
            </a:extLst>
          </p:cNvPr>
          <p:cNvCxnSpPr>
            <a:cxnSpLocks/>
          </p:cNvCxnSpPr>
          <p:nvPr/>
        </p:nvCxnSpPr>
        <p:spPr>
          <a:xfrm flipH="1" flipV="1">
            <a:off x="11014226" y="3556372"/>
            <a:ext cx="1528774" cy="803981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AB0D836C-69F1-4FB4-80F0-C95AAB805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372" y="1494004"/>
            <a:ext cx="3669760" cy="434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87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539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535922" y="566903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구현</a:t>
              </a:r>
              <a:endParaRPr lang="ko-KR" altLang="en-US" sz="44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E94B8D-DD59-44C5-A413-E8180E98B720}"/>
                  </a:ext>
                </a:extLst>
              </p:cNvPr>
              <p:cNvSpPr/>
              <p:nvPr/>
            </p:nvSpPr>
            <p:spPr>
              <a:xfrm>
                <a:off x="654843" y="775802"/>
                <a:ext cx="541338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00233E9-D6EB-4021-A33D-AFDF1663C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1992537"/>
            <a:ext cx="258950" cy="2589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3BD05B2-F12A-43C1-8904-164876E40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9" y="1424029"/>
            <a:ext cx="258950" cy="2589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919A268-71F5-48A4-9ADE-89EC079993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845781"/>
            <a:ext cx="258950" cy="25895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D375C1-2AEA-41C4-87B1-035369B11772}"/>
              </a:ext>
            </a:extLst>
          </p:cNvPr>
          <p:cNvCxnSpPr>
            <a:cxnSpLocks/>
          </p:cNvCxnSpPr>
          <p:nvPr/>
        </p:nvCxnSpPr>
        <p:spPr>
          <a:xfrm flipH="1">
            <a:off x="387426" y="3566257"/>
            <a:ext cx="1075050" cy="728665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184819-09C7-43E2-818C-AC55BEF0E6D1}"/>
              </a:ext>
            </a:extLst>
          </p:cNvPr>
          <p:cNvCxnSpPr>
            <a:cxnSpLocks/>
          </p:cNvCxnSpPr>
          <p:nvPr/>
        </p:nvCxnSpPr>
        <p:spPr>
          <a:xfrm flipH="1" flipV="1">
            <a:off x="11014226" y="3556372"/>
            <a:ext cx="1528774" cy="803981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E7B9C5C-BF52-4010-B107-06D18B0F7C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09" y="1575491"/>
            <a:ext cx="7620660" cy="428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88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539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535922" y="566903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구현</a:t>
              </a:r>
              <a:endParaRPr lang="ko-KR" altLang="en-US" sz="44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E94B8D-DD59-44C5-A413-E8180E98B720}"/>
                  </a:ext>
                </a:extLst>
              </p:cNvPr>
              <p:cNvSpPr/>
              <p:nvPr/>
            </p:nvSpPr>
            <p:spPr>
              <a:xfrm>
                <a:off x="654843" y="775802"/>
                <a:ext cx="541338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00233E9-D6EB-4021-A33D-AFDF1663C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1992537"/>
            <a:ext cx="258950" cy="2589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3BD05B2-F12A-43C1-8904-164876E40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9" y="1424029"/>
            <a:ext cx="258950" cy="2589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919A268-71F5-48A4-9ADE-89EC079993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845781"/>
            <a:ext cx="258950" cy="25895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D375C1-2AEA-41C4-87B1-035369B11772}"/>
              </a:ext>
            </a:extLst>
          </p:cNvPr>
          <p:cNvCxnSpPr>
            <a:cxnSpLocks/>
          </p:cNvCxnSpPr>
          <p:nvPr/>
        </p:nvCxnSpPr>
        <p:spPr>
          <a:xfrm flipH="1">
            <a:off x="387426" y="3566257"/>
            <a:ext cx="1075050" cy="728665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184819-09C7-43E2-818C-AC55BEF0E6D1}"/>
              </a:ext>
            </a:extLst>
          </p:cNvPr>
          <p:cNvCxnSpPr>
            <a:cxnSpLocks/>
          </p:cNvCxnSpPr>
          <p:nvPr/>
        </p:nvCxnSpPr>
        <p:spPr>
          <a:xfrm flipH="1" flipV="1">
            <a:off x="11014226" y="3556372"/>
            <a:ext cx="1528774" cy="803981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37435EA-F3BB-472F-9750-0DF30A2A90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09" y="1575491"/>
            <a:ext cx="7620660" cy="428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95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539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535922" y="566903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구현</a:t>
              </a:r>
              <a:endParaRPr lang="ko-KR" altLang="en-US" sz="44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E94B8D-DD59-44C5-A413-E8180E98B720}"/>
                  </a:ext>
                </a:extLst>
              </p:cNvPr>
              <p:cNvSpPr/>
              <p:nvPr/>
            </p:nvSpPr>
            <p:spPr>
              <a:xfrm>
                <a:off x="654843" y="775802"/>
                <a:ext cx="541338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00233E9-D6EB-4021-A33D-AFDF1663C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1992537"/>
            <a:ext cx="258950" cy="2589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3BD05B2-F12A-43C1-8904-164876E40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9" y="1424029"/>
            <a:ext cx="258950" cy="2589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919A268-71F5-48A4-9ADE-89EC079993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845781"/>
            <a:ext cx="258950" cy="25895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D375C1-2AEA-41C4-87B1-035369B11772}"/>
              </a:ext>
            </a:extLst>
          </p:cNvPr>
          <p:cNvCxnSpPr>
            <a:cxnSpLocks/>
          </p:cNvCxnSpPr>
          <p:nvPr/>
        </p:nvCxnSpPr>
        <p:spPr>
          <a:xfrm flipH="1">
            <a:off x="387426" y="3566257"/>
            <a:ext cx="1075050" cy="728665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184819-09C7-43E2-818C-AC55BEF0E6D1}"/>
              </a:ext>
            </a:extLst>
          </p:cNvPr>
          <p:cNvCxnSpPr>
            <a:cxnSpLocks/>
          </p:cNvCxnSpPr>
          <p:nvPr/>
        </p:nvCxnSpPr>
        <p:spPr>
          <a:xfrm flipH="1" flipV="1">
            <a:off x="11014226" y="3556372"/>
            <a:ext cx="1528774" cy="803981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D03B89F-27DF-4732-89F8-12A68CE212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922" y="1682979"/>
            <a:ext cx="7620660" cy="428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38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539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535922" y="566903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구현</a:t>
              </a:r>
              <a:endParaRPr lang="ko-KR" altLang="en-US" sz="44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E94B8D-DD59-44C5-A413-E8180E98B720}"/>
                  </a:ext>
                </a:extLst>
              </p:cNvPr>
              <p:cNvSpPr/>
              <p:nvPr/>
            </p:nvSpPr>
            <p:spPr>
              <a:xfrm>
                <a:off x="654843" y="775802"/>
                <a:ext cx="541338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00233E9-D6EB-4021-A33D-AFDF1663C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1992537"/>
            <a:ext cx="258950" cy="2589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3BD05B2-F12A-43C1-8904-164876E40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9" y="1424029"/>
            <a:ext cx="258950" cy="2589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919A268-71F5-48A4-9ADE-89EC079993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845781"/>
            <a:ext cx="258950" cy="25895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D375C1-2AEA-41C4-87B1-035369B11772}"/>
              </a:ext>
            </a:extLst>
          </p:cNvPr>
          <p:cNvCxnSpPr>
            <a:cxnSpLocks/>
          </p:cNvCxnSpPr>
          <p:nvPr/>
        </p:nvCxnSpPr>
        <p:spPr>
          <a:xfrm flipH="1">
            <a:off x="387426" y="3566257"/>
            <a:ext cx="1075050" cy="728665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184819-09C7-43E2-818C-AC55BEF0E6D1}"/>
              </a:ext>
            </a:extLst>
          </p:cNvPr>
          <p:cNvCxnSpPr>
            <a:cxnSpLocks/>
          </p:cNvCxnSpPr>
          <p:nvPr/>
        </p:nvCxnSpPr>
        <p:spPr>
          <a:xfrm flipH="1" flipV="1">
            <a:off x="11014226" y="3556372"/>
            <a:ext cx="1528774" cy="803981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72B93DC-5106-48E3-B652-ECB6924D36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922" y="1616527"/>
            <a:ext cx="7620660" cy="428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17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539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535922" y="566903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구현</a:t>
              </a:r>
              <a:endParaRPr lang="ko-KR" altLang="en-US" sz="44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E94B8D-DD59-44C5-A413-E8180E98B720}"/>
                  </a:ext>
                </a:extLst>
              </p:cNvPr>
              <p:cNvSpPr/>
              <p:nvPr/>
            </p:nvSpPr>
            <p:spPr>
              <a:xfrm>
                <a:off x="654843" y="775802"/>
                <a:ext cx="541338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00233E9-D6EB-4021-A33D-AFDF1663C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1992537"/>
            <a:ext cx="258950" cy="2589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3BD05B2-F12A-43C1-8904-164876E40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9" y="1424029"/>
            <a:ext cx="258950" cy="2589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919A268-71F5-48A4-9ADE-89EC079993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845781"/>
            <a:ext cx="258950" cy="25895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D375C1-2AEA-41C4-87B1-035369B11772}"/>
              </a:ext>
            </a:extLst>
          </p:cNvPr>
          <p:cNvCxnSpPr>
            <a:cxnSpLocks/>
          </p:cNvCxnSpPr>
          <p:nvPr/>
        </p:nvCxnSpPr>
        <p:spPr>
          <a:xfrm flipH="1">
            <a:off x="387426" y="3566257"/>
            <a:ext cx="1075050" cy="728665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184819-09C7-43E2-818C-AC55BEF0E6D1}"/>
              </a:ext>
            </a:extLst>
          </p:cNvPr>
          <p:cNvCxnSpPr>
            <a:cxnSpLocks/>
          </p:cNvCxnSpPr>
          <p:nvPr/>
        </p:nvCxnSpPr>
        <p:spPr>
          <a:xfrm flipH="1" flipV="1">
            <a:off x="11014226" y="3556372"/>
            <a:ext cx="1528774" cy="803981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154ABF70-1B0F-46E0-B849-ABCBB6C2E6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581" y="1623514"/>
            <a:ext cx="7620660" cy="428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59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539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535922" y="566903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구현</a:t>
              </a:r>
              <a:endParaRPr lang="ko-KR" altLang="en-US" sz="44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E94B8D-DD59-44C5-A413-E8180E98B720}"/>
                  </a:ext>
                </a:extLst>
              </p:cNvPr>
              <p:cNvSpPr/>
              <p:nvPr/>
            </p:nvSpPr>
            <p:spPr>
              <a:xfrm>
                <a:off x="654843" y="775802"/>
                <a:ext cx="541338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</p:grpSp>
      </p:grp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A44D8E37-EF75-43CD-BDF4-24C2820108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457" y="1628835"/>
            <a:ext cx="7494919" cy="417993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00233E9-D6EB-4021-A33D-AFDF1663C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1992537"/>
            <a:ext cx="258950" cy="2589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3BD05B2-F12A-43C1-8904-164876E40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9" y="1424029"/>
            <a:ext cx="258950" cy="2589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919A268-71F5-48A4-9ADE-89EC079993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845781"/>
            <a:ext cx="258950" cy="25895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D375C1-2AEA-41C4-87B1-035369B11772}"/>
              </a:ext>
            </a:extLst>
          </p:cNvPr>
          <p:cNvCxnSpPr>
            <a:cxnSpLocks/>
          </p:cNvCxnSpPr>
          <p:nvPr/>
        </p:nvCxnSpPr>
        <p:spPr>
          <a:xfrm flipH="1">
            <a:off x="387426" y="3566257"/>
            <a:ext cx="1075050" cy="728665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184819-09C7-43E2-818C-AC55BEF0E6D1}"/>
              </a:ext>
            </a:extLst>
          </p:cNvPr>
          <p:cNvCxnSpPr>
            <a:cxnSpLocks/>
          </p:cNvCxnSpPr>
          <p:nvPr/>
        </p:nvCxnSpPr>
        <p:spPr>
          <a:xfrm flipH="1" flipV="1">
            <a:off x="11014226" y="3556372"/>
            <a:ext cx="1528774" cy="803981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5B9FC1-B69C-47B0-9735-02423C405EA3}"/>
              </a:ext>
            </a:extLst>
          </p:cNvPr>
          <p:cNvSpPr txBox="1"/>
          <p:nvPr/>
        </p:nvSpPr>
        <p:spPr>
          <a:xfrm>
            <a:off x="4042958" y="2248529"/>
            <a:ext cx="3731739" cy="214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63462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539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535922" y="566903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구현</a:t>
              </a:r>
              <a:endParaRPr lang="ko-KR" altLang="en-US" sz="44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E94B8D-DD59-44C5-A413-E8180E98B720}"/>
                  </a:ext>
                </a:extLst>
              </p:cNvPr>
              <p:cNvSpPr/>
              <p:nvPr/>
            </p:nvSpPr>
            <p:spPr>
              <a:xfrm>
                <a:off x="654843" y="775802"/>
                <a:ext cx="541338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00233E9-D6EB-4021-A33D-AFDF1663C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1992537"/>
            <a:ext cx="258950" cy="2589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3BD05B2-F12A-43C1-8904-164876E40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9" y="1424029"/>
            <a:ext cx="258950" cy="2589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919A268-71F5-48A4-9ADE-89EC079993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845781"/>
            <a:ext cx="258950" cy="25895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D375C1-2AEA-41C4-87B1-035369B11772}"/>
              </a:ext>
            </a:extLst>
          </p:cNvPr>
          <p:cNvCxnSpPr>
            <a:cxnSpLocks/>
          </p:cNvCxnSpPr>
          <p:nvPr/>
        </p:nvCxnSpPr>
        <p:spPr>
          <a:xfrm flipH="1">
            <a:off x="387426" y="3566257"/>
            <a:ext cx="1075050" cy="728665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184819-09C7-43E2-818C-AC55BEF0E6D1}"/>
              </a:ext>
            </a:extLst>
          </p:cNvPr>
          <p:cNvCxnSpPr>
            <a:cxnSpLocks/>
          </p:cNvCxnSpPr>
          <p:nvPr/>
        </p:nvCxnSpPr>
        <p:spPr>
          <a:xfrm flipH="1" flipV="1">
            <a:off x="11014226" y="3556372"/>
            <a:ext cx="1528774" cy="803981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1AEED34-7BA4-424B-A60F-897383D75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324" y="1382479"/>
            <a:ext cx="3615336" cy="476916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AED2C45-4F02-4655-AB91-C835C543030C}"/>
              </a:ext>
            </a:extLst>
          </p:cNvPr>
          <p:cNvSpPr txBox="1"/>
          <p:nvPr/>
        </p:nvSpPr>
        <p:spPr>
          <a:xfrm>
            <a:off x="4654709" y="5575885"/>
            <a:ext cx="2089785" cy="2045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0273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539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535922" y="566903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535923" y="584199"/>
              <a:ext cx="11165484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INDEX</a:t>
              </a: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   </a:t>
              </a:r>
              <a:endParaRPr lang="ko-KR" altLang="en-US" sz="44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타원 19">
            <a:extLst>
              <a:ext uri="{FF2B5EF4-FFF2-40B4-BE49-F238E27FC236}">
                <a16:creationId xmlns:a16="http://schemas.microsoft.com/office/drawing/2014/main" id="{A121DAB4-6D23-4F7D-A77B-10FABF1FD80D}"/>
              </a:ext>
            </a:extLst>
          </p:cNvPr>
          <p:cNvSpPr/>
          <p:nvPr/>
        </p:nvSpPr>
        <p:spPr>
          <a:xfrm>
            <a:off x="1215518" y="1942370"/>
            <a:ext cx="2031014" cy="2032109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>
            <a:glow rad="127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D977F65-6E63-4018-A11D-9AEE472EEC87}"/>
              </a:ext>
            </a:extLst>
          </p:cNvPr>
          <p:cNvSpPr/>
          <p:nvPr/>
        </p:nvSpPr>
        <p:spPr>
          <a:xfrm>
            <a:off x="3248056" y="3961711"/>
            <a:ext cx="2031014" cy="2032109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>
            <a:glow rad="127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BFAA18B-AB1F-4A35-8C48-8FD60007AF6A}"/>
              </a:ext>
            </a:extLst>
          </p:cNvPr>
          <p:cNvSpPr/>
          <p:nvPr/>
        </p:nvSpPr>
        <p:spPr>
          <a:xfrm>
            <a:off x="5118071" y="1420577"/>
            <a:ext cx="2031014" cy="2032109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>
            <a:glow rad="127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9A9BB5D-34EA-478B-8A51-8625D6D66511}"/>
              </a:ext>
            </a:extLst>
          </p:cNvPr>
          <p:cNvSpPr/>
          <p:nvPr/>
        </p:nvSpPr>
        <p:spPr>
          <a:xfrm>
            <a:off x="6917210" y="3961711"/>
            <a:ext cx="2031014" cy="2032109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>
            <a:glow rad="127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8976FCB-B009-41DF-A9AF-C4B16A3F6DAD}"/>
              </a:ext>
            </a:extLst>
          </p:cNvPr>
          <p:cNvSpPr/>
          <p:nvPr/>
        </p:nvSpPr>
        <p:spPr>
          <a:xfrm>
            <a:off x="8983212" y="1942370"/>
            <a:ext cx="2031014" cy="2032109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>
            <a:glow rad="127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DD0F486-63E2-4726-9648-036285C9F671}"/>
              </a:ext>
            </a:extLst>
          </p:cNvPr>
          <p:cNvCxnSpPr>
            <a:cxnSpLocks/>
            <a:stCxn id="20" idx="5"/>
            <a:endCxn id="24" idx="1"/>
          </p:cNvCxnSpPr>
          <p:nvPr/>
        </p:nvCxnSpPr>
        <p:spPr>
          <a:xfrm>
            <a:off x="2949097" y="3676884"/>
            <a:ext cx="596394" cy="58242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  <a:effectLst>
            <a:glow rad="127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EA8F25E-867C-460B-A0DB-378FD663BBA6}"/>
              </a:ext>
            </a:extLst>
          </p:cNvPr>
          <p:cNvCxnSpPr>
            <a:cxnSpLocks/>
            <a:stCxn id="28" idx="7"/>
            <a:endCxn id="33" idx="3"/>
          </p:cNvCxnSpPr>
          <p:nvPr/>
        </p:nvCxnSpPr>
        <p:spPr>
          <a:xfrm flipV="1">
            <a:off x="8650789" y="3676884"/>
            <a:ext cx="629858" cy="58242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  <a:effectLst>
            <a:glow rad="127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D375C1-2AEA-41C4-87B1-035369B11772}"/>
              </a:ext>
            </a:extLst>
          </p:cNvPr>
          <p:cNvCxnSpPr>
            <a:cxnSpLocks/>
          </p:cNvCxnSpPr>
          <p:nvPr/>
        </p:nvCxnSpPr>
        <p:spPr>
          <a:xfrm flipH="1">
            <a:off x="387426" y="3566257"/>
            <a:ext cx="1075050" cy="728665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184819-09C7-43E2-818C-AC55BEF0E6D1}"/>
              </a:ext>
            </a:extLst>
          </p:cNvPr>
          <p:cNvCxnSpPr>
            <a:cxnSpLocks/>
          </p:cNvCxnSpPr>
          <p:nvPr/>
        </p:nvCxnSpPr>
        <p:spPr>
          <a:xfrm flipH="1" flipV="1">
            <a:off x="11014226" y="3556372"/>
            <a:ext cx="1528774" cy="803981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17BA7C87-E468-4AF2-AA08-9D5724AC0F49}"/>
              </a:ext>
            </a:extLst>
          </p:cNvPr>
          <p:cNvCxnSpPr>
            <a:cxnSpLocks/>
            <a:stCxn id="24" idx="7"/>
            <a:endCxn id="26" idx="3"/>
          </p:cNvCxnSpPr>
          <p:nvPr/>
        </p:nvCxnSpPr>
        <p:spPr>
          <a:xfrm flipV="1">
            <a:off x="4981635" y="3155091"/>
            <a:ext cx="433871" cy="110421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  <a:effectLst>
            <a:glow rad="127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E142B5A8-A719-4202-97B7-0C3C6BFBCBE1}"/>
              </a:ext>
            </a:extLst>
          </p:cNvPr>
          <p:cNvCxnSpPr>
            <a:cxnSpLocks/>
            <a:stCxn id="28" idx="1"/>
            <a:endCxn id="26" idx="5"/>
          </p:cNvCxnSpPr>
          <p:nvPr/>
        </p:nvCxnSpPr>
        <p:spPr>
          <a:xfrm flipH="1" flipV="1">
            <a:off x="6851650" y="3155091"/>
            <a:ext cx="362995" cy="110421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  <a:effectLst>
            <a:glow rad="127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D409528-C4FD-4293-8FE0-1CD874072E70}"/>
              </a:ext>
            </a:extLst>
          </p:cNvPr>
          <p:cNvCxnSpPr>
            <a:cxnSpLocks/>
            <a:stCxn id="28" idx="7"/>
            <a:endCxn id="33" idx="3"/>
          </p:cNvCxnSpPr>
          <p:nvPr/>
        </p:nvCxnSpPr>
        <p:spPr>
          <a:xfrm flipV="1">
            <a:off x="8650789" y="3676884"/>
            <a:ext cx="629858" cy="58242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  <a:effectLst>
            <a:glow rad="127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EC3ECFB-621A-4F72-8B83-96390ACC207F}"/>
              </a:ext>
            </a:extLst>
          </p:cNvPr>
          <p:cNvSpPr/>
          <p:nvPr/>
        </p:nvSpPr>
        <p:spPr>
          <a:xfrm>
            <a:off x="1250892" y="2432444"/>
            <a:ext cx="20425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INDEX1</a:t>
            </a:r>
            <a:endParaRPr lang="ko-KR" altLang="en-US" sz="40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C41D447-E1A9-4F77-A600-FD17B1E1CBFB}"/>
              </a:ext>
            </a:extLst>
          </p:cNvPr>
          <p:cNvGrpSpPr/>
          <p:nvPr/>
        </p:nvGrpSpPr>
        <p:grpSpPr>
          <a:xfrm>
            <a:off x="3254996" y="4381749"/>
            <a:ext cx="2042546" cy="1099417"/>
            <a:chOff x="3664285" y="4267417"/>
            <a:chExt cx="2042546" cy="1099417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660CB61-A420-46D8-A642-12B718293A5D}"/>
                </a:ext>
              </a:extLst>
            </p:cNvPr>
            <p:cNvSpPr/>
            <p:nvPr/>
          </p:nvSpPr>
          <p:spPr>
            <a:xfrm>
              <a:off x="3664285" y="4267417"/>
              <a:ext cx="204254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0">
                <a:defRPr/>
              </a:pPr>
              <a:r>
                <a:rPr lang="en-US" altLang="ko-KR" sz="40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INDEX2</a:t>
              </a:r>
              <a:endParaRPr lang="ko-KR" altLang="en-US" sz="44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F74843C1-44F1-45B3-907F-6A42B9CE418F}"/>
                </a:ext>
              </a:extLst>
            </p:cNvPr>
            <p:cNvSpPr/>
            <p:nvPr/>
          </p:nvSpPr>
          <p:spPr>
            <a:xfrm>
              <a:off x="4344195" y="4966724"/>
              <a:ext cx="6976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0">
                <a:defRPr/>
              </a:pPr>
              <a:r>
                <a:rPr lang="ko-KR" altLang="en-US" sz="20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본론</a:t>
              </a:r>
              <a:endParaRPr lang="ko-KR" altLang="en-US" sz="2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</p:grp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A4E5C93-3A3C-491A-B79E-7D7DEB44CE7D}"/>
              </a:ext>
            </a:extLst>
          </p:cNvPr>
          <p:cNvSpPr/>
          <p:nvPr/>
        </p:nvSpPr>
        <p:spPr>
          <a:xfrm>
            <a:off x="1907859" y="3106355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서론</a:t>
            </a:r>
            <a:endParaRPr lang="ko-KR" altLang="en-US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FB8B975-E05B-4CD3-AD94-C645A698624B}"/>
              </a:ext>
            </a:extLst>
          </p:cNvPr>
          <p:cNvGrpSpPr/>
          <p:nvPr/>
        </p:nvGrpSpPr>
        <p:grpSpPr>
          <a:xfrm>
            <a:off x="5133904" y="1859007"/>
            <a:ext cx="2042547" cy="1146316"/>
            <a:chOff x="3664285" y="4267417"/>
            <a:chExt cx="2042547" cy="114631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355DB8D-8816-4CF3-A4C2-CFBA8BE55DD2}"/>
                </a:ext>
              </a:extLst>
            </p:cNvPr>
            <p:cNvSpPr/>
            <p:nvPr/>
          </p:nvSpPr>
          <p:spPr>
            <a:xfrm>
              <a:off x="3664285" y="4267417"/>
              <a:ext cx="204254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0">
                <a:defRPr/>
              </a:pPr>
              <a:r>
                <a:rPr lang="en-US" altLang="ko-KR" sz="40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INDEX3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28B3D57-4B96-4988-B364-A50683F85023}"/>
                </a:ext>
              </a:extLst>
            </p:cNvPr>
            <p:cNvSpPr/>
            <p:nvPr/>
          </p:nvSpPr>
          <p:spPr>
            <a:xfrm>
              <a:off x="4315145" y="5013623"/>
              <a:ext cx="6976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0">
                <a:defRPr/>
              </a:pPr>
              <a:r>
                <a:rPr lang="ko-KR" altLang="en-US" sz="20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설계</a:t>
              </a:r>
              <a:endParaRPr lang="ko-KR" altLang="en-US" sz="2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80EC1BF-377A-42DB-A4E8-5F5B2F7F52D3}"/>
              </a:ext>
            </a:extLst>
          </p:cNvPr>
          <p:cNvGrpSpPr/>
          <p:nvPr/>
        </p:nvGrpSpPr>
        <p:grpSpPr>
          <a:xfrm>
            <a:off x="6922380" y="4428056"/>
            <a:ext cx="2042547" cy="1099417"/>
            <a:chOff x="3679783" y="4267417"/>
            <a:chExt cx="2042547" cy="1099417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04194CE-74EB-4FE3-BA05-9F584BB0DDBF}"/>
                </a:ext>
              </a:extLst>
            </p:cNvPr>
            <p:cNvSpPr/>
            <p:nvPr/>
          </p:nvSpPr>
          <p:spPr>
            <a:xfrm>
              <a:off x="3679783" y="4267417"/>
              <a:ext cx="204254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0">
                <a:defRPr/>
              </a:pPr>
              <a:r>
                <a:rPr lang="en-US" altLang="ko-KR" sz="40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INDEX4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54699D0-301E-4692-B8F4-3BB476536017}"/>
                </a:ext>
              </a:extLst>
            </p:cNvPr>
            <p:cNvSpPr/>
            <p:nvPr/>
          </p:nvSpPr>
          <p:spPr>
            <a:xfrm>
              <a:off x="4344195" y="4966724"/>
              <a:ext cx="6976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0">
                <a:defRPr/>
              </a:pPr>
              <a:r>
                <a:rPr lang="ko-KR" altLang="en-US" sz="20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구현</a:t>
              </a:r>
              <a:endParaRPr lang="ko-KR" altLang="en-US" sz="2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9A0161B-B28E-4E4E-9CD2-4DC8581C8B41}"/>
              </a:ext>
            </a:extLst>
          </p:cNvPr>
          <p:cNvGrpSpPr/>
          <p:nvPr/>
        </p:nvGrpSpPr>
        <p:grpSpPr>
          <a:xfrm>
            <a:off x="9002642" y="2415055"/>
            <a:ext cx="2042547" cy="1099417"/>
            <a:chOff x="3664285" y="4267417"/>
            <a:chExt cx="2042547" cy="1099417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8BDC946-D279-4030-8883-1702E2FA619F}"/>
                </a:ext>
              </a:extLst>
            </p:cNvPr>
            <p:cNvSpPr/>
            <p:nvPr/>
          </p:nvSpPr>
          <p:spPr>
            <a:xfrm>
              <a:off x="3664285" y="4267417"/>
              <a:ext cx="204254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0">
                <a:defRPr/>
              </a:pPr>
              <a:r>
                <a:rPr lang="en-US" altLang="ko-KR" sz="40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INDEX5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E0B57DA-AF91-4A55-BDED-A499862C9AFB}"/>
                </a:ext>
              </a:extLst>
            </p:cNvPr>
            <p:cNvSpPr/>
            <p:nvPr/>
          </p:nvSpPr>
          <p:spPr>
            <a:xfrm>
              <a:off x="4344195" y="4966724"/>
              <a:ext cx="6976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0">
                <a:defRPr/>
              </a:pPr>
              <a:r>
                <a:rPr lang="ko-KR" altLang="en-US" sz="20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결론</a:t>
              </a:r>
              <a:endParaRPr lang="ko-KR" altLang="en-US" sz="2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765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539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535922" y="566903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구현</a:t>
              </a:r>
              <a:endParaRPr lang="ko-KR" altLang="en-US" sz="44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E94B8D-DD59-44C5-A413-E8180E98B720}"/>
                  </a:ext>
                </a:extLst>
              </p:cNvPr>
              <p:cNvSpPr/>
              <p:nvPr/>
            </p:nvSpPr>
            <p:spPr>
              <a:xfrm>
                <a:off x="654843" y="775802"/>
                <a:ext cx="541338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00233E9-D6EB-4021-A33D-AFDF1663C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1992537"/>
            <a:ext cx="258950" cy="2589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3BD05B2-F12A-43C1-8904-164876E40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9" y="1424029"/>
            <a:ext cx="258950" cy="2589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919A268-71F5-48A4-9ADE-89EC079993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845781"/>
            <a:ext cx="258950" cy="25895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D375C1-2AEA-41C4-87B1-035369B11772}"/>
              </a:ext>
            </a:extLst>
          </p:cNvPr>
          <p:cNvCxnSpPr>
            <a:cxnSpLocks/>
          </p:cNvCxnSpPr>
          <p:nvPr/>
        </p:nvCxnSpPr>
        <p:spPr>
          <a:xfrm flipH="1">
            <a:off x="387426" y="3566257"/>
            <a:ext cx="1075050" cy="728665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184819-09C7-43E2-818C-AC55BEF0E6D1}"/>
              </a:ext>
            </a:extLst>
          </p:cNvPr>
          <p:cNvCxnSpPr>
            <a:cxnSpLocks/>
          </p:cNvCxnSpPr>
          <p:nvPr/>
        </p:nvCxnSpPr>
        <p:spPr>
          <a:xfrm flipH="1" flipV="1">
            <a:off x="11014226" y="3556372"/>
            <a:ext cx="1528774" cy="803981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0D145D9F-8CD7-47DF-A2DB-14BBCF187A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581" y="1623514"/>
            <a:ext cx="7620660" cy="428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26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539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535922" y="566903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구현</a:t>
              </a:r>
              <a:endParaRPr lang="ko-KR" altLang="en-US" sz="44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E94B8D-DD59-44C5-A413-E8180E98B720}"/>
                  </a:ext>
                </a:extLst>
              </p:cNvPr>
              <p:cNvSpPr/>
              <p:nvPr/>
            </p:nvSpPr>
            <p:spPr>
              <a:xfrm>
                <a:off x="654843" y="775802"/>
                <a:ext cx="541338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00233E9-D6EB-4021-A33D-AFDF1663C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1992537"/>
            <a:ext cx="258950" cy="2589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3BD05B2-F12A-43C1-8904-164876E40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9" y="1424029"/>
            <a:ext cx="258950" cy="2589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919A268-71F5-48A4-9ADE-89EC079993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845781"/>
            <a:ext cx="258950" cy="25895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D375C1-2AEA-41C4-87B1-035369B11772}"/>
              </a:ext>
            </a:extLst>
          </p:cNvPr>
          <p:cNvCxnSpPr>
            <a:cxnSpLocks/>
          </p:cNvCxnSpPr>
          <p:nvPr/>
        </p:nvCxnSpPr>
        <p:spPr>
          <a:xfrm flipH="1">
            <a:off x="387426" y="3566257"/>
            <a:ext cx="1075050" cy="728665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184819-09C7-43E2-818C-AC55BEF0E6D1}"/>
              </a:ext>
            </a:extLst>
          </p:cNvPr>
          <p:cNvCxnSpPr>
            <a:cxnSpLocks/>
          </p:cNvCxnSpPr>
          <p:nvPr/>
        </p:nvCxnSpPr>
        <p:spPr>
          <a:xfrm flipH="1" flipV="1">
            <a:off x="11014226" y="3556372"/>
            <a:ext cx="1528774" cy="803981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0CF09507-7CA6-463A-B2DA-D79A47F74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372" y="1494004"/>
            <a:ext cx="3669760" cy="434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80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539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535922" y="566903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535923" y="584199"/>
              <a:ext cx="11165484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결론</a:t>
              </a:r>
              <a:endParaRPr lang="ko-KR" altLang="en-US" sz="4400" kern="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D375C1-2AEA-41C4-87B1-035369B11772}"/>
              </a:ext>
            </a:extLst>
          </p:cNvPr>
          <p:cNvCxnSpPr>
            <a:cxnSpLocks/>
          </p:cNvCxnSpPr>
          <p:nvPr/>
        </p:nvCxnSpPr>
        <p:spPr>
          <a:xfrm flipH="1">
            <a:off x="387426" y="3566257"/>
            <a:ext cx="1075050" cy="728665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184819-09C7-43E2-818C-AC55BEF0E6D1}"/>
              </a:ext>
            </a:extLst>
          </p:cNvPr>
          <p:cNvCxnSpPr>
            <a:cxnSpLocks/>
          </p:cNvCxnSpPr>
          <p:nvPr/>
        </p:nvCxnSpPr>
        <p:spPr>
          <a:xfrm flipH="1" flipV="1">
            <a:off x="11014226" y="3556372"/>
            <a:ext cx="1528774" cy="803981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9FC4011-8A68-40A0-B081-FE78E0C3F720}"/>
              </a:ext>
            </a:extLst>
          </p:cNvPr>
          <p:cNvSpPr txBox="1"/>
          <p:nvPr/>
        </p:nvSpPr>
        <p:spPr>
          <a:xfrm>
            <a:off x="3223647" y="2497847"/>
            <a:ext cx="2872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뭘로 만들었고 어떤 효과를 가졌고 훌륭한 애플리케이션이다 어쩌고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0CCBC0-22E8-400D-8D81-D7F56F1C2535}"/>
              </a:ext>
            </a:extLst>
          </p:cNvPr>
          <p:cNvSpPr txBox="1"/>
          <p:nvPr/>
        </p:nvSpPr>
        <p:spPr>
          <a:xfrm>
            <a:off x="5195400" y="3351140"/>
            <a:ext cx="6354304" cy="2689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" marR="0" indent="1905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30"/>
              </a:spcAft>
            </a:pPr>
            <a:r>
              <a:rPr lang="ko-KR" altLang="en-US" sz="1800" kern="0" spc="-50" dirty="0">
                <a:solidFill>
                  <a:srgbClr val="000000"/>
                </a:solidFill>
                <a:effectLst/>
                <a:ea typeface="바탕" panose="02030600000101010101" pitchFamily="18" charset="-127"/>
              </a:rPr>
              <a:t>이 애플리케이션은 </a:t>
            </a:r>
            <a:r>
              <a:rPr lang="ko-KR" altLang="en-US" sz="1800" kern="0" spc="-50" dirty="0" err="1">
                <a:solidFill>
                  <a:srgbClr val="000000"/>
                </a:solidFill>
                <a:effectLst/>
                <a:ea typeface="바탕" panose="02030600000101010101" pitchFamily="18" charset="-127"/>
              </a:rPr>
              <a:t>키넥트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ea typeface="바탕" panose="02030600000101010101" pitchFamily="18" charset="-127"/>
              </a:rPr>
              <a:t> 센서 의 음성 인식 기능을 활용하여 동물과 음식 분야의 단어 학습 기능을 제공한다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.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ea typeface="바탕" panose="02030600000101010101" pitchFamily="18" charset="-127"/>
              </a:rPr>
              <a:t>화면에 출력된 이미지에 해당하는 영어 단어를 말하면 </a:t>
            </a:r>
            <a:r>
              <a:rPr lang="ko-KR" altLang="en-US" sz="1800" kern="0" spc="-50" dirty="0" err="1">
                <a:solidFill>
                  <a:srgbClr val="000000"/>
                </a:solidFill>
                <a:effectLst/>
                <a:ea typeface="바탕" panose="02030600000101010101" pitchFamily="18" charset="-127"/>
              </a:rPr>
              <a:t>키넥트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ea typeface="바탕" panose="02030600000101010101" pitchFamily="18" charset="-127"/>
              </a:rPr>
              <a:t> 센서에서 그 음성을 인식하여 해당 단어의 발음이 정확한지 판별한다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.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ea typeface="바탕" panose="02030600000101010101" pitchFamily="18" charset="-127"/>
              </a:rPr>
              <a:t>주어진 시간 내에 다양한 단어를 정확하게 발음함으로써 높은 점수를 취득하도록 구현한다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.</a:t>
            </a:r>
            <a:endParaRPr lang="ko-KR" altLang="en-US" sz="1800" kern="0" spc="-5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52148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539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535922" y="566903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인하공업전문대학 컴퓨터정보과</a:t>
              </a:r>
              <a:endParaRPr lang="ko-KR" altLang="en-US" sz="44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E94B8D-DD59-44C5-A413-E8180E98B720}"/>
                  </a:ext>
                </a:extLst>
              </p:cNvPr>
              <p:cNvSpPr/>
              <p:nvPr/>
            </p:nvSpPr>
            <p:spPr>
              <a:xfrm>
                <a:off x="654843" y="775802"/>
                <a:ext cx="541338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00233E9-D6EB-4021-A33D-AFDF1663C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1992537"/>
            <a:ext cx="258950" cy="2589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3BD05B2-F12A-43C1-8904-164876E40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9" y="1424029"/>
            <a:ext cx="258950" cy="2589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919A268-71F5-48A4-9ADE-89EC079993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845781"/>
            <a:ext cx="258950" cy="25895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D375C1-2AEA-41C4-87B1-035369B11772}"/>
              </a:ext>
            </a:extLst>
          </p:cNvPr>
          <p:cNvCxnSpPr>
            <a:cxnSpLocks/>
          </p:cNvCxnSpPr>
          <p:nvPr/>
        </p:nvCxnSpPr>
        <p:spPr>
          <a:xfrm flipH="1">
            <a:off x="387426" y="3566257"/>
            <a:ext cx="1075050" cy="728665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184819-09C7-43E2-818C-AC55BEF0E6D1}"/>
              </a:ext>
            </a:extLst>
          </p:cNvPr>
          <p:cNvCxnSpPr>
            <a:cxnSpLocks/>
          </p:cNvCxnSpPr>
          <p:nvPr/>
        </p:nvCxnSpPr>
        <p:spPr>
          <a:xfrm flipH="1" flipV="1">
            <a:off x="11014226" y="3556372"/>
            <a:ext cx="1528774" cy="803981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9581C66-48E6-441C-AA09-A128BF619763}"/>
              </a:ext>
            </a:extLst>
          </p:cNvPr>
          <p:cNvSpPr txBox="1"/>
          <p:nvPr/>
        </p:nvSpPr>
        <p:spPr>
          <a:xfrm>
            <a:off x="3697825" y="1406716"/>
            <a:ext cx="609333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err="1"/>
              <a:t>Thank’s</a:t>
            </a:r>
            <a:r>
              <a:rPr lang="ko-KR" altLang="en-US" sz="10000" b="1" dirty="0"/>
              <a:t> </a:t>
            </a:r>
            <a:r>
              <a:rPr lang="en-US" altLang="ko-KR" sz="10000" b="1" dirty="0"/>
              <a:t>for</a:t>
            </a:r>
            <a:r>
              <a:rPr lang="ko-KR" altLang="en-US" sz="10000" b="1" dirty="0"/>
              <a:t> </a:t>
            </a:r>
            <a:r>
              <a:rPr lang="en-US" altLang="ko-KR" sz="10000" b="1" dirty="0"/>
              <a:t>Watching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176138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539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535922" y="566903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서론</a:t>
              </a:r>
              <a:endParaRPr lang="ko-KR" altLang="en-US" sz="44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E94B8D-DD59-44C5-A413-E8180E98B720}"/>
                  </a:ext>
                </a:extLst>
              </p:cNvPr>
              <p:cNvSpPr/>
              <p:nvPr/>
            </p:nvSpPr>
            <p:spPr>
              <a:xfrm>
                <a:off x="654843" y="775802"/>
                <a:ext cx="541338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00233E9-D6EB-4021-A33D-AFDF1663C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1992537"/>
            <a:ext cx="258950" cy="2589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3BD05B2-F12A-43C1-8904-164876E40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9" y="1424029"/>
            <a:ext cx="258950" cy="2589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919A268-71F5-48A4-9ADE-89EC079993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845781"/>
            <a:ext cx="258950" cy="25895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D375C1-2AEA-41C4-87B1-035369B11772}"/>
              </a:ext>
            </a:extLst>
          </p:cNvPr>
          <p:cNvCxnSpPr>
            <a:cxnSpLocks/>
          </p:cNvCxnSpPr>
          <p:nvPr/>
        </p:nvCxnSpPr>
        <p:spPr>
          <a:xfrm flipH="1">
            <a:off x="387426" y="3566257"/>
            <a:ext cx="1075050" cy="728665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184819-09C7-43E2-818C-AC55BEF0E6D1}"/>
              </a:ext>
            </a:extLst>
          </p:cNvPr>
          <p:cNvCxnSpPr>
            <a:cxnSpLocks/>
          </p:cNvCxnSpPr>
          <p:nvPr/>
        </p:nvCxnSpPr>
        <p:spPr>
          <a:xfrm flipH="1" flipV="1">
            <a:off x="11014226" y="3556372"/>
            <a:ext cx="1528774" cy="803981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A4E5C93-3A3C-491A-B79E-7D7DEB44CE7D}"/>
              </a:ext>
            </a:extLst>
          </p:cNvPr>
          <p:cNvSpPr/>
          <p:nvPr/>
        </p:nvSpPr>
        <p:spPr>
          <a:xfrm>
            <a:off x="1699471" y="255254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대상</a:t>
            </a:r>
            <a:endParaRPr lang="ko-KR" altLang="en-US" sz="2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F46B4E5-63E4-4120-AD79-43694C10857A}"/>
              </a:ext>
            </a:extLst>
          </p:cNvPr>
          <p:cNvSpPr/>
          <p:nvPr/>
        </p:nvSpPr>
        <p:spPr>
          <a:xfrm>
            <a:off x="6441252" y="254696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선정동기</a:t>
            </a:r>
            <a:endParaRPr lang="ko-KR" altLang="en-US" sz="2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FA8C81-EF9D-4415-B46A-9166614D6A3C}"/>
              </a:ext>
            </a:extLst>
          </p:cNvPr>
          <p:cNvSpPr/>
          <p:nvPr/>
        </p:nvSpPr>
        <p:spPr>
          <a:xfrm>
            <a:off x="1696770" y="3031508"/>
            <a:ext cx="3995004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* </a:t>
            </a:r>
            <a:r>
              <a:rPr lang="ko-KR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효율적인 학습을 원하는 학부모</a:t>
            </a:r>
            <a:endParaRPr lang="en-US" altLang="ko-KR" sz="2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 1. </a:t>
            </a:r>
            <a:r>
              <a:rPr lang="ko-KR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사교육비의 절감</a:t>
            </a:r>
            <a:endParaRPr lang="en-US" altLang="ko-KR" sz="2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 2. </a:t>
            </a:r>
            <a:r>
              <a:rPr lang="ko-KR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게임에 대한 인식 개선</a:t>
            </a:r>
            <a:endParaRPr lang="en-US" altLang="ko-KR" sz="2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 3. </a:t>
            </a:r>
            <a:r>
              <a:rPr lang="ko-KR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말하기 학습의 기회</a:t>
            </a:r>
            <a:endParaRPr lang="en-US" altLang="ko-KR" sz="2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endParaRPr lang="en-US" altLang="ko-KR" sz="2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* </a:t>
            </a:r>
            <a:r>
              <a:rPr lang="ko-KR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재미있는 학습을 원하는 유아</a:t>
            </a:r>
            <a:endParaRPr lang="en-US" altLang="ko-KR" sz="2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 1. </a:t>
            </a:r>
            <a:r>
              <a:rPr lang="ko-KR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게임을 통한 즐거운 학습</a:t>
            </a:r>
            <a:endParaRPr lang="en-US" altLang="ko-KR" sz="2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 2. </a:t>
            </a:r>
            <a:r>
              <a:rPr lang="ko-KR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다양한 주제의 말하기 게임</a:t>
            </a:r>
            <a:endParaRPr lang="en-US" altLang="ko-KR" sz="2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 3. </a:t>
            </a:r>
            <a:r>
              <a:rPr lang="ko-KR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그림을 이용한 학습효과</a:t>
            </a:r>
            <a:endParaRPr lang="en-US" altLang="ko-KR" sz="2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BCE6E88-81DF-4B5E-9514-72EF2DB32FC4}"/>
              </a:ext>
            </a:extLst>
          </p:cNvPr>
          <p:cNvSpPr/>
          <p:nvPr/>
        </p:nvSpPr>
        <p:spPr>
          <a:xfrm>
            <a:off x="6463917" y="3025924"/>
            <a:ext cx="36942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* </a:t>
            </a:r>
            <a:r>
              <a:rPr lang="ko-KR" altLang="en-US" sz="20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키넥트의</a:t>
            </a:r>
            <a:r>
              <a:rPr lang="ko-KR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 음성인식 기능을 활용한 게임을 만든다</a:t>
            </a: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.</a:t>
            </a:r>
          </a:p>
          <a:p>
            <a:pPr latinLnBrk="0">
              <a:defRPr/>
            </a:pPr>
            <a:endParaRPr lang="en-US" altLang="ko-KR" sz="2000" b="1" kern="0" dirty="0">
              <a:ln w="19050">
                <a:noFill/>
              </a:ln>
              <a:solidFill>
                <a:prstClr val="white">
                  <a:lumMod val="7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* </a:t>
            </a:r>
            <a:r>
              <a:rPr lang="ko-KR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실제 학습에 도움이 되는 게임을 만든다</a:t>
            </a: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.</a:t>
            </a:r>
          </a:p>
          <a:p>
            <a:pPr latinLnBrk="0">
              <a:defRPr/>
            </a:pPr>
            <a:endParaRPr lang="en-US" altLang="ko-KR" sz="2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* </a:t>
            </a:r>
            <a:r>
              <a:rPr lang="ko-KR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영어 교육의 중요성</a:t>
            </a: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 </a:t>
            </a:r>
          </a:p>
          <a:p>
            <a:pPr latinLnBrk="0">
              <a:defRPr/>
            </a:pPr>
            <a:endParaRPr lang="en-US" altLang="ko-KR" sz="2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endParaRPr lang="en-US" altLang="ko-KR" sz="2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E8857F5-0E9D-4F58-A3BE-8599AE25675F}"/>
              </a:ext>
            </a:extLst>
          </p:cNvPr>
          <p:cNvSpPr/>
          <p:nvPr/>
        </p:nvSpPr>
        <p:spPr>
          <a:xfrm>
            <a:off x="1696770" y="1297518"/>
            <a:ext cx="83914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개발 목표</a:t>
            </a:r>
            <a:endParaRPr lang="en-US" altLang="ko-KR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*</a:t>
            </a:r>
            <a:r>
              <a:rPr lang="ko-KR" altLang="en-US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 </a:t>
            </a:r>
            <a:r>
              <a:rPr lang="en-US" altLang="ko-KR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Kinect</a:t>
            </a:r>
            <a:r>
              <a:rPr lang="ko-KR" altLang="en-US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의 음성인식 기능을 활용한 게임을 개발</a:t>
            </a:r>
            <a:endParaRPr lang="en-US" altLang="ko-KR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* My-SQL </a:t>
            </a:r>
            <a:r>
              <a:rPr lang="ko-KR" altLang="en-US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데이터 베이스에 데이터를 연동하는 게임을 개발</a:t>
            </a:r>
            <a:endParaRPr lang="en-US" altLang="ko-KR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* </a:t>
            </a:r>
            <a:r>
              <a:rPr lang="ko-KR" altLang="en-US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실제 교육에 도움이 되는 학습게임 개발</a:t>
            </a:r>
            <a:endParaRPr lang="en-US" altLang="ko-KR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020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539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535922" y="566903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본론</a:t>
              </a:r>
              <a:endParaRPr lang="ko-KR" altLang="en-US" sz="44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E94B8D-DD59-44C5-A413-E8180E98B720}"/>
                  </a:ext>
                </a:extLst>
              </p:cNvPr>
              <p:cNvSpPr/>
              <p:nvPr/>
            </p:nvSpPr>
            <p:spPr>
              <a:xfrm>
                <a:off x="654843" y="775802"/>
                <a:ext cx="541338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00233E9-D6EB-4021-A33D-AFDF1663C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1992537"/>
            <a:ext cx="258950" cy="2589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3BD05B2-F12A-43C1-8904-164876E40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9" y="1424029"/>
            <a:ext cx="258950" cy="2589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919A268-71F5-48A4-9ADE-89EC079993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845781"/>
            <a:ext cx="258950" cy="25895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D375C1-2AEA-41C4-87B1-035369B11772}"/>
              </a:ext>
            </a:extLst>
          </p:cNvPr>
          <p:cNvCxnSpPr>
            <a:cxnSpLocks/>
          </p:cNvCxnSpPr>
          <p:nvPr/>
        </p:nvCxnSpPr>
        <p:spPr>
          <a:xfrm flipH="1">
            <a:off x="387426" y="3566257"/>
            <a:ext cx="1075050" cy="728665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184819-09C7-43E2-818C-AC55BEF0E6D1}"/>
              </a:ext>
            </a:extLst>
          </p:cNvPr>
          <p:cNvCxnSpPr>
            <a:cxnSpLocks/>
          </p:cNvCxnSpPr>
          <p:nvPr/>
        </p:nvCxnSpPr>
        <p:spPr>
          <a:xfrm flipH="1" flipV="1">
            <a:off x="11014226" y="3556372"/>
            <a:ext cx="1528774" cy="803981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리포트래시 - 사교육비 월 32만원 역대 최고, 정부는 되려 “소득증가 때문”">
            <a:extLst>
              <a:ext uri="{FF2B5EF4-FFF2-40B4-BE49-F238E27FC236}">
                <a16:creationId xmlns:a16="http://schemas.microsoft.com/office/drawing/2014/main" id="{3D700DDF-240E-4D1C-A667-29E41F340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931" y="1227036"/>
            <a:ext cx="5324475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A63B13C-ACE9-4BAD-BC95-154754AA0D00}"/>
              </a:ext>
            </a:extLst>
          </p:cNvPr>
          <p:cNvSpPr txBox="1"/>
          <p:nvPr/>
        </p:nvSpPr>
        <p:spPr>
          <a:xfrm>
            <a:off x="1343550" y="1394637"/>
            <a:ext cx="6380480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32323"/>
                </a:solidFill>
                <a:effectLst/>
                <a:latin typeface="AppleSDGothicNeo-Regular"/>
              </a:rPr>
              <a:t>초등학생 한 달 </a:t>
            </a:r>
            <a:r>
              <a:rPr lang="ko-KR" altLang="en-US" b="0" i="0" dirty="0" err="1">
                <a:solidFill>
                  <a:srgbClr val="232323"/>
                </a:solidFill>
                <a:effectLst/>
                <a:latin typeface="AppleSDGothicNeo-Regular"/>
              </a:rPr>
              <a:t>영어학원비는평균</a:t>
            </a:r>
            <a:r>
              <a:rPr lang="ko-KR" altLang="en-US" b="0" i="0" dirty="0">
                <a:solidFill>
                  <a:srgbClr val="232323"/>
                </a:solidFill>
                <a:effectLst/>
                <a:latin typeface="AppleSDGothicNeo-Regular"/>
              </a:rPr>
              <a:t> </a:t>
            </a:r>
            <a:r>
              <a:rPr lang="en-US" altLang="ko-KR" b="0" i="0" dirty="0">
                <a:solidFill>
                  <a:srgbClr val="232323"/>
                </a:solidFill>
                <a:effectLst/>
                <a:latin typeface="AppleSDGothicNeo-Regular"/>
              </a:rPr>
              <a:t>25</a:t>
            </a:r>
            <a:r>
              <a:rPr lang="ko-KR" altLang="en-US" b="0" i="0" dirty="0">
                <a:solidFill>
                  <a:srgbClr val="232323"/>
                </a:solidFill>
                <a:effectLst/>
                <a:latin typeface="AppleSDGothicNeo-Regular"/>
              </a:rPr>
              <a:t>만</a:t>
            </a:r>
            <a:r>
              <a:rPr lang="en-US" altLang="ko-KR" b="0" i="0" dirty="0">
                <a:solidFill>
                  <a:srgbClr val="232323"/>
                </a:solidFill>
                <a:effectLst/>
                <a:latin typeface="AppleSDGothicNeo-Regular"/>
              </a:rPr>
              <a:t>4147</a:t>
            </a:r>
            <a:r>
              <a:rPr lang="ko-KR" altLang="en-US" b="0" i="0" dirty="0">
                <a:solidFill>
                  <a:srgbClr val="232323"/>
                </a:solidFill>
                <a:effectLst/>
                <a:latin typeface="AppleSDGothicNeo-Regular"/>
              </a:rPr>
              <a:t>원</a:t>
            </a:r>
            <a:endParaRPr lang="en-US" altLang="ko-KR" b="0" i="0" dirty="0">
              <a:solidFill>
                <a:srgbClr val="232323"/>
              </a:solidFill>
              <a:effectLst/>
              <a:latin typeface="AppleSDGothicNeo-Regular"/>
            </a:endParaRPr>
          </a:p>
          <a:p>
            <a:r>
              <a:rPr lang="en-US" altLang="ko-KR" sz="1050" dirty="0">
                <a:solidFill>
                  <a:srgbClr val="232323"/>
                </a:solidFill>
                <a:latin typeface="AppleSDGothicNeo-Regular"/>
              </a:rPr>
              <a:t>*</a:t>
            </a:r>
            <a:r>
              <a:rPr lang="ko-KR" altLang="en-US" sz="1050" b="0" i="0" dirty="0">
                <a:solidFill>
                  <a:srgbClr val="232323"/>
                </a:solidFill>
                <a:effectLst/>
                <a:latin typeface="AppleSDGothicNeo-Regular"/>
              </a:rPr>
              <a:t>여론조사기관 </a:t>
            </a:r>
            <a:r>
              <a:rPr lang="ko-KR" altLang="en-US" sz="1050" b="0" i="0" dirty="0" err="1">
                <a:solidFill>
                  <a:srgbClr val="232323"/>
                </a:solidFill>
                <a:effectLst/>
                <a:latin typeface="AppleSDGothicNeo-Regular"/>
              </a:rPr>
              <a:t>메트릭스코퍼레이션</a:t>
            </a:r>
            <a:endParaRPr lang="ko-KR" altLang="en-US" sz="105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A2C1BFB-1B09-457F-AA3E-8ADE93B5B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406" y="2019206"/>
            <a:ext cx="4962525" cy="29051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6B676F-2C83-417C-BD10-DCE6F6D3D9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285" y="1272653"/>
            <a:ext cx="5162645" cy="489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539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535922" y="566903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본론</a:t>
              </a:r>
              <a:endParaRPr lang="ko-KR" altLang="en-US" sz="44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E94B8D-DD59-44C5-A413-E8180E98B720}"/>
                  </a:ext>
                </a:extLst>
              </p:cNvPr>
              <p:cNvSpPr/>
              <p:nvPr/>
            </p:nvSpPr>
            <p:spPr>
              <a:xfrm>
                <a:off x="654843" y="775802"/>
                <a:ext cx="541338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00233E9-D6EB-4021-A33D-AFDF1663C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1992537"/>
            <a:ext cx="258950" cy="2589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3BD05B2-F12A-43C1-8904-164876E40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9" y="1424029"/>
            <a:ext cx="258950" cy="2589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919A268-71F5-48A4-9ADE-89EC079993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845781"/>
            <a:ext cx="258950" cy="25895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D375C1-2AEA-41C4-87B1-035369B11772}"/>
              </a:ext>
            </a:extLst>
          </p:cNvPr>
          <p:cNvCxnSpPr>
            <a:cxnSpLocks/>
          </p:cNvCxnSpPr>
          <p:nvPr/>
        </p:nvCxnSpPr>
        <p:spPr>
          <a:xfrm flipH="1">
            <a:off x="387426" y="3566257"/>
            <a:ext cx="1075050" cy="728665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184819-09C7-43E2-818C-AC55BEF0E6D1}"/>
              </a:ext>
            </a:extLst>
          </p:cNvPr>
          <p:cNvCxnSpPr>
            <a:cxnSpLocks/>
          </p:cNvCxnSpPr>
          <p:nvPr/>
        </p:nvCxnSpPr>
        <p:spPr>
          <a:xfrm flipH="1" flipV="1">
            <a:off x="11014226" y="3556372"/>
            <a:ext cx="1528774" cy="803981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EC3ECFB-621A-4F72-8B83-96390ACC207F}"/>
              </a:ext>
            </a:extLst>
          </p:cNvPr>
          <p:cNvSpPr/>
          <p:nvPr/>
        </p:nvSpPr>
        <p:spPr>
          <a:xfrm>
            <a:off x="1188682" y="3696752"/>
            <a:ext cx="52790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2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* </a:t>
            </a:r>
            <a:r>
              <a:rPr lang="ko-KR" altLang="en-US" sz="2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그림이 글보다 효과적 입니다</a:t>
            </a:r>
            <a:r>
              <a:rPr lang="en-US" altLang="ko-KR" sz="2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!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A4E5C93-3A3C-491A-B79E-7D7DEB44CE7D}"/>
              </a:ext>
            </a:extLst>
          </p:cNvPr>
          <p:cNvSpPr/>
          <p:nvPr/>
        </p:nvSpPr>
        <p:spPr>
          <a:xfrm>
            <a:off x="1379182" y="5650497"/>
            <a:ext cx="105093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인용 논문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그림과 </a:t>
            </a:r>
            <a:r>
              <a:rPr lang="ko-KR" altLang="en-US" sz="10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작업기억력이</a:t>
            </a:r>
            <a:r>
              <a:rPr lang="ko-KR" altLang="en-US" sz="10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영어어휘습득에</a:t>
            </a:r>
            <a:r>
              <a:rPr lang="ko-KR" altLang="en-US" sz="10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미치는 영향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00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발행기관 </a:t>
            </a:r>
            <a:r>
              <a:rPr lang="en-US" altLang="ko-KR" sz="100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0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sz="1000" i="0" u="none" strike="noStrike" dirty="0" err="1">
                <a:solidFill>
                  <a:srgbClr val="0563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팬코리아영어교육학회</a:t>
            </a:r>
            <a:r>
              <a:rPr lang="en-US" altLang="ko-KR" sz="1000" i="0" u="none" strike="noStrike" dirty="0">
                <a:solidFill>
                  <a:srgbClr val="0563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ko-KR" altLang="en-US" sz="1000" i="0" u="none" strike="noStrike" dirty="0">
                <a:solidFill>
                  <a:srgbClr val="0563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구 영남영어교육학회</a:t>
            </a:r>
            <a:r>
              <a:rPr lang="en-US" altLang="ko-KR" sz="1000" i="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ko-KR" altLang="en-US" sz="100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00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저자명 </a:t>
            </a:r>
            <a:r>
              <a:rPr lang="en-US" altLang="ko-KR" sz="100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0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sz="1000" i="0" u="none" strike="noStrike" dirty="0">
                <a:solidFill>
                  <a:srgbClr val="0563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정현주</a:t>
            </a:r>
            <a:r>
              <a:rPr lang="en-US" altLang="ko-KR" sz="1000" i="0" u="none" strike="noStrike" dirty="0">
                <a:solidFill>
                  <a:srgbClr val="0563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(Jung, </a:t>
            </a:r>
            <a:r>
              <a:rPr lang="en-US" altLang="ko-KR" sz="1000" i="0" u="none" strike="noStrike" dirty="0" err="1">
                <a:solidFill>
                  <a:srgbClr val="0563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hyunju</a:t>
            </a:r>
            <a:r>
              <a:rPr lang="en-US" altLang="ko-KR" sz="1000" i="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ko-KR" altLang="en-US" sz="100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00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ko-KR" altLang="en-US" sz="1000" i="0" u="none" strike="noStrike" dirty="0" err="1">
                <a:solidFill>
                  <a:srgbClr val="0563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최성묵</a:t>
            </a:r>
            <a:r>
              <a:rPr lang="en-US" altLang="ko-KR" sz="1000" i="0" u="none" strike="noStrike" dirty="0">
                <a:solidFill>
                  <a:srgbClr val="0563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(Choi, </a:t>
            </a:r>
            <a:r>
              <a:rPr lang="en-US" altLang="ko-KR" sz="1000" i="0" u="none" strike="noStrike" dirty="0" err="1">
                <a:solidFill>
                  <a:srgbClr val="0563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sungmook</a:t>
            </a:r>
            <a:r>
              <a:rPr lang="en-US" altLang="ko-KR" sz="1000" i="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ko-KR" altLang="en-US" sz="100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2901B-6831-4545-91F4-F04682837C3C}"/>
              </a:ext>
            </a:extLst>
          </p:cNvPr>
          <p:cNvSpPr txBox="1"/>
          <p:nvPr/>
        </p:nvSpPr>
        <p:spPr>
          <a:xfrm>
            <a:off x="1379182" y="4196057"/>
            <a:ext cx="104101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그림을 새로운 영어 어휘와 함께 제시하는 방법은 초보 영어학습자 특히 초등학생들의 영어 어휘 능력을 기르기 위해 가장 많이 통용되는 의도적인 어휘교수법 중의 하나이며 </a:t>
            </a:r>
            <a:r>
              <a:rPr lang="en-US" altLang="ko-KR" dirty="0"/>
              <a:t>(Chen &amp; Leung, 1989), </a:t>
            </a:r>
            <a:r>
              <a:rPr lang="ko-KR" altLang="en-US" dirty="0"/>
              <a:t>또한 한국의 초등학교 교사들에게 효과적인 방법으로 간주되고 있다</a:t>
            </a:r>
            <a:r>
              <a:rPr lang="en-US" altLang="ko-KR" dirty="0"/>
              <a:t>. </a:t>
            </a:r>
            <a:r>
              <a:rPr lang="ko-KR" altLang="en-US" dirty="0"/>
              <a:t>실제로 본 연구진이 한국의 초등학교 교사들 </a:t>
            </a:r>
            <a:r>
              <a:rPr lang="en-US" altLang="ko-KR" dirty="0"/>
              <a:t>32</a:t>
            </a:r>
            <a:r>
              <a:rPr lang="ko-KR" altLang="en-US" dirty="0"/>
              <a:t>명을 대상으로 실시한 설문 조사 결 과</a:t>
            </a:r>
            <a:r>
              <a:rPr lang="en-US" altLang="ko-KR" dirty="0"/>
              <a:t>, 90% </a:t>
            </a:r>
            <a:r>
              <a:rPr lang="ko-KR" altLang="en-US" dirty="0"/>
              <a:t>이상</a:t>
            </a:r>
            <a:r>
              <a:rPr lang="en-US" altLang="ko-KR" dirty="0"/>
              <a:t>(32</a:t>
            </a:r>
            <a:r>
              <a:rPr lang="ko-KR" altLang="en-US" dirty="0"/>
              <a:t>명 중 </a:t>
            </a:r>
            <a:r>
              <a:rPr lang="en-US" altLang="ko-KR" dirty="0"/>
              <a:t>30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  <a:r>
              <a:rPr lang="ko-KR" altLang="en-US" dirty="0"/>
              <a:t>이 초등학생들에게 그림을 사용해 영어 어휘를 지도하는 것이 더 효과적이라고 응답하였다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F1C8BB-2A24-4939-9952-576C888C92A9}"/>
              </a:ext>
            </a:extLst>
          </p:cNvPr>
          <p:cNvSpPr/>
          <p:nvPr/>
        </p:nvSpPr>
        <p:spPr>
          <a:xfrm>
            <a:off x="1194041" y="1785144"/>
            <a:ext cx="54056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2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* </a:t>
            </a:r>
            <a:r>
              <a:rPr lang="ko-KR" altLang="en-US" sz="2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말하는 것이 습득이 빠릅니다</a:t>
            </a:r>
            <a:r>
              <a:rPr lang="en-US" altLang="ko-KR" sz="2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!</a:t>
            </a:r>
            <a:r>
              <a:rPr lang="ko-KR" altLang="en-US" sz="2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 </a:t>
            </a:r>
            <a:endParaRPr lang="en-US" altLang="ko-KR" sz="28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BA559D-E4A1-443A-B29B-EC290BAC9F23}"/>
              </a:ext>
            </a:extLst>
          </p:cNvPr>
          <p:cNvSpPr txBox="1"/>
          <p:nvPr/>
        </p:nvSpPr>
        <p:spPr>
          <a:xfrm>
            <a:off x="1447111" y="2242142"/>
            <a:ext cx="102705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영어 텍스트 읽기라는 </a:t>
            </a:r>
            <a:r>
              <a:rPr lang="en-US" altLang="ko-KR" dirty="0"/>
              <a:t>L1(</a:t>
            </a:r>
            <a:r>
              <a:rPr lang="ko-KR" altLang="en-US" dirty="0"/>
              <a:t>모국어</a:t>
            </a:r>
            <a:r>
              <a:rPr lang="en-US" altLang="ko-KR" dirty="0"/>
              <a:t>)</a:t>
            </a:r>
            <a:r>
              <a:rPr lang="ko-KR" altLang="en-US" dirty="0"/>
              <a:t>학습자들의 우연적</a:t>
            </a:r>
            <a:r>
              <a:rPr lang="en-US" altLang="ko-KR" dirty="0"/>
              <a:t>(incidental) </a:t>
            </a:r>
            <a:r>
              <a:rPr lang="ko-KR" altLang="en-US" dirty="0"/>
              <a:t>어휘습득은 영어를 외국어</a:t>
            </a:r>
            <a:r>
              <a:rPr lang="en-US" altLang="ko-KR" dirty="0"/>
              <a:t>(L2(</a:t>
            </a:r>
            <a:r>
              <a:rPr lang="ko-KR" altLang="en-US" dirty="0"/>
              <a:t>외국어 학습자</a:t>
            </a:r>
            <a:r>
              <a:rPr lang="en-US" altLang="ko-KR" dirty="0"/>
              <a:t>)) </a:t>
            </a:r>
            <a:r>
              <a:rPr lang="ko-KR" altLang="en-US" dirty="0"/>
              <a:t>로 배우고 있는 한국의 영어학습자들도 광범위한 영어 텍스트 읽기를 통해 영어 어휘를 습득할 필요가 있다는 것을 시사한다</a:t>
            </a:r>
            <a:r>
              <a:rPr lang="en-US" altLang="ko-KR" dirty="0"/>
              <a:t>(Chun, Choi, &amp; Kim, 2012). </a:t>
            </a:r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안타깝게도 대 부분의 한국의 영어학습자들은 광범위한 영어 텍스트를 읽는 경우가 많지 않으며 새로 운 영어 어휘를 영어 텍스트 읽기를 통해 여러 번 만날 가능성도 낮다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4B80B77-C797-4289-A7AB-55B16FE7568D}"/>
              </a:ext>
            </a:extLst>
          </p:cNvPr>
          <p:cNvSpPr/>
          <p:nvPr/>
        </p:nvSpPr>
        <p:spPr>
          <a:xfrm>
            <a:off x="1181099" y="1268928"/>
            <a:ext cx="94452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2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* </a:t>
            </a:r>
            <a:r>
              <a:rPr lang="ko-KR" altLang="en-US" sz="2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학습용 게임으로서 기능 </a:t>
            </a:r>
            <a:r>
              <a:rPr lang="en-US" altLang="ko-KR" sz="2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– </a:t>
            </a:r>
            <a:r>
              <a:rPr lang="ko-KR" altLang="en-US" sz="2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그림을 보고 단어를 말합니다</a:t>
            </a:r>
            <a:endParaRPr lang="en-US" altLang="ko-KR" sz="28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641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539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535922" y="566903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설계</a:t>
              </a:r>
              <a:endParaRPr lang="ko-KR" altLang="en-US" sz="44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E94B8D-DD59-44C5-A413-E8180E98B720}"/>
                  </a:ext>
                </a:extLst>
              </p:cNvPr>
              <p:cNvSpPr/>
              <p:nvPr/>
            </p:nvSpPr>
            <p:spPr>
              <a:xfrm>
                <a:off x="654843" y="775802"/>
                <a:ext cx="541338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00233E9-D6EB-4021-A33D-AFDF1663CB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1992537"/>
            <a:ext cx="258950" cy="2589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3BD05B2-F12A-43C1-8904-164876E40F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9" y="1424029"/>
            <a:ext cx="258950" cy="2589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919A268-71F5-48A4-9ADE-89EC079993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845781"/>
            <a:ext cx="258950" cy="25895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D375C1-2AEA-41C4-87B1-035369B11772}"/>
              </a:ext>
            </a:extLst>
          </p:cNvPr>
          <p:cNvCxnSpPr>
            <a:cxnSpLocks/>
          </p:cNvCxnSpPr>
          <p:nvPr/>
        </p:nvCxnSpPr>
        <p:spPr>
          <a:xfrm flipH="1">
            <a:off x="387426" y="3566257"/>
            <a:ext cx="1075050" cy="728665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184819-09C7-43E2-818C-AC55BEF0E6D1}"/>
              </a:ext>
            </a:extLst>
          </p:cNvPr>
          <p:cNvCxnSpPr>
            <a:cxnSpLocks/>
          </p:cNvCxnSpPr>
          <p:nvPr/>
        </p:nvCxnSpPr>
        <p:spPr>
          <a:xfrm flipH="1" flipV="1">
            <a:off x="11014226" y="3556372"/>
            <a:ext cx="1528774" cy="803981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593F790-DB4D-48E3-A605-E5604AA0F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920" y="1341350"/>
            <a:ext cx="6050664" cy="459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4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539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535922" y="566903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설계</a:t>
              </a:r>
              <a:endParaRPr lang="ko-KR" altLang="en-US" sz="44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E94B8D-DD59-44C5-A413-E8180E98B720}"/>
                  </a:ext>
                </a:extLst>
              </p:cNvPr>
              <p:cNvSpPr/>
              <p:nvPr/>
            </p:nvSpPr>
            <p:spPr>
              <a:xfrm>
                <a:off x="654843" y="775802"/>
                <a:ext cx="541338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00233E9-D6EB-4021-A33D-AFDF1663C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1992537"/>
            <a:ext cx="258950" cy="2589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3BD05B2-F12A-43C1-8904-164876E40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9" y="1424029"/>
            <a:ext cx="258950" cy="2589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919A268-71F5-48A4-9ADE-89EC079993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845781"/>
            <a:ext cx="258950" cy="25895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D375C1-2AEA-41C4-87B1-035369B11772}"/>
              </a:ext>
            </a:extLst>
          </p:cNvPr>
          <p:cNvCxnSpPr>
            <a:cxnSpLocks/>
          </p:cNvCxnSpPr>
          <p:nvPr/>
        </p:nvCxnSpPr>
        <p:spPr>
          <a:xfrm flipH="1">
            <a:off x="387426" y="3566257"/>
            <a:ext cx="1075050" cy="728665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184819-09C7-43E2-818C-AC55BEF0E6D1}"/>
              </a:ext>
            </a:extLst>
          </p:cNvPr>
          <p:cNvCxnSpPr>
            <a:cxnSpLocks/>
          </p:cNvCxnSpPr>
          <p:nvPr/>
        </p:nvCxnSpPr>
        <p:spPr>
          <a:xfrm flipH="1" flipV="1">
            <a:off x="11014226" y="3556372"/>
            <a:ext cx="1528774" cy="803981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F81B3B-3547-419D-9BB4-8EC6688B9869}"/>
              </a:ext>
            </a:extLst>
          </p:cNvPr>
          <p:cNvSpPr/>
          <p:nvPr/>
        </p:nvSpPr>
        <p:spPr>
          <a:xfrm>
            <a:off x="1346593" y="1510808"/>
            <a:ext cx="41009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*</a:t>
            </a:r>
            <a:r>
              <a:rPr lang="ko-KR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실제 코드의 동작</a:t>
            </a: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 </a:t>
            </a:r>
            <a:r>
              <a:rPr lang="ko-KR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네비게이션</a:t>
            </a:r>
            <a:endParaRPr lang="en-US" altLang="ko-KR" sz="2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endParaRPr lang="en-US" altLang="ko-KR" sz="2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*</a:t>
            </a:r>
            <a:r>
              <a:rPr lang="ko-KR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화면</a:t>
            </a: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 </a:t>
            </a:r>
            <a:r>
              <a:rPr lang="ko-KR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구성</a:t>
            </a:r>
            <a:endParaRPr lang="en-US" altLang="ko-KR" sz="2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1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MainWindow</a:t>
            </a:r>
            <a:r>
              <a:rPr lang="en-US" altLang="ko-KR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 : </a:t>
            </a:r>
            <a:r>
              <a:rPr lang="ko-KR" altLang="en-US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로그인</a:t>
            </a:r>
            <a:r>
              <a:rPr lang="en-US" altLang="ko-KR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/</a:t>
            </a:r>
            <a:r>
              <a:rPr lang="ko-KR" altLang="en-US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회원가입 처리</a:t>
            </a:r>
            <a:endParaRPr lang="en-US" altLang="ko-KR" sz="1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Rank : </a:t>
            </a:r>
            <a:r>
              <a:rPr lang="ko-KR" altLang="en-US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게임 스코어 랭킹 확인</a:t>
            </a:r>
            <a:endParaRPr lang="en-US" altLang="ko-KR" sz="1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1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AfterLogin</a:t>
            </a:r>
            <a:r>
              <a:rPr lang="en-US" altLang="ko-KR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 : </a:t>
            </a:r>
            <a:r>
              <a:rPr lang="ko-KR" altLang="en-US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게임 주제 선택창</a:t>
            </a:r>
            <a:endParaRPr lang="en-US" altLang="ko-KR" sz="1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1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Game_food</a:t>
            </a:r>
            <a:r>
              <a:rPr lang="ko-KR" altLang="en-US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 </a:t>
            </a:r>
            <a:r>
              <a:rPr lang="en-US" altLang="ko-KR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:</a:t>
            </a:r>
            <a:r>
              <a:rPr lang="ko-KR" altLang="en-US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 음식 주제 게임 진행</a:t>
            </a:r>
            <a:endParaRPr lang="en-US" altLang="ko-KR" sz="1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1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Game_animal</a:t>
            </a:r>
            <a:r>
              <a:rPr lang="en-US" altLang="ko-KR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 : </a:t>
            </a:r>
            <a:r>
              <a:rPr lang="ko-KR" altLang="en-US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동물 주제 게임 진행</a:t>
            </a:r>
            <a:endParaRPr lang="en-US" altLang="ko-KR" sz="1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Result : </a:t>
            </a:r>
            <a:r>
              <a:rPr lang="ko-KR" altLang="en-US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점수 확인 및 </a:t>
            </a:r>
            <a:r>
              <a:rPr lang="en-US" altLang="ko-KR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UI</a:t>
            </a:r>
            <a:r>
              <a:rPr lang="ko-KR" altLang="en-US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이동</a:t>
            </a:r>
            <a:endParaRPr lang="en-US" altLang="ko-KR" sz="1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endParaRPr lang="en-US" altLang="ko-KR" sz="2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*</a:t>
            </a:r>
            <a:r>
              <a:rPr lang="ko-KR" altLang="en-US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우측 네비게이션의 화살표대로 프로그램의 창 전환이 가능합니다</a:t>
            </a:r>
            <a:r>
              <a:rPr lang="en-US" altLang="ko-KR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.</a:t>
            </a:r>
          </a:p>
          <a:p>
            <a:pPr latinLnBrk="0">
              <a:defRPr/>
            </a:pPr>
            <a:endParaRPr lang="en-US" altLang="ko-KR" sz="2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endParaRPr lang="ko-KR" altLang="en-US" sz="20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942706F-88B0-4D0F-AC15-E6AC6984D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103" y="1273551"/>
            <a:ext cx="627697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3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539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535922" y="566903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설계</a:t>
              </a:r>
              <a:endParaRPr lang="ko-KR" altLang="en-US" sz="44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E94B8D-DD59-44C5-A413-E8180E98B720}"/>
                  </a:ext>
                </a:extLst>
              </p:cNvPr>
              <p:cNvSpPr/>
              <p:nvPr/>
            </p:nvSpPr>
            <p:spPr>
              <a:xfrm>
                <a:off x="654843" y="775802"/>
                <a:ext cx="541338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00233E9-D6EB-4021-A33D-AFDF1663C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1992537"/>
            <a:ext cx="258950" cy="2589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3BD05B2-F12A-43C1-8904-164876E40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9" y="1424029"/>
            <a:ext cx="258950" cy="2589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919A268-71F5-48A4-9ADE-89EC079993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845781"/>
            <a:ext cx="258950" cy="25895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D375C1-2AEA-41C4-87B1-035369B11772}"/>
              </a:ext>
            </a:extLst>
          </p:cNvPr>
          <p:cNvCxnSpPr>
            <a:cxnSpLocks/>
          </p:cNvCxnSpPr>
          <p:nvPr/>
        </p:nvCxnSpPr>
        <p:spPr>
          <a:xfrm flipH="1">
            <a:off x="387426" y="3566257"/>
            <a:ext cx="1075050" cy="728665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184819-09C7-43E2-818C-AC55BEF0E6D1}"/>
              </a:ext>
            </a:extLst>
          </p:cNvPr>
          <p:cNvCxnSpPr>
            <a:cxnSpLocks/>
          </p:cNvCxnSpPr>
          <p:nvPr/>
        </p:nvCxnSpPr>
        <p:spPr>
          <a:xfrm flipH="1" flipV="1">
            <a:off x="11014226" y="3556372"/>
            <a:ext cx="1528774" cy="803981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71BBE91-94D5-448E-AE81-F0B718A63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226" y="2394190"/>
            <a:ext cx="2191543" cy="23243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618A94A-6E57-4F7A-ADBA-BF3DE383E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7473" y="2379450"/>
            <a:ext cx="8218605" cy="233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75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198860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535922" y="566903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구현</a:t>
              </a:r>
              <a:endParaRPr lang="ko-KR" altLang="en-US" sz="44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E94B8D-DD59-44C5-A413-E8180E98B720}"/>
                  </a:ext>
                </a:extLst>
              </p:cNvPr>
              <p:cNvSpPr/>
              <p:nvPr/>
            </p:nvSpPr>
            <p:spPr>
              <a:xfrm>
                <a:off x="654843" y="775802"/>
                <a:ext cx="541338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00233E9-D6EB-4021-A33D-AFDF1663C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1992537"/>
            <a:ext cx="258950" cy="2589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3BD05B2-F12A-43C1-8904-164876E40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9" y="1424029"/>
            <a:ext cx="258950" cy="2589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919A268-71F5-48A4-9ADE-89EC079993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845781"/>
            <a:ext cx="258950" cy="25895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D375C1-2AEA-41C4-87B1-035369B11772}"/>
              </a:ext>
            </a:extLst>
          </p:cNvPr>
          <p:cNvCxnSpPr>
            <a:cxnSpLocks/>
          </p:cNvCxnSpPr>
          <p:nvPr/>
        </p:nvCxnSpPr>
        <p:spPr>
          <a:xfrm flipH="1">
            <a:off x="387426" y="3566257"/>
            <a:ext cx="1075050" cy="728665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184819-09C7-43E2-818C-AC55BEF0E6D1}"/>
              </a:ext>
            </a:extLst>
          </p:cNvPr>
          <p:cNvCxnSpPr>
            <a:cxnSpLocks/>
          </p:cNvCxnSpPr>
          <p:nvPr/>
        </p:nvCxnSpPr>
        <p:spPr>
          <a:xfrm flipH="1" flipV="1">
            <a:off x="11014226" y="3556372"/>
            <a:ext cx="1528774" cy="803981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CA795E27-D1AC-48BB-882F-86DB0992B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803" y="1540804"/>
            <a:ext cx="3620005" cy="42868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717C18-B1D8-4B9A-88FE-A2CE175B1594}"/>
              </a:ext>
            </a:extLst>
          </p:cNvPr>
          <p:cNvSpPr txBox="1"/>
          <p:nvPr/>
        </p:nvSpPr>
        <p:spPr>
          <a:xfrm>
            <a:off x="6387015" y="1655624"/>
            <a:ext cx="47695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초기화면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300" dirty="0"/>
              <a:t>● </a:t>
            </a:r>
            <a:r>
              <a:rPr lang="en-US" altLang="ko-KR" sz="1300" dirty="0"/>
              <a:t>Id / </a:t>
            </a:r>
            <a:r>
              <a:rPr lang="ko-KR" altLang="en-US" sz="1300" dirty="0"/>
              <a:t>패스워드 입력 칸 </a:t>
            </a:r>
            <a:r>
              <a:rPr lang="en-US" altLang="ko-KR" sz="1300" dirty="0"/>
              <a:t>, </a:t>
            </a:r>
            <a:r>
              <a:rPr lang="ko-KR" altLang="en-US" sz="1300" dirty="0"/>
              <a:t>로그인 </a:t>
            </a:r>
            <a:r>
              <a:rPr lang="en-US" altLang="ko-KR" sz="1300" dirty="0"/>
              <a:t>/ </a:t>
            </a:r>
            <a:r>
              <a:rPr lang="ko-KR" altLang="en-US" sz="1300" dirty="0"/>
              <a:t>회원가입 </a:t>
            </a:r>
            <a:r>
              <a:rPr lang="en-US" altLang="ko-KR" sz="1300" dirty="0"/>
              <a:t>/ </a:t>
            </a:r>
            <a:r>
              <a:rPr lang="ko-KR" altLang="en-US" sz="1300" dirty="0"/>
              <a:t>랭킹 </a:t>
            </a:r>
            <a:r>
              <a:rPr lang="en-US" altLang="ko-KR" sz="1300" dirty="0"/>
              <a:t>/ </a:t>
            </a:r>
            <a:r>
              <a:rPr lang="ko-KR" altLang="en-US" sz="1300" dirty="0"/>
              <a:t>종료 </a:t>
            </a:r>
            <a:endParaRPr lang="en-US" altLang="ko-KR" sz="1300" dirty="0"/>
          </a:p>
          <a:p>
            <a:r>
              <a:rPr lang="en-US" altLang="ko-KR" sz="1300" dirty="0"/>
              <a:t>   </a:t>
            </a:r>
            <a:r>
              <a:rPr lang="ko-KR" altLang="en-US" sz="1300" dirty="0"/>
              <a:t>버튼으로 구성</a:t>
            </a:r>
            <a:endParaRPr lang="en-US" altLang="ko-KR" sz="13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335E16B-70E3-4C73-B174-24DACB6E9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425" y="1540804"/>
            <a:ext cx="3669760" cy="434576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82B8732-266F-4C5D-B675-4DF7ADDF21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74" y="1553504"/>
            <a:ext cx="3620005" cy="428684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A1428BE-56CB-49B1-93EA-59FDDF33C3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844" y="1563562"/>
            <a:ext cx="3620005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1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515</Words>
  <Application>Microsoft Office PowerPoint</Application>
  <PresentationFormat>와이드스크린</PresentationFormat>
  <Paragraphs>87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AppleSDGothicNeo-Regular</vt:lpstr>
      <vt:lpstr>Malgun Gothic Semilight</vt:lpstr>
      <vt:lpstr>돋움</vt:lpstr>
      <vt:lpstr>맑은 고딕</vt:lpstr>
      <vt:lpstr>바탕</vt:lpstr>
      <vt:lpstr>야놀자 야체 B</vt:lpstr>
      <vt:lpstr>Arial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rlf123wkd@gmail.com</cp:lastModifiedBy>
  <cp:revision>44</cp:revision>
  <dcterms:created xsi:type="dcterms:W3CDTF">2021-11-11T03:39:20Z</dcterms:created>
  <dcterms:modified xsi:type="dcterms:W3CDTF">2022-01-03T06:25:33Z</dcterms:modified>
</cp:coreProperties>
</file>