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0" r:id="rId5"/>
    <p:sldId id="278" r:id="rId6"/>
    <p:sldId id="280" r:id="rId7"/>
    <p:sldId id="273" r:id="rId8"/>
    <p:sldId id="274" r:id="rId9"/>
    <p:sldId id="275" r:id="rId10"/>
    <p:sldId id="276" r:id="rId11"/>
    <p:sldId id="277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6279" autoAdjust="0"/>
  </p:normalViewPr>
  <p:slideViewPr>
    <p:cSldViewPr snapToGrid="0">
      <p:cViewPr varScale="1">
        <p:scale>
          <a:sx n="71" d="100"/>
          <a:sy n="71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3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6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1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2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6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.dkyobobook.co.kr/searchDetail.laf?barcode=40100235508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00256" y="589504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758955" y="2758029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4072484" y="704120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kern="0" dirty="0">
                <a:ln w="1270">
                  <a:noFill/>
                </a:ln>
                <a:solidFill>
                  <a:prstClr val="white"/>
                </a:solidFill>
              </a:rPr>
              <a:t>인하공전 컴퓨터정보과 </a:t>
            </a:r>
            <a:r>
              <a:rPr lang="en-US" altLang="ko-KR" sz="1200" kern="0" dirty="0">
                <a:ln w="1270">
                  <a:noFill/>
                </a:ln>
                <a:solidFill>
                  <a:prstClr val="white"/>
                </a:solidFill>
              </a:rPr>
              <a:t>2021 2</a:t>
            </a:r>
            <a:r>
              <a:rPr lang="ko-KR" altLang="en-US" sz="1200" kern="0" dirty="0">
                <a:ln w="1270">
                  <a:noFill/>
                </a:ln>
                <a:solidFill>
                  <a:prstClr val="white"/>
                </a:solidFill>
              </a:rPr>
              <a:t>학년 </a:t>
            </a:r>
            <a:r>
              <a:rPr lang="en-US" altLang="ko-KR" sz="1200" kern="0" dirty="0">
                <a:ln w="1270">
                  <a:noFill/>
                </a:ln>
                <a:solidFill>
                  <a:prstClr val="white"/>
                </a:solidFill>
              </a:rPr>
              <a:t>2</a:t>
            </a:r>
            <a:r>
              <a:rPr lang="ko-KR" altLang="en-US" sz="1200" kern="0" dirty="0">
                <a:ln w="1270">
                  <a:noFill/>
                </a:ln>
                <a:solidFill>
                  <a:prstClr val="white"/>
                </a:solidFill>
              </a:rPr>
              <a:t>학기 </a:t>
            </a:r>
            <a:r>
              <a:rPr lang="en-US" altLang="ko-KR" sz="1200" kern="0" dirty="0">
                <a:ln w="1270">
                  <a:noFill/>
                </a:ln>
                <a:solidFill>
                  <a:prstClr val="white"/>
                </a:solidFill>
              </a:rPr>
              <a:t>S/W </a:t>
            </a:r>
            <a:r>
              <a:rPr lang="ko-KR" altLang="en-US" sz="1200" kern="0" dirty="0">
                <a:ln w="1270">
                  <a:noFill/>
                </a:ln>
                <a:solidFill>
                  <a:prstClr val="white"/>
                </a:solidFill>
              </a:rPr>
              <a:t>프로젝트 </a:t>
            </a:r>
            <a:endParaRPr lang="ko-KR" altLang="en-US" sz="1200" kern="0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19777" y="1485280"/>
            <a:ext cx="4036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주차 최종발표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0137331" y="967351"/>
            <a:ext cx="628118" cy="628118"/>
            <a:chOff x="8846116" y="4168827"/>
            <a:chExt cx="1083168" cy="1083168"/>
          </a:xfrm>
        </p:grpSpPr>
        <p:sp>
          <p:nvSpPr>
            <p:cNvPr id="62" name="타원 61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70" name="직사각형 69"/>
          <p:cNvSpPr/>
          <p:nvPr/>
        </p:nvSpPr>
        <p:spPr>
          <a:xfrm>
            <a:off x="8750628" y="1715744"/>
            <a:ext cx="1035934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이진호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rgbClr val="4B4541"/>
                </a:solidFill>
              </a:rPr>
              <a:t>역할</a:t>
            </a:r>
            <a:endParaRPr lang="en-US" altLang="ko-KR" sz="1200" b="1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978241" y="1739334"/>
            <a:ext cx="1035934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허민호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rgbClr val="4B4541"/>
                </a:solidFill>
              </a:rPr>
              <a:t>역할</a:t>
            </a:r>
            <a:endParaRPr lang="en-US" altLang="ko-KR" sz="1200" b="1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11388" y="1739593"/>
            <a:ext cx="1035934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이민철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rgbClr val="4B4541"/>
                </a:solidFill>
              </a:rPr>
              <a:t>역할</a:t>
            </a:r>
            <a:endParaRPr lang="en-US" altLang="ko-KR" sz="1200" b="1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74086" y="1715955"/>
            <a:ext cx="1513595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rgbClr val="4B4541"/>
                </a:solidFill>
              </a:rPr>
              <a:t>이기원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rgbClr val="4B4541"/>
                </a:solidFill>
              </a:rPr>
              <a:t>역할</a:t>
            </a:r>
            <a:endParaRPr lang="en-US" altLang="ko-KR" sz="1200" b="1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CB5CDD-6BC0-44EE-BE3C-0E9AA2B88904}"/>
              </a:ext>
            </a:extLst>
          </p:cNvPr>
          <p:cNvGrpSpPr/>
          <p:nvPr/>
        </p:nvGrpSpPr>
        <p:grpSpPr>
          <a:xfrm>
            <a:off x="1516824" y="967351"/>
            <a:ext cx="628118" cy="628118"/>
            <a:chOff x="8846116" y="4168827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77D3C28-23A3-4B8F-9672-4DA59D2B7F75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6BE9F03-91A1-4892-8997-34861FD0A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E63BBF-DDC5-4F03-8672-48BAB0881422}"/>
              </a:ext>
            </a:extLst>
          </p:cNvPr>
          <p:cNvGrpSpPr/>
          <p:nvPr/>
        </p:nvGrpSpPr>
        <p:grpSpPr>
          <a:xfrm>
            <a:off x="2815296" y="957364"/>
            <a:ext cx="628118" cy="628118"/>
            <a:chOff x="8846116" y="4168827"/>
            <a:chExt cx="1083168" cy="108316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B1A53D-8EE9-4D4E-A4B3-1EED76F30169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D658316-BCCB-4DD0-AD38-CDFFF1D9A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21AB83B-D308-4116-9CFC-EF6F4BB59BEE}"/>
              </a:ext>
            </a:extLst>
          </p:cNvPr>
          <p:cNvGrpSpPr/>
          <p:nvPr/>
        </p:nvGrpSpPr>
        <p:grpSpPr>
          <a:xfrm>
            <a:off x="8955008" y="957364"/>
            <a:ext cx="628118" cy="628118"/>
            <a:chOff x="8846116" y="4168827"/>
            <a:chExt cx="1083168" cy="108316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CD97A7C-57E2-4CC5-B77C-7EBF302CD917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849CBBC-3CAD-46B0-86D4-D1034FD31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2FADE2-F23C-4F52-8D09-26A954694AE4}"/>
              </a:ext>
            </a:extLst>
          </p:cNvPr>
          <p:cNvSpPr/>
          <p:nvPr/>
        </p:nvSpPr>
        <p:spPr>
          <a:xfrm>
            <a:off x="1250372" y="3428928"/>
            <a:ext cx="9775491" cy="2214466"/>
          </a:xfrm>
          <a:prstGeom prst="roundRect">
            <a:avLst/>
          </a:prstGeom>
          <a:noFill/>
          <a:ln w="34925">
            <a:solidFill>
              <a:schemeClr val="tx1">
                <a:alpha val="68000"/>
              </a:schemeClr>
            </a:solidFill>
          </a:ln>
          <a:effectLst>
            <a:glow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BE75D6-6DF9-4740-87F8-43F43701DB79}"/>
              </a:ext>
            </a:extLst>
          </p:cNvPr>
          <p:cNvSpPr/>
          <p:nvPr/>
        </p:nvSpPr>
        <p:spPr>
          <a:xfrm>
            <a:off x="1984701" y="3754007"/>
            <a:ext cx="822052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Kinect </a:t>
            </a: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음성인식을 활용한</a:t>
            </a:r>
            <a:endParaRPr lang="en-US" altLang="ko-KR" sz="4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영어학습 게임 개발 프로젝트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F9F7BA-26FE-4BAE-844E-B78D2751D7B8}"/>
              </a:ext>
            </a:extLst>
          </p:cNvPr>
          <p:cNvSpPr/>
          <p:nvPr/>
        </p:nvSpPr>
        <p:spPr>
          <a:xfrm>
            <a:off x="3391335" y="5830714"/>
            <a:ext cx="5407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지도교수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: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이원주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교수님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8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4)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실행화면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1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4)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실행화면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16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5)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최종결과 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–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실제 게임 시연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 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8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5)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총평 및 발전방향 제시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  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8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마치며   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목 차   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121DAB4-6D23-4F7D-A77B-10FABF1FD80D}"/>
              </a:ext>
            </a:extLst>
          </p:cNvPr>
          <p:cNvSpPr/>
          <p:nvPr/>
        </p:nvSpPr>
        <p:spPr>
          <a:xfrm>
            <a:off x="1644965" y="1945822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D977F65-6E63-4018-A11D-9AEE472EEC87}"/>
              </a:ext>
            </a:extLst>
          </p:cNvPr>
          <p:cNvSpPr/>
          <p:nvPr/>
        </p:nvSpPr>
        <p:spPr>
          <a:xfrm>
            <a:off x="3677503" y="3965163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BFAA18B-AB1F-4A35-8C48-8FD60007AF6A}"/>
              </a:ext>
            </a:extLst>
          </p:cNvPr>
          <p:cNvSpPr/>
          <p:nvPr/>
        </p:nvSpPr>
        <p:spPr>
          <a:xfrm>
            <a:off x="5547518" y="1424029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9A9BB5D-34EA-478B-8A51-8625D6D66511}"/>
              </a:ext>
            </a:extLst>
          </p:cNvPr>
          <p:cNvSpPr/>
          <p:nvPr/>
        </p:nvSpPr>
        <p:spPr>
          <a:xfrm>
            <a:off x="7346657" y="3965163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976FCB-B009-41DF-A9AF-C4B16A3F6DAD}"/>
              </a:ext>
            </a:extLst>
          </p:cNvPr>
          <p:cNvSpPr/>
          <p:nvPr/>
        </p:nvSpPr>
        <p:spPr>
          <a:xfrm>
            <a:off x="9412659" y="1945822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DD0F486-63E2-4726-9648-036285C9F671}"/>
              </a:ext>
            </a:extLst>
          </p:cNvPr>
          <p:cNvCxnSpPr>
            <a:cxnSpLocks/>
            <a:stCxn id="20" idx="5"/>
            <a:endCxn id="24" idx="1"/>
          </p:cNvCxnSpPr>
          <p:nvPr/>
        </p:nvCxnSpPr>
        <p:spPr>
          <a:xfrm>
            <a:off x="3378544" y="3680336"/>
            <a:ext cx="596394" cy="5824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EA8F25E-867C-460B-A0DB-378FD663BBA6}"/>
              </a:ext>
            </a:extLst>
          </p:cNvPr>
          <p:cNvCxnSpPr>
            <a:cxnSpLocks/>
            <a:stCxn id="28" idx="7"/>
            <a:endCxn id="33" idx="3"/>
          </p:cNvCxnSpPr>
          <p:nvPr/>
        </p:nvCxnSpPr>
        <p:spPr>
          <a:xfrm flipV="1">
            <a:off x="9080236" y="3680336"/>
            <a:ext cx="629858" cy="5824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7BA7C87-E468-4AF2-AA08-9D5724AC0F49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5411082" y="3158543"/>
            <a:ext cx="433871" cy="110421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42B5A8-A719-4202-97B7-0C3C6BFBCBE1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7281097" y="3158543"/>
            <a:ext cx="362995" cy="110421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409528-C4FD-4293-8FE0-1CD874072E70}"/>
              </a:ext>
            </a:extLst>
          </p:cNvPr>
          <p:cNvCxnSpPr>
            <a:cxnSpLocks/>
            <a:stCxn id="28" idx="7"/>
            <a:endCxn id="33" idx="3"/>
          </p:cNvCxnSpPr>
          <p:nvPr/>
        </p:nvCxnSpPr>
        <p:spPr>
          <a:xfrm flipV="1">
            <a:off x="9080236" y="3680336"/>
            <a:ext cx="629858" cy="5824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C3ECFB-621A-4F72-8B83-96390ACC207F}"/>
              </a:ext>
            </a:extLst>
          </p:cNvPr>
          <p:cNvSpPr/>
          <p:nvPr/>
        </p:nvSpPr>
        <p:spPr>
          <a:xfrm>
            <a:off x="1773851" y="2234604"/>
            <a:ext cx="17732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챕터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1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60CB61-A420-46D8-A642-12B718293A5D}"/>
              </a:ext>
            </a:extLst>
          </p:cNvPr>
          <p:cNvSpPr/>
          <p:nvPr/>
        </p:nvSpPr>
        <p:spPr>
          <a:xfrm>
            <a:off x="3829934" y="4267417"/>
            <a:ext cx="17732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챕터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2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E8DBD2D-8149-4624-8934-A8D27A7A8CBC}"/>
              </a:ext>
            </a:extLst>
          </p:cNvPr>
          <p:cNvSpPr/>
          <p:nvPr/>
        </p:nvSpPr>
        <p:spPr>
          <a:xfrm>
            <a:off x="5708517" y="1674165"/>
            <a:ext cx="17732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챕터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3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AB430A-59F9-48B9-A076-99BBE0F6BA8C}"/>
              </a:ext>
            </a:extLst>
          </p:cNvPr>
          <p:cNvSpPr/>
          <p:nvPr/>
        </p:nvSpPr>
        <p:spPr>
          <a:xfrm>
            <a:off x="7498734" y="4320092"/>
            <a:ext cx="17732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챕터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4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B4E52DA-2601-492A-9447-B030B4926569}"/>
              </a:ext>
            </a:extLst>
          </p:cNvPr>
          <p:cNvSpPr/>
          <p:nvPr/>
        </p:nvSpPr>
        <p:spPr>
          <a:xfrm>
            <a:off x="9573935" y="2234604"/>
            <a:ext cx="17732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챕터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5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4843C1-44F1-45B3-907F-6A42B9CE418F}"/>
              </a:ext>
            </a:extLst>
          </p:cNvPr>
          <p:cNvSpPr/>
          <p:nvPr/>
        </p:nvSpPr>
        <p:spPr>
          <a:xfrm>
            <a:off x="3622845" y="496672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개발 타임라인</a:t>
            </a: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4E5C93-3A3C-491A-B79E-7D7DEB44CE7D}"/>
              </a:ext>
            </a:extLst>
          </p:cNvPr>
          <p:cNvSpPr/>
          <p:nvPr/>
        </p:nvSpPr>
        <p:spPr>
          <a:xfrm>
            <a:off x="1590308" y="2964158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프로젝트 주제</a:t>
            </a: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1461E2B-4BB5-4E78-9CD5-CB791452FC2E}"/>
              </a:ext>
            </a:extLst>
          </p:cNvPr>
          <p:cNvSpPr/>
          <p:nvPr/>
        </p:nvSpPr>
        <p:spPr>
          <a:xfrm>
            <a:off x="5486449" y="2450347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UI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네비게이션</a:t>
            </a: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55BB6CB-BCDB-42A4-B267-987C0A897650}"/>
              </a:ext>
            </a:extLst>
          </p:cNvPr>
          <p:cNvSpPr/>
          <p:nvPr/>
        </p:nvSpPr>
        <p:spPr>
          <a:xfrm>
            <a:off x="7638009" y="50229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실행화면</a:t>
            </a: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2604B89-FFD6-4CCC-98FF-BD475D49C6D3}"/>
              </a:ext>
            </a:extLst>
          </p:cNvPr>
          <p:cNvSpPr/>
          <p:nvPr/>
        </p:nvSpPr>
        <p:spPr>
          <a:xfrm>
            <a:off x="9710094" y="2954370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최종결과</a:t>
            </a: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1)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프로젝트 주제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C3ECFB-621A-4F72-8B83-96390ACC207F}"/>
              </a:ext>
            </a:extLst>
          </p:cNvPr>
          <p:cNvSpPr/>
          <p:nvPr/>
        </p:nvSpPr>
        <p:spPr>
          <a:xfrm>
            <a:off x="2341410" y="1703554"/>
            <a:ext cx="81996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주제 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: </a:t>
            </a: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교육용 학습 음성 게임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4E5C93-3A3C-491A-B79E-7D7DEB44CE7D}"/>
              </a:ext>
            </a:extLst>
          </p:cNvPr>
          <p:cNvSpPr/>
          <p:nvPr/>
        </p:nvSpPr>
        <p:spPr>
          <a:xfrm>
            <a:off x="2341410" y="2826775"/>
            <a:ext cx="8391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개발 목표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:</a:t>
            </a:r>
          </a:p>
          <a:p>
            <a:pPr latinLnBrk="0">
              <a:defRPr/>
            </a:pP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Kinect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의 음성인식 기능을 활용한 게임을 개발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My-SQL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데이터 베이스에 데이터를 연동하는 게임을 개발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실제 교육에 도움이 되는 학습게임 개발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4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1)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프로젝트 선정동기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C3ECFB-621A-4F72-8B83-96390ACC207F}"/>
              </a:ext>
            </a:extLst>
          </p:cNvPr>
          <p:cNvSpPr/>
          <p:nvPr/>
        </p:nvSpPr>
        <p:spPr>
          <a:xfrm>
            <a:off x="2769636" y="1424029"/>
            <a:ext cx="73885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프로젝트 대상과 선정동기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4E5C93-3A3C-491A-B79E-7D7DEB44CE7D}"/>
              </a:ext>
            </a:extLst>
          </p:cNvPr>
          <p:cNvSpPr/>
          <p:nvPr/>
        </p:nvSpPr>
        <p:spPr>
          <a:xfrm>
            <a:off x="1699471" y="2417793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프로젝트 대상</a:t>
            </a: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6B4E5-63E4-4120-AD79-43694C10857A}"/>
              </a:ext>
            </a:extLst>
          </p:cNvPr>
          <p:cNvSpPr/>
          <p:nvPr/>
        </p:nvSpPr>
        <p:spPr>
          <a:xfrm>
            <a:off x="6415326" y="2365110"/>
            <a:ext cx="2755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프로젝트 선정동기</a:t>
            </a: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FA8C81-EF9D-4415-B46A-9166614D6A3C}"/>
              </a:ext>
            </a:extLst>
          </p:cNvPr>
          <p:cNvSpPr/>
          <p:nvPr/>
        </p:nvSpPr>
        <p:spPr>
          <a:xfrm>
            <a:off x="1696770" y="2896755"/>
            <a:ext cx="399500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효과적인 학습을 원하는 학부모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1.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사교육비의 절감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2.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게임에 대한 인식 개편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3.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말하기 학습의 기회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재미있는 학습을 원하는 학생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1.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게임을 통한 즐거운 학습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2.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다양한 주제의 말하기 게임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3.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그림을 이용한 학습효과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CE6E88-81DF-4B5E-9514-72EF2DB32FC4}"/>
              </a:ext>
            </a:extLst>
          </p:cNvPr>
          <p:cNvSpPr/>
          <p:nvPr/>
        </p:nvSpPr>
        <p:spPr>
          <a:xfrm>
            <a:off x="6463917" y="2891171"/>
            <a:ext cx="3694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키넥트의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음성인식 기능을 활용한 게임을 만든다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.</a:t>
            </a: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white">
                  <a:lumMod val="7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실제 학습에 도움이 되는 게임을 만든다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.</a:t>
            </a: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영어 교육의 중요성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20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1)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프로젝트 설명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C3ECFB-621A-4F72-8B83-96390ACC207F}"/>
              </a:ext>
            </a:extLst>
          </p:cNvPr>
          <p:cNvSpPr/>
          <p:nvPr/>
        </p:nvSpPr>
        <p:spPr>
          <a:xfrm>
            <a:off x="1188682" y="3696752"/>
            <a:ext cx="5279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그림이 글보다 효과적 입니다</a:t>
            </a: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!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4E5C93-3A3C-491A-B79E-7D7DEB44CE7D}"/>
              </a:ext>
            </a:extLst>
          </p:cNvPr>
          <p:cNvSpPr/>
          <p:nvPr/>
        </p:nvSpPr>
        <p:spPr>
          <a:xfrm>
            <a:off x="1379182" y="5650497"/>
            <a:ext cx="105093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인용 논문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그림과 </a:t>
            </a:r>
            <a:r>
              <a:rPr lang="ko-KR" altLang="en-US" sz="10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작업기억력이</a:t>
            </a:r>
            <a:r>
              <a:rPr lang="ko-KR" altLang="en-US" sz="1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영어어휘습득에</a:t>
            </a:r>
            <a:r>
              <a:rPr lang="ko-KR" altLang="en-US" sz="1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미치는 영향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발행기관 </a:t>
            </a:r>
            <a:r>
              <a:rPr lang="en-US" altLang="ko-KR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000" i="0" u="none" strike="noStrike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팬코리아영어교육학회</a:t>
            </a:r>
            <a:r>
              <a:rPr lang="en-US" altLang="ko-KR" sz="1000" i="0" u="none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ko-KR" altLang="en-US" sz="1000" i="0" u="none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 영남영어교육학회</a:t>
            </a:r>
            <a:r>
              <a:rPr lang="en-US" altLang="ko-KR" sz="100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ko-KR" altLang="en-US" sz="100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저자명 </a:t>
            </a:r>
            <a:r>
              <a:rPr lang="en-US" altLang="ko-KR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000" i="0" u="none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정현주</a:t>
            </a:r>
            <a:r>
              <a:rPr lang="en-US" altLang="ko-KR" sz="1000" i="0" u="none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(Jung, </a:t>
            </a:r>
            <a:r>
              <a:rPr lang="en-US" altLang="ko-KR" sz="1000" i="0" u="none" strike="noStrike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hyunju</a:t>
            </a:r>
            <a:r>
              <a:rPr lang="en-US" altLang="ko-KR" sz="100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ko-KR" altLang="en-US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1000" i="0" u="none" strike="noStrike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최성묵</a:t>
            </a:r>
            <a:r>
              <a:rPr lang="en-US" altLang="ko-KR" sz="1000" i="0" u="none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(Choi, </a:t>
            </a:r>
            <a:r>
              <a:rPr lang="en-US" altLang="ko-KR" sz="1000" i="0" u="none" strike="noStrike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sungmook</a:t>
            </a:r>
            <a:r>
              <a:rPr lang="en-US" altLang="ko-KR" sz="100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ko-KR" altLang="en-US" sz="100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2901B-6831-4545-91F4-F04682837C3C}"/>
              </a:ext>
            </a:extLst>
          </p:cNvPr>
          <p:cNvSpPr txBox="1"/>
          <p:nvPr/>
        </p:nvSpPr>
        <p:spPr>
          <a:xfrm>
            <a:off x="1379182" y="4196057"/>
            <a:ext cx="104101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그림을 새로운 영어 어휘와 함께 제시하는 방법은 초보 영어학습자 특히 초등학생들의 영어 어휘 능력을 기르기 위해 가장 많이 통용되는 의도적인 어휘교수법 중의 하나이며 </a:t>
            </a:r>
            <a:r>
              <a:rPr lang="en-US" altLang="ko-KR" dirty="0"/>
              <a:t>(Chen &amp; Leung, 1989), </a:t>
            </a:r>
            <a:r>
              <a:rPr lang="ko-KR" altLang="en-US" dirty="0"/>
              <a:t>또한 한국의 초등학교 교사들에게 효과적인 방법으로 간주되고 있다</a:t>
            </a:r>
            <a:r>
              <a:rPr lang="en-US" altLang="ko-KR" dirty="0"/>
              <a:t>. </a:t>
            </a:r>
            <a:r>
              <a:rPr lang="ko-KR" altLang="en-US" dirty="0"/>
              <a:t>실제로 본 연구진이 한국의 초등학교 교사들 </a:t>
            </a:r>
            <a:r>
              <a:rPr lang="en-US" altLang="ko-KR" dirty="0"/>
              <a:t>32</a:t>
            </a:r>
            <a:r>
              <a:rPr lang="ko-KR" altLang="en-US" dirty="0"/>
              <a:t>명을 대상으로 실시한 설문 조사 결 과</a:t>
            </a:r>
            <a:r>
              <a:rPr lang="en-US" altLang="ko-KR" dirty="0"/>
              <a:t>, 90% </a:t>
            </a:r>
            <a:r>
              <a:rPr lang="ko-KR" altLang="en-US" dirty="0"/>
              <a:t>이상</a:t>
            </a:r>
            <a:r>
              <a:rPr lang="en-US" altLang="ko-KR" dirty="0"/>
              <a:t>(32</a:t>
            </a:r>
            <a:r>
              <a:rPr lang="ko-KR" altLang="en-US" dirty="0"/>
              <a:t>명 중 </a:t>
            </a:r>
            <a:r>
              <a:rPr lang="en-US" altLang="ko-KR" dirty="0"/>
              <a:t>30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이 초등학생들에게 그림을 사용해 영어 어휘를 지도하는 것이 더 효과적이라고 응답하였다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F1C8BB-2A24-4939-9952-576C888C92A9}"/>
              </a:ext>
            </a:extLst>
          </p:cNvPr>
          <p:cNvSpPr/>
          <p:nvPr/>
        </p:nvSpPr>
        <p:spPr>
          <a:xfrm>
            <a:off x="1194041" y="1785144"/>
            <a:ext cx="5405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말하는 것이 습득이 빠릅니다</a:t>
            </a: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!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A559D-E4A1-443A-B29B-EC290BAC9F23}"/>
              </a:ext>
            </a:extLst>
          </p:cNvPr>
          <p:cNvSpPr txBox="1"/>
          <p:nvPr/>
        </p:nvSpPr>
        <p:spPr>
          <a:xfrm>
            <a:off x="1447111" y="2242142"/>
            <a:ext cx="102705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영어 텍스트 읽기라는 </a:t>
            </a:r>
            <a:r>
              <a:rPr lang="en-US" altLang="ko-KR" dirty="0"/>
              <a:t>L1(</a:t>
            </a:r>
            <a:r>
              <a:rPr lang="ko-KR" altLang="en-US" dirty="0"/>
              <a:t>모국어</a:t>
            </a:r>
            <a:r>
              <a:rPr lang="en-US" altLang="ko-KR" dirty="0"/>
              <a:t>)</a:t>
            </a:r>
            <a:r>
              <a:rPr lang="ko-KR" altLang="en-US" dirty="0"/>
              <a:t>학습자들의 우연적</a:t>
            </a:r>
            <a:r>
              <a:rPr lang="en-US" altLang="ko-KR" dirty="0"/>
              <a:t>(incidental) </a:t>
            </a:r>
            <a:r>
              <a:rPr lang="ko-KR" altLang="en-US" dirty="0"/>
              <a:t>어휘습득은 영어를 외국어</a:t>
            </a:r>
            <a:r>
              <a:rPr lang="en-US" altLang="ko-KR" dirty="0"/>
              <a:t>(L2(</a:t>
            </a:r>
            <a:r>
              <a:rPr lang="ko-KR" altLang="en-US" dirty="0"/>
              <a:t>외국어 학습자</a:t>
            </a:r>
            <a:r>
              <a:rPr lang="en-US" altLang="ko-KR" dirty="0"/>
              <a:t>)) </a:t>
            </a:r>
            <a:r>
              <a:rPr lang="ko-KR" altLang="en-US" dirty="0"/>
              <a:t>로 배우고 있는 한국의 영어학습자들도 광범위한 영어 텍스트 읽기를 통해 영어 어휘를 습득할 필요가 있다는 것을 시사한다</a:t>
            </a:r>
            <a:r>
              <a:rPr lang="en-US" altLang="ko-KR" dirty="0"/>
              <a:t>(Chun, Choi, &amp; Kim, 2012).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안타깝게도 대 부분의 한국의 영어학습자들은 광범위한 영어 텍스트를 읽는 경우가 많지 않으며 새로 운 영어 어휘를 영어 텍스트 읽기를 통해 여러 번 만날 가능성도 낮다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B80B77-C797-4289-A7AB-55B16FE7568D}"/>
              </a:ext>
            </a:extLst>
          </p:cNvPr>
          <p:cNvSpPr/>
          <p:nvPr/>
        </p:nvSpPr>
        <p:spPr>
          <a:xfrm>
            <a:off x="1181099" y="1268928"/>
            <a:ext cx="9445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학습용 게임으로서 기능 </a:t>
            </a: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–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그림을 보고 단어를 말합니다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41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66336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1)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중간발표 향후 계획  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F1C8BB-2A24-4939-9952-576C888C92A9}"/>
              </a:ext>
            </a:extLst>
          </p:cNvPr>
          <p:cNvSpPr/>
          <p:nvPr/>
        </p:nvSpPr>
        <p:spPr>
          <a:xfrm>
            <a:off x="1194041" y="1785144"/>
            <a:ext cx="311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B80B77-C797-4289-A7AB-55B16FE7568D}"/>
              </a:ext>
            </a:extLst>
          </p:cNvPr>
          <p:cNvSpPr/>
          <p:nvPr/>
        </p:nvSpPr>
        <p:spPr>
          <a:xfrm>
            <a:off x="1181099" y="1268928"/>
            <a:ext cx="6538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각각의 모듈의 기능의 연결되지 않음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15AE1F-DE72-43E9-8482-D58C4A4B1D20}"/>
              </a:ext>
            </a:extLst>
          </p:cNvPr>
          <p:cNvSpPr/>
          <p:nvPr/>
        </p:nvSpPr>
        <p:spPr>
          <a:xfrm>
            <a:off x="1284266" y="2431833"/>
            <a:ext cx="4976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게임의 주제를 정하는 화면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A02A02-9F85-4BAD-A2FF-633C7EC251CF}"/>
              </a:ext>
            </a:extLst>
          </p:cNvPr>
          <p:cNvSpPr/>
          <p:nvPr/>
        </p:nvSpPr>
        <p:spPr>
          <a:xfrm>
            <a:off x="1301428" y="3591169"/>
            <a:ext cx="5335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게임의 문제가 텍스트가 나옴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88E6A6-9F21-4F81-91B4-A84E7E44773A}"/>
              </a:ext>
            </a:extLst>
          </p:cNvPr>
          <p:cNvSpPr/>
          <p:nvPr/>
        </p:nvSpPr>
        <p:spPr>
          <a:xfrm>
            <a:off x="1281269" y="5049117"/>
            <a:ext cx="3539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게임 종료 후 화면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D28C-CA44-4544-8996-348A65F36D82}"/>
              </a:ext>
            </a:extLst>
          </p:cNvPr>
          <p:cNvSpPr txBox="1"/>
          <p:nvPr/>
        </p:nvSpPr>
        <p:spPr>
          <a:xfrm>
            <a:off x="1827055" y="187783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 발표 후 모듈 연결 성공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330C9-6521-4C9C-A987-3D34D8C002C4}"/>
              </a:ext>
            </a:extLst>
          </p:cNvPr>
          <p:cNvSpPr txBox="1"/>
          <p:nvPr/>
        </p:nvSpPr>
        <p:spPr>
          <a:xfrm>
            <a:off x="1816552" y="3054837"/>
            <a:ext cx="700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후 게임 주제를 정하는 화면을 만들어서 주제 선택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9418A-C751-4BF6-B58F-BAD0EE9FB6AE}"/>
              </a:ext>
            </a:extLst>
          </p:cNvPr>
          <p:cNvSpPr txBox="1"/>
          <p:nvPr/>
        </p:nvSpPr>
        <p:spPr>
          <a:xfrm>
            <a:off x="1816552" y="4294922"/>
            <a:ext cx="64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텍스트를 사진으로 교체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9BDFB-47B8-465D-8D1D-8C95992F5886}"/>
              </a:ext>
            </a:extLst>
          </p:cNvPr>
          <p:cNvSpPr txBox="1"/>
          <p:nvPr/>
        </p:nvSpPr>
        <p:spPr>
          <a:xfrm>
            <a:off x="1816552" y="5545781"/>
            <a:ext cx="5903517" cy="3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477D0-6C4A-4459-9080-31EA1ABECB61}"/>
              </a:ext>
            </a:extLst>
          </p:cNvPr>
          <p:cNvSpPr txBox="1"/>
          <p:nvPr/>
        </p:nvSpPr>
        <p:spPr>
          <a:xfrm>
            <a:off x="1816551" y="5731806"/>
            <a:ext cx="736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종료 후 메인 화면 및 랭킹 화면으로 </a:t>
            </a:r>
            <a:r>
              <a:rPr lang="ko-KR" altLang="en-US"/>
              <a:t>갈 수 있는 화면을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82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2)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역할 및 개발 타임라인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7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3) UI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네비게이션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81B3B-3547-419D-9BB4-8EC6688B9869}"/>
              </a:ext>
            </a:extLst>
          </p:cNvPr>
          <p:cNvSpPr/>
          <p:nvPr/>
        </p:nvSpPr>
        <p:spPr>
          <a:xfrm>
            <a:off x="1346593" y="1510808"/>
            <a:ext cx="494814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실제 코드의 동작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네비게이션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화면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구성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MainWindow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: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로그인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/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회원가입 처리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Rank :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게임 스코어 랭킹 확인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AfterLogin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: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게임 주제 선택창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Game_food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: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음식 주제 게임 진행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Game_animal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: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동물 주제 게임 진행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Result :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점수 확인 및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UI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이동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</a:t>
            </a: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ko-KR" altLang="en-US" sz="2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42706F-88B0-4D0F-AC15-E6AC6984D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03" y="1273551"/>
            <a:ext cx="62769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3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3C </a:t>
              </a:r>
              <a:r>
                <a:rPr lang="en-US" altLang="ko-KR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Analysis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지금발표하고있는주제</a:t>
              </a:r>
              <a:r>
                <a:rPr lang="ko-KR" altLang="en-US" sz="600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 여기에 쓰면 </a:t>
              </a:r>
              <a:r>
                <a:rPr lang="ko-KR" altLang="en-US" sz="600" dirty="0" err="1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될듯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3)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데이터베이스 테이블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4874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597</Words>
  <Application>Microsoft Office PowerPoint</Application>
  <PresentationFormat>와이드스크린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QP2320</cp:lastModifiedBy>
  <cp:revision>15</cp:revision>
  <dcterms:created xsi:type="dcterms:W3CDTF">2021-11-11T03:39:20Z</dcterms:created>
  <dcterms:modified xsi:type="dcterms:W3CDTF">2021-12-15T13:38:42Z</dcterms:modified>
</cp:coreProperties>
</file>