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nter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lFo0UADTyajzOF0gegV7AHs9T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nter-bold.fntdata"/><Relationship Id="rId12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IBMPlexSans-bold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a819ec059_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fa819ec05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873d6d15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0a873d6d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1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9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0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0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" name="Google Shape;15;p5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2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42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4" name="Google Shape;24;p4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4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4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●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12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○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412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■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412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●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412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○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412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■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412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●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412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○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412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■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1" name="Google Shape;31;p45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48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48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48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●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○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"/>
              <a:buChar char="■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819ec059_3_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58" name="Google Shape;58;gfa819ec059_3_1"/>
          <p:cNvSpPr txBox="1"/>
          <p:nvPr>
            <p:ph idx="1" type="body"/>
          </p:nvPr>
        </p:nvSpPr>
        <p:spPr>
          <a:xfrm>
            <a:off x="710900" y="2570825"/>
            <a:ext cx="37092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IBM Plex Sans"/>
              <a:buChar char="●"/>
            </a:pPr>
            <a:r>
              <a:rPr lang="en" sz="1300">
                <a:latin typeface="IBM Plex Sans"/>
                <a:ea typeface="IBM Plex Sans"/>
                <a:cs typeface="IBM Plex Sans"/>
                <a:sym typeface="IBM Plex Sans"/>
              </a:rPr>
              <a:t>Access to high-quality educational content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IBM Plex Sans"/>
              <a:buChar char="●"/>
            </a:pPr>
            <a:r>
              <a:rPr lang="en" sz="1300">
                <a:latin typeface="IBM Plex Sans"/>
                <a:ea typeface="IBM Plex Sans"/>
                <a:cs typeface="IBM Plex Sans"/>
                <a:sym typeface="IBM Plex Sans"/>
              </a:rPr>
              <a:t>Democratization of Education among minorities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IBM Plex Sans"/>
              <a:buChar char="●"/>
            </a:pPr>
            <a:r>
              <a:rPr lang="en" sz="1300">
                <a:latin typeface="IBM Plex Sans"/>
                <a:ea typeface="IBM Plex Sans"/>
                <a:cs typeface="IBM Plex Sans"/>
                <a:sym typeface="IBM Plex Sans"/>
              </a:rPr>
              <a:t>Addressing irregularities : algorithmic biases, security and data privacy concerns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Google Shape;59;gfa819ec059_3_1"/>
          <p:cNvSpPr/>
          <p:nvPr/>
        </p:nvSpPr>
        <p:spPr>
          <a:xfrm>
            <a:off x="939500" y="118475"/>
            <a:ext cx="7237200" cy="316800"/>
          </a:xfrm>
          <a:prstGeom prst="roundRect">
            <a:avLst>
              <a:gd fmla="val 23108" name="adj"/>
            </a:avLst>
          </a:prstGeom>
          <a:solidFill>
            <a:srgbClr val="104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Impacts of Artificial Intelligence on Education</a:t>
            </a:r>
            <a:endParaRPr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gfa819ec059_3_1"/>
          <p:cNvSpPr/>
          <p:nvPr/>
        </p:nvSpPr>
        <p:spPr>
          <a:xfrm>
            <a:off x="815375" y="1946350"/>
            <a:ext cx="1973700" cy="282900"/>
          </a:xfrm>
          <a:prstGeom prst="roundRect">
            <a:avLst>
              <a:gd fmla="val 23108" name="adj"/>
            </a:avLst>
          </a:prstGeom>
          <a:solidFill>
            <a:srgbClr val="104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Problems</a:t>
            </a:r>
            <a:endParaRPr sz="15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gfa819ec059_3_1"/>
          <p:cNvSpPr txBox="1"/>
          <p:nvPr>
            <p:ph idx="1" type="body"/>
          </p:nvPr>
        </p:nvSpPr>
        <p:spPr>
          <a:xfrm>
            <a:off x="4978100" y="2570825"/>
            <a:ext cx="37092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IBM Plex Sans"/>
              <a:buChar char="●"/>
            </a:pPr>
            <a:r>
              <a:rPr lang="en" sz="1300">
                <a:latin typeface="IBM Plex Sans"/>
                <a:ea typeface="IBM Plex Sans"/>
                <a:cs typeface="IBM Plex Sans"/>
                <a:sym typeface="IBM Plex Sans"/>
              </a:rPr>
              <a:t>Creation of MOOCs (Massive online open courses)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IBM Plex Sans"/>
              <a:buChar char="●"/>
            </a:pPr>
            <a:r>
              <a:rPr lang="en" sz="1300">
                <a:latin typeface="IBM Plex Sans"/>
                <a:ea typeface="IBM Plex Sans"/>
                <a:cs typeface="IBM Plex Sans"/>
                <a:sym typeface="IBM Plex Sans"/>
              </a:rPr>
              <a:t>AI-augmented systems for people with disabilities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62;gfa819ec059_3_1"/>
          <p:cNvSpPr/>
          <p:nvPr/>
        </p:nvSpPr>
        <p:spPr>
          <a:xfrm>
            <a:off x="5082575" y="1946350"/>
            <a:ext cx="1973700" cy="282900"/>
          </a:xfrm>
          <a:prstGeom prst="roundRect">
            <a:avLst>
              <a:gd fmla="val 23108" name="adj"/>
            </a:avLst>
          </a:prstGeom>
          <a:solidFill>
            <a:srgbClr val="104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Solutions</a:t>
            </a:r>
            <a:endParaRPr sz="15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a873d6d15_0_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68" name="Google Shape;68;g10a873d6d15_0_3"/>
          <p:cNvSpPr txBox="1"/>
          <p:nvPr>
            <p:ph idx="1" type="body"/>
          </p:nvPr>
        </p:nvSpPr>
        <p:spPr>
          <a:xfrm>
            <a:off x="710900" y="2570825"/>
            <a:ext cx="37092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IBM Plex Sans"/>
              <a:buChar char="●"/>
            </a:pPr>
            <a:r>
              <a:rPr lang="en" sz="1300">
                <a:latin typeface="IBM Plex Sans"/>
                <a:ea typeface="IBM Plex Sans"/>
                <a:cs typeface="IBM Plex Sans"/>
                <a:sym typeface="IBM Plex Sans"/>
              </a:rPr>
              <a:t>A tremendous amount of potential application (question generation, question answering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IBM Plex Sans"/>
              <a:buChar char="●"/>
            </a:pPr>
            <a:r>
              <a:rPr lang="en" sz="1300">
                <a:latin typeface="IBM Plex Sans"/>
                <a:ea typeface="IBM Plex Sans"/>
                <a:cs typeface="IBM Plex Sans"/>
                <a:sym typeface="IBM Plex Sans"/>
              </a:rPr>
              <a:t>Personalize learning experience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9" name="Google Shape;69;g10a873d6d15_0_3"/>
          <p:cNvSpPr/>
          <p:nvPr/>
        </p:nvSpPr>
        <p:spPr>
          <a:xfrm>
            <a:off x="939500" y="118475"/>
            <a:ext cx="7237200" cy="316800"/>
          </a:xfrm>
          <a:prstGeom prst="roundRect">
            <a:avLst>
              <a:gd fmla="val 23108" name="adj"/>
            </a:avLst>
          </a:prstGeom>
          <a:solidFill>
            <a:srgbClr val="104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Impacts of Artificial Intelligence on Education</a:t>
            </a:r>
            <a:endParaRPr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" name="Google Shape;70;g10a873d6d15_0_3"/>
          <p:cNvSpPr/>
          <p:nvPr/>
        </p:nvSpPr>
        <p:spPr>
          <a:xfrm>
            <a:off x="815375" y="1946350"/>
            <a:ext cx="1973700" cy="282900"/>
          </a:xfrm>
          <a:prstGeom prst="roundRect">
            <a:avLst>
              <a:gd fmla="val 23108" name="adj"/>
            </a:avLst>
          </a:prstGeom>
          <a:solidFill>
            <a:srgbClr val="104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Positives</a:t>
            </a:r>
            <a:endParaRPr sz="15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" name="Google Shape;71;g10a873d6d15_0_3"/>
          <p:cNvSpPr txBox="1"/>
          <p:nvPr>
            <p:ph idx="1" type="body"/>
          </p:nvPr>
        </p:nvSpPr>
        <p:spPr>
          <a:xfrm>
            <a:off x="4978100" y="2570825"/>
            <a:ext cx="37092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IBM Plex Sans"/>
              <a:buChar char="●"/>
            </a:pPr>
            <a:r>
              <a:rPr lang="en" sz="1300">
                <a:latin typeface="IBM Plex Sans"/>
                <a:ea typeface="IBM Plex Sans"/>
                <a:cs typeface="IBM Plex Sans"/>
                <a:sym typeface="IBM Plex Sans"/>
              </a:rPr>
              <a:t>Goals not clearly defined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IBM Plex Sans"/>
              <a:buChar char="●"/>
            </a:pPr>
            <a:r>
              <a:rPr lang="en" sz="1300">
                <a:latin typeface="IBM Plex Sans"/>
                <a:ea typeface="IBM Plex Sans"/>
                <a:cs typeface="IBM Plex Sans"/>
                <a:sym typeface="IBM Plex Sans"/>
              </a:rPr>
              <a:t>Fairness not well established and there are still irregularities to address (bias)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IBM Plex Sans"/>
              <a:buChar char="●"/>
            </a:pPr>
            <a:r>
              <a:rPr lang="en" sz="1300">
                <a:latin typeface="IBM Plex Sans"/>
                <a:ea typeface="IBM Plex Sans"/>
                <a:cs typeface="IBM Plex Sans"/>
                <a:sym typeface="IBM Plex Sans"/>
              </a:rPr>
              <a:t>Domino effect.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" name="Google Shape;72;g10a873d6d15_0_3"/>
          <p:cNvSpPr/>
          <p:nvPr/>
        </p:nvSpPr>
        <p:spPr>
          <a:xfrm>
            <a:off x="5082575" y="1946350"/>
            <a:ext cx="1973700" cy="282900"/>
          </a:xfrm>
          <a:prstGeom prst="roundRect">
            <a:avLst>
              <a:gd fmla="val 23108" name="adj"/>
            </a:avLst>
          </a:prstGeom>
          <a:solidFill>
            <a:srgbClr val="104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Negatives</a:t>
            </a:r>
            <a:endParaRPr sz="15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idx="4294967295" type="ctrTitle"/>
          </p:nvPr>
        </p:nvSpPr>
        <p:spPr>
          <a:xfrm>
            <a:off x="2104925" y="2032050"/>
            <a:ext cx="41175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</a:pPr>
            <a:r>
              <a:rPr b="0" i="0" lang="en" sz="6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Thank you</a:t>
            </a:r>
            <a:endParaRPr b="0" i="0" sz="6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