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81" r:id="rId1"/>
  </p:sldMasterIdLst>
  <p:notesMasterIdLst>
    <p:notesMasterId r:id="rId13"/>
  </p:notesMasterIdLst>
  <p:handoutMasterIdLst>
    <p:handoutMasterId r:id="rId14"/>
  </p:handoutMasterIdLst>
  <p:sldIdLst>
    <p:sldId id="1108" r:id="rId2"/>
    <p:sldId id="1107" r:id="rId3"/>
    <p:sldId id="1109" r:id="rId4"/>
    <p:sldId id="1110" r:id="rId5"/>
    <p:sldId id="1111" r:id="rId6"/>
    <p:sldId id="1104" r:id="rId7"/>
    <p:sldId id="1112" r:id="rId8"/>
    <p:sldId id="1106" r:id="rId9"/>
    <p:sldId id="1113" r:id="rId10"/>
    <p:sldId id="1114" r:id="rId11"/>
    <p:sldId id="1115" r:id="rId1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896">
          <p15:clr>
            <a:srgbClr val="A4A3A4"/>
          </p15:clr>
        </p15:guide>
        <p15:guide id="2" orient="horz" pos="1381">
          <p15:clr>
            <a:srgbClr val="A4A3A4"/>
          </p15:clr>
        </p15:guide>
        <p15:guide id="3" orient="horz" pos="1562">
          <p15:clr>
            <a:srgbClr val="A4A3A4"/>
          </p15:clr>
        </p15:guide>
        <p15:guide id="4" orient="horz" pos="1750">
          <p15:clr>
            <a:srgbClr val="A4A3A4"/>
          </p15:clr>
        </p15:guide>
        <p15:guide id="5" pos="2464">
          <p15:clr>
            <a:srgbClr val="A4A3A4"/>
          </p15:clr>
        </p15:guide>
        <p15:guide id="6" pos="342">
          <p15:clr>
            <a:srgbClr val="A4A3A4"/>
          </p15:clr>
        </p15:guide>
        <p15:guide id="7" pos="2896">
          <p15:clr>
            <a:srgbClr val="A4A3A4"/>
          </p15:clr>
        </p15:guide>
        <p15:guide id="8" pos="5356">
          <p15:clr>
            <a:srgbClr val="A4A3A4"/>
          </p15:clr>
        </p15:guide>
        <p15:guide id="9" pos="847">
          <p15:clr>
            <a:srgbClr val="A4A3A4"/>
          </p15:clr>
        </p15:guide>
        <p15:guide id="10" pos="1352">
          <p15:clr>
            <a:srgbClr val="A4A3A4"/>
          </p15:clr>
        </p15:guide>
        <p15:guide id="11" pos="1857">
          <p15:clr>
            <a:srgbClr val="A4A3A4"/>
          </p15:clr>
        </p15:guide>
        <p15:guide id="12" pos="37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" initials="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CCECFF"/>
    <a:srgbClr val="FFFBFB"/>
    <a:srgbClr val="FFE5E5"/>
    <a:srgbClr val="E1FFE1"/>
    <a:srgbClr val="FFFF99"/>
    <a:srgbClr val="F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97205" autoAdjust="0"/>
  </p:normalViewPr>
  <p:slideViewPr>
    <p:cSldViewPr snapToGrid="0">
      <p:cViewPr varScale="1">
        <p:scale>
          <a:sx n="84" d="100"/>
          <a:sy n="84" d="100"/>
        </p:scale>
        <p:origin x="-1603" y="-82"/>
      </p:cViewPr>
      <p:guideLst>
        <p:guide orient="horz" pos="3896"/>
        <p:guide orient="horz" pos="1381"/>
        <p:guide orient="horz" pos="1562"/>
        <p:guide orient="horz" pos="1750"/>
        <p:guide pos="2464"/>
        <p:guide pos="342"/>
        <p:guide pos="2896"/>
        <p:guide pos="5356"/>
        <p:guide pos="847"/>
        <p:guide pos="1352"/>
        <p:guide pos="1857"/>
        <p:guide pos="37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3642"/>
    </p:cViewPr>
  </p:sorterViewPr>
  <p:notesViewPr>
    <p:cSldViewPr snapToGrid="0">
      <p:cViewPr varScale="1">
        <p:scale>
          <a:sx n="77" d="100"/>
          <a:sy n="77" d="100"/>
        </p:scale>
        <p:origin x="-339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A2A43-D433-4DF8-B8A3-26A8A53A66F5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8CA15-CD4B-4AE6-A283-E61F2F1F0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008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2950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5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F576F4B-E2CE-4DB0-B75F-EF3C8A21EF7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3982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867482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43657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522141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591026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226770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07512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301351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497901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577676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403846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755347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2266950"/>
            <a:ext cx="9144000" cy="3278188"/>
          </a:xfrm>
          <a:prstGeom prst="rect">
            <a:avLst/>
          </a:prstGeom>
          <a:gradFill rotWithShape="1">
            <a:gsLst>
              <a:gs pos="0">
                <a:srgbClr val="0066CC"/>
              </a:gs>
              <a:gs pos="100000">
                <a:schemeClr val="bg1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2276475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0066CC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5" y="5594350"/>
            <a:ext cx="2987675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 rot="9022281">
            <a:off x="8027988" y="114300"/>
            <a:ext cx="1223962" cy="1081088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003366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 rot="9022281">
            <a:off x="7496175" y="1036638"/>
            <a:ext cx="1223963" cy="1081087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005FBE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 rot="9022281">
            <a:off x="6958013" y="93663"/>
            <a:ext cx="1223962" cy="1081087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004992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 rot="9022281">
            <a:off x="6424613" y="1019175"/>
            <a:ext cx="1223962" cy="1081088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007CF8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rot="9022281">
            <a:off x="6958013" y="1955800"/>
            <a:ext cx="1223962" cy="1081088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51A8FF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 rot="9022281">
            <a:off x="6427788" y="2879725"/>
            <a:ext cx="1223962" cy="1081088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9FCFFF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 rot="9022281">
            <a:off x="8024813" y="1968500"/>
            <a:ext cx="1223962" cy="1081088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007CF8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 rot="9022281">
            <a:off x="7493000" y="2894013"/>
            <a:ext cx="1223963" cy="1081087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87C3FF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 rot="9022281">
            <a:off x="5894388" y="1939925"/>
            <a:ext cx="1223962" cy="1081088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7BBDFF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auto">
          <a:xfrm rot="9022281">
            <a:off x="5364163" y="2865438"/>
            <a:ext cx="1223962" cy="1081087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C9E4FF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 rot="9022281">
            <a:off x="5892800" y="79375"/>
            <a:ext cx="1223963" cy="1081088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005FBE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 rot="9022281">
            <a:off x="5360988" y="1000125"/>
            <a:ext cx="1223962" cy="1081088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51A8FF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 rot="9022281">
            <a:off x="4830763" y="1925638"/>
            <a:ext cx="1223962" cy="1081087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9BCDFF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auto">
          <a:xfrm rot="9022281">
            <a:off x="4300538" y="2849563"/>
            <a:ext cx="1223962" cy="1081087"/>
          </a:xfrm>
          <a:prstGeom prst="hexagon">
            <a:avLst>
              <a:gd name="adj" fmla="val 28304"/>
              <a:gd name="vf" fmla="val 115470"/>
            </a:avLst>
          </a:prstGeom>
          <a:solidFill>
            <a:schemeClr val="bg1">
              <a:alpha val="39999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1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5857875"/>
            <a:ext cx="17526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5876925"/>
            <a:ext cx="18240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22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55650" y="4365625"/>
            <a:ext cx="6113463" cy="158432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600">
                <a:latin typeface="휴먼엑스포" pitchFamily="18" charset="-127"/>
              </a:defRPr>
            </a:lvl1pPr>
          </a:lstStyle>
          <a:p>
            <a:r>
              <a:rPr lang="ko-KR" altLang="en-US"/>
              <a:t>부제목을 입력하십시오</a:t>
            </a:r>
          </a:p>
        </p:txBody>
      </p:sp>
      <p:sp>
        <p:nvSpPr>
          <p:cNvPr id="222228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684213" y="1052513"/>
            <a:ext cx="7627937" cy="1470025"/>
          </a:xfrm>
          <a:prstGeom prst="rect">
            <a:avLst/>
          </a:prstGeom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제목을 입력하십시오</a:t>
            </a:r>
          </a:p>
        </p:txBody>
      </p:sp>
    </p:spTree>
    <p:extLst>
      <p:ext uri="{BB962C8B-B14F-4D97-AF65-F5344CB8AC3E}">
        <p14:creationId xmlns:p14="http://schemas.microsoft.com/office/powerpoint/2010/main" val="340639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92233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57338"/>
            <a:ext cx="8291513" cy="48275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321285C-EAAF-40EB-9653-A118951E8F4B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403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60350"/>
            <a:ext cx="2071688" cy="612457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67425" cy="61245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13DF0FF-750D-40A5-B700-A4CEB27628F0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12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04339BB-BAF7-40D2-B3D8-A2B059C6FCE1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48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85D051A-0B3A-4B5A-839F-9042B1C8112B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70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92233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557338"/>
            <a:ext cx="4068763" cy="482758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78363" y="1557338"/>
            <a:ext cx="4070350" cy="482758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199EE17-6A1B-49C9-8D5E-B6CB78435518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52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0408EFA-398D-4647-B0ED-4970571D3A14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8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92233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1699A23-568E-4FEB-BD85-89B443D9DCF4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59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5D6586E-4EE9-41CE-B7FA-A02A3E522BFF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51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76E5800-66D5-4742-8425-1E75D605393B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71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C4EECE3-9026-4603-9321-AA4B8847471E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5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284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2" r:id="rId1"/>
    <p:sldLayoutId id="2147484383" r:id="rId2"/>
    <p:sldLayoutId id="2147484384" r:id="rId3"/>
    <p:sldLayoutId id="2147484385" r:id="rId4"/>
    <p:sldLayoutId id="2147484386" r:id="rId5"/>
    <p:sldLayoutId id="2147484387" r:id="rId6"/>
    <p:sldLayoutId id="2147484388" r:id="rId7"/>
    <p:sldLayoutId id="2147484389" r:id="rId8"/>
    <p:sldLayoutId id="2147484390" r:id="rId9"/>
    <p:sldLayoutId id="2147484391" r:id="rId10"/>
    <p:sldLayoutId id="2147484392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휴먼엑스포" pitchFamily="18" charset="-127"/>
          <a:ea typeface="휴먼엑스포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휴먼엑스포" pitchFamily="18" charset="-127"/>
          <a:ea typeface="휴먼엑스포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휴먼엑스포" pitchFamily="18" charset="-127"/>
          <a:ea typeface="휴먼엑스포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휴먼엑스포" pitchFamily="18" charset="-127"/>
          <a:ea typeface="휴먼엑스포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휴먼엑스포" pitchFamily="18" charset="-127"/>
          <a:ea typeface="휴먼엑스포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휴먼엑스포" pitchFamily="18" charset="-127"/>
          <a:ea typeface="휴먼엑스포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휴먼엑스포" pitchFamily="18" charset="-127"/>
          <a:ea typeface="휴먼엑스포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휴먼엑스포" pitchFamily="18" charset="-127"/>
          <a:ea typeface="휴먼엑스포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913" y="260350"/>
            <a:ext cx="8291513" cy="634463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dirty="0" smtClean="0"/>
              <a:t>&lt; </a:t>
            </a:r>
            <a:r>
              <a:rPr lang="ko-KR" altLang="en-US" dirty="0" smtClean="0"/>
              <a:t>인공지능</a:t>
            </a:r>
            <a:r>
              <a:rPr lang="en-US" altLang="ko-KR" dirty="0" smtClean="0"/>
              <a:t>/</a:t>
            </a:r>
            <a:r>
              <a:rPr lang="ko-KR" altLang="en-US" dirty="0" smtClean="0"/>
              <a:t>머신러닝</a:t>
            </a:r>
            <a:r>
              <a:rPr lang="en-US" altLang="ko-KR" dirty="0" smtClean="0"/>
              <a:t>/</a:t>
            </a:r>
            <a:r>
              <a:rPr lang="ko-KR" altLang="en-US" dirty="0" smtClean="0"/>
              <a:t>딥러닝 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marL="0" indent="0">
              <a:buNone/>
              <a:defRPr/>
            </a:pPr>
            <a:endParaRPr lang="en-US" altLang="ko-KR" sz="1600" dirty="0" smtClean="0"/>
          </a:p>
          <a:p>
            <a:pPr marL="0" indent="0">
              <a:buNone/>
              <a:defRPr/>
            </a:pPr>
            <a:r>
              <a:rPr lang="en-US" altLang="ko-KR" sz="1600" dirty="0" smtClean="0"/>
              <a:t>    - </a:t>
            </a:r>
            <a:r>
              <a:rPr lang="ko-KR" altLang="en-US" sz="1600" dirty="0" smtClean="0"/>
              <a:t>인공지능</a:t>
            </a:r>
            <a:r>
              <a:rPr lang="en-US" altLang="ko-KR" sz="1600" dirty="0" smtClean="0"/>
              <a:t>(AI: Artificial Intelligence)</a:t>
            </a:r>
          </a:p>
          <a:p>
            <a:pPr marL="0" indent="0">
              <a:buNone/>
              <a:defRPr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- </a:t>
            </a:r>
            <a:r>
              <a:rPr lang="ko-KR" altLang="en-US" sz="1600" dirty="0" smtClean="0"/>
              <a:t>기계학습</a:t>
            </a:r>
            <a:r>
              <a:rPr lang="en-US" altLang="ko-KR" sz="1600" dirty="0" smtClean="0"/>
              <a:t>(ML: Machine Learning)</a:t>
            </a:r>
          </a:p>
          <a:p>
            <a:pPr marL="0" indent="0">
              <a:buNone/>
              <a:defRPr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- </a:t>
            </a:r>
            <a:r>
              <a:rPr lang="ko-KR" altLang="en-US" sz="1600" dirty="0" smtClean="0"/>
              <a:t>딥러닝</a:t>
            </a:r>
            <a:r>
              <a:rPr lang="en-US" altLang="ko-KR" sz="1600" dirty="0" smtClean="0"/>
              <a:t>(DL: Deep Learning)</a:t>
            </a:r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71021" y="6474811"/>
            <a:ext cx="719138" cy="260350"/>
          </a:xfrm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hangingPunct="1"/>
            <a:fld id="{AD213DCA-3629-4B8E-B0DC-7B340E906BD1}" type="slidenum">
              <a:rPr lang="en-US" altLang="ko-KR" sz="140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pPr eaLnBrk="1" hangingPunct="1"/>
              <a:t>1</a:t>
            </a:fld>
            <a:endParaRPr lang="en-US" altLang="ko-KR" sz="1400" dirty="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991710" y="2035282"/>
            <a:ext cx="1251751" cy="1571348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991709" y="2203957"/>
            <a:ext cx="3187084" cy="4376692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1585345" y="3478673"/>
            <a:ext cx="1999812" cy="2806885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2030552" y="4464196"/>
            <a:ext cx="1109398" cy="1556612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0552" y="2282553"/>
            <a:ext cx="1038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인공지능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065907" y="3606630"/>
            <a:ext cx="16094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머신러닝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MLP/BPNN 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SVM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…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137434" y="4633473"/>
            <a:ext cx="12644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딥러닝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DNN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CNN 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RNN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…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 bwMode="auto">
          <a:xfrm>
            <a:off x="4558454" y="2229889"/>
            <a:ext cx="3994952" cy="11829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8454" y="2229889"/>
            <a:ext cx="39949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인공지능</a:t>
            </a:r>
            <a:endParaRPr lang="en-US" altLang="ko-KR" dirty="0" smtClean="0"/>
          </a:p>
          <a:p>
            <a:endParaRPr lang="en-US" altLang="ko-KR" sz="1200" dirty="0" smtClean="0"/>
          </a:p>
          <a:p>
            <a:pPr algn="just"/>
            <a:r>
              <a:rPr lang="ko-KR" altLang="en-US" sz="1200" dirty="0" smtClean="0"/>
              <a:t>인간의 학습과 추론 능력 등을 컴퓨터를 통해 구현하는 포괄적인 개념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 bwMode="auto">
          <a:xfrm>
            <a:off x="4559933" y="3509753"/>
            <a:ext cx="3994952" cy="11829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59933" y="3509753"/>
            <a:ext cx="3994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머신러닝</a:t>
            </a:r>
            <a:endParaRPr lang="en-US" altLang="ko-KR" dirty="0" smtClean="0"/>
          </a:p>
          <a:p>
            <a:endParaRPr lang="en-US" altLang="ko-KR" sz="1200" dirty="0" smtClean="0"/>
          </a:p>
          <a:p>
            <a:pPr algn="just"/>
            <a:r>
              <a:rPr lang="ko-KR" altLang="en-US" sz="1200" dirty="0" smtClean="0"/>
              <a:t>데이터를 이용하여 데이터의 특성과 패턴을 학습하여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그 결과를 바탕으로 미지의 데이터에 대한 그것의 미래 결과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값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분포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를 예측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 bwMode="auto">
          <a:xfrm>
            <a:off x="4577687" y="4832531"/>
            <a:ext cx="3994952" cy="11829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7687" y="4832531"/>
            <a:ext cx="39949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딥러닝</a:t>
            </a:r>
            <a:endParaRPr lang="en-US" altLang="ko-KR" dirty="0" smtClean="0"/>
          </a:p>
          <a:p>
            <a:endParaRPr lang="en-US" altLang="ko-KR" sz="1200" dirty="0" smtClean="0"/>
          </a:p>
          <a:p>
            <a:pPr algn="just"/>
            <a:r>
              <a:rPr lang="ko-KR" altLang="en-US" sz="1200" dirty="0" err="1" smtClean="0"/>
              <a:t>머신러닝의</a:t>
            </a:r>
            <a:r>
              <a:rPr lang="ko-KR" altLang="en-US" sz="1200" dirty="0" smtClean="0"/>
              <a:t> 한 분야이며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기존의 신경망보다 보다 깊고 넓은 구조를 가지며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기존 </a:t>
            </a:r>
            <a:r>
              <a:rPr lang="ko-KR" altLang="en-US" sz="1200" dirty="0" err="1" smtClean="0"/>
              <a:t>머신러닝의</a:t>
            </a:r>
            <a:r>
              <a:rPr lang="ko-KR" altLang="en-US" sz="1200" dirty="0" smtClean="0"/>
              <a:t> 한계를 극복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577687" y="6155309"/>
            <a:ext cx="3994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ko-KR" altLang="en-US" sz="1200" dirty="0" smtClean="0"/>
              <a:t>데이터 </a:t>
            </a:r>
            <a:r>
              <a:rPr lang="ko-KR" altLang="en-US" sz="1200" dirty="0" err="1" smtClean="0"/>
              <a:t>마이닝</a:t>
            </a:r>
            <a:r>
              <a:rPr lang="en-US" altLang="ko-KR" sz="1200" dirty="0" smtClean="0"/>
              <a:t>(Data Mining) : </a:t>
            </a:r>
            <a:r>
              <a:rPr lang="ko-KR" altLang="en-US" sz="1200" dirty="0" smtClean="0"/>
              <a:t>데이터간의 상관관계나 속성을 </a:t>
            </a:r>
            <a:r>
              <a:rPr lang="ko-KR" altLang="en-US" sz="1200" dirty="0" err="1" smtClean="0"/>
              <a:t>찾는것이</a:t>
            </a:r>
            <a:r>
              <a:rPr lang="ko-KR" altLang="en-US" sz="1200" dirty="0" smtClean="0"/>
              <a:t> 주목적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2589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84582" y="100553"/>
            <a:ext cx="8291513" cy="482758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dirty="0" smtClean="0"/>
              <a:t>&lt; </a:t>
            </a:r>
            <a:r>
              <a:rPr lang="ko-KR" altLang="en-US" dirty="0" err="1" smtClean="0"/>
              <a:t>과적합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Overffiting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해결하기 위한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방법</a:t>
            </a:r>
            <a:r>
              <a:rPr lang="en-US" altLang="ko-KR" dirty="0" smtClean="0"/>
              <a:t> &gt;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sz="1400" dirty="0" smtClean="0"/>
          </a:p>
          <a:p>
            <a:pPr marL="0" indent="0">
              <a:buNone/>
              <a:defRPr/>
            </a:pPr>
            <a:r>
              <a:rPr lang="en-US" altLang="ko-KR" sz="1400" dirty="0" smtClean="0"/>
              <a:t>1. </a:t>
            </a:r>
            <a:r>
              <a:rPr lang="ko-KR" altLang="en-US" sz="1400" dirty="0" smtClean="0"/>
              <a:t>데이터 확장</a:t>
            </a:r>
            <a:r>
              <a:rPr lang="en-US" altLang="ko-KR" sz="1400" dirty="0" smtClean="0"/>
              <a:t>(Data Augmentation)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200" dirty="0" smtClean="0">
                <a:effectLst/>
              </a:rPr>
              <a:t>     </a:t>
            </a:r>
            <a:r>
              <a:rPr lang="ko-KR" altLang="en-US" sz="1200" dirty="0" err="1" smtClean="0">
                <a:effectLst/>
              </a:rPr>
              <a:t>과적합</a:t>
            </a:r>
            <a:r>
              <a:rPr lang="ko-KR" altLang="en-US" sz="1200" dirty="0" smtClean="0">
                <a:effectLst/>
              </a:rPr>
              <a:t> </a:t>
            </a:r>
            <a:r>
              <a:rPr lang="ko-KR" altLang="en-US" sz="1200" dirty="0">
                <a:effectLst/>
              </a:rPr>
              <a:t>문제의 원인이 학습데이터에 과하게 학습된 신경망에 </a:t>
            </a:r>
            <a:r>
              <a:rPr lang="ko-KR" altLang="en-US" sz="1200" dirty="0" smtClean="0">
                <a:effectLst/>
              </a:rPr>
              <a:t>있다면</a:t>
            </a:r>
            <a:endParaRPr lang="en-US" altLang="ko-KR" sz="1200" dirty="0" smtClean="0">
              <a:effectLst/>
            </a:endParaRPr>
          </a:p>
          <a:p>
            <a:pPr marL="0" indent="0">
              <a:buNone/>
            </a:pPr>
            <a:r>
              <a:rPr lang="en-US" altLang="ko-KR" sz="1200" dirty="0">
                <a:effectLst/>
              </a:rPr>
              <a:t> </a:t>
            </a:r>
            <a:r>
              <a:rPr lang="en-US" altLang="ko-KR" sz="1200" dirty="0" smtClean="0">
                <a:effectLst/>
              </a:rPr>
              <a:t>   </a:t>
            </a:r>
            <a:r>
              <a:rPr lang="ko-KR" altLang="en-US" sz="1200" dirty="0" smtClean="0">
                <a:effectLst/>
              </a:rPr>
              <a:t> </a:t>
            </a:r>
            <a:r>
              <a:rPr lang="ko-KR" altLang="en-US" sz="1200" dirty="0">
                <a:effectLst/>
              </a:rPr>
              <a:t>학습데이터의 양을 충분히 확보한다면 </a:t>
            </a:r>
            <a:r>
              <a:rPr lang="ko-KR" altLang="en-US" sz="1200" dirty="0" err="1">
                <a:effectLst/>
              </a:rPr>
              <a:t>과적합</a:t>
            </a:r>
            <a:r>
              <a:rPr lang="ko-KR" altLang="en-US" sz="1200" dirty="0">
                <a:effectLst/>
              </a:rPr>
              <a:t> </a:t>
            </a:r>
            <a:r>
              <a:rPr lang="ko-KR" altLang="en-US" sz="1200" dirty="0" smtClean="0">
                <a:effectLst/>
              </a:rPr>
              <a:t>현상이 </a:t>
            </a:r>
            <a:r>
              <a:rPr lang="ko-KR" altLang="en-US" sz="1200" dirty="0">
                <a:effectLst/>
              </a:rPr>
              <a:t>발생하더라도 </a:t>
            </a:r>
            <a:endParaRPr lang="en-US" altLang="ko-KR" sz="1200" dirty="0" smtClean="0">
              <a:effectLst/>
            </a:endParaRPr>
          </a:p>
          <a:p>
            <a:pPr marL="0" indent="0">
              <a:buNone/>
            </a:pPr>
            <a:r>
              <a:rPr lang="en-US" altLang="ko-KR" sz="1200" dirty="0">
                <a:effectLst/>
              </a:rPr>
              <a:t> </a:t>
            </a:r>
            <a:r>
              <a:rPr lang="en-US" altLang="ko-KR" sz="1200" dirty="0" smtClean="0">
                <a:effectLst/>
              </a:rPr>
              <a:t>    </a:t>
            </a:r>
            <a:r>
              <a:rPr lang="ko-KR" altLang="en-US" sz="1200" dirty="0" smtClean="0">
                <a:effectLst/>
              </a:rPr>
              <a:t>실제데이터를 </a:t>
            </a:r>
            <a:r>
              <a:rPr lang="ko-KR" altLang="en-US" sz="1200" dirty="0">
                <a:effectLst/>
              </a:rPr>
              <a:t>정확하게 분류할 수 있을 것이다</a:t>
            </a:r>
            <a:r>
              <a:rPr lang="en-US" altLang="ko-KR" sz="1200" dirty="0">
                <a:effectLst/>
              </a:rPr>
              <a:t>. </a:t>
            </a:r>
            <a:r>
              <a:rPr lang="ko-KR" altLang="en-US" sz="1200" dirty="0">
                <a:effectLst/>
              </a:rPr>
              <a:t>하지만 수집할 수 </a:t>
            </a:r>
            <a:r>
              <a:rPr lang="ko-KR" altLang="en-US" sz="1200" dirty="0" smtClean="0">
                <a:effectLst/>
              </a:rPr>
              <a:t>있는</a:t>
            </a:r>
            <a:endParaRPr lang="en-US" altLang="ko-KR" sz="1200" dirty="0" smtClean="0">
              <a:effectLst/>
            </a:endParaRPr>
          </a:p>
          <a:p>
            <a:pPr marL="0" indent="0">
              <a:buNone/>
            </a:pPr>
            <a:r>
              <a:rPr lang="en-US" altLang="ko-KR" sz="1200" dirty="0">
                <a:effectLst/>
              </a:rPr>
              <a:t> </a:t>
            </a:r>
            <a:r>
              <a:rPr lang="en-US" altLang="ko-KR" sz="1200" dirty="0" smtClean="0">
                <a:effectLst/>
              </a:rPr>
              <a:t>   </a:t>
            </a:r>
            <a:r>
              <a:rPr lang="ko-KR" altLang="en-US" sz="1200" dirty="0" smtClean="0">
                <a:effectLst/>
              </a:rPr>
              <a:t> </a:t>
            </a:r>
            <a:r>
              <a:rPr lang="ko-KR" altLang="en-US" sz="1200" dirty="0">
                <a:effectLst/>
              </a:rPr>
              <a:t>환경이 제한되어 </a:t>
            </a:r>
            <a:r>
              <a:rPr lang="ko-KR" altLang="en-US" sz="1200" dirty="0" smtClean="0">
                <a:effectLst/>
              </a:rPr>
              <a:t>있는</a:t>
            </a:r>
            <a:r>
              <a:rPr lang="en-US" altLang="ko-KR" sz="1200" dirty="0" smtClean="0">
                <a:effectLst/>
              </a:rPr>
              <a:t> </a:t>
            </a:r>
            <a:r>
              <a:rPr lang="ko-KR" altLang="en-US" sz="1200" dirty="0" smtClean="0">
                <a:effectLst/>
              </a:rPr>
              <a:t>경우에는 </a:t>
            </a:r>
            <a:r>
              <a:rPr lang="ko-KR" altLang="en-US" sz="1200" dirty="0">
                <a:effectLst/>
              </a:rPr>
              <a:t>학습데이터의 양을 충분히 </a:t>
            </a:r>
            <a:r>
              <a:rPr lang="ko-KR" altLang="en-US" sz="1200" dirty="0" smtClean="0">
                <a:effectLst/>
              </a:rPr>
              <a:t>확보하기가</a:t>
            </a:r>
            <a:endParaRPr lang="en-US" altLang="ko-KR" sz="1200" dirty="0" smtClean="0">
              <a:effectLst/>
            </a:endParaRPr>
          </a:p>
          <a:p>
            <a:pPr marL="0" indent="0">
              <a:buNone/>
            </a:pPr>
            <a:r>
              <a:rPr lang="en-US" altLang="ko-KR" sz="1200" dirty="0">
                <a:effectLst/>
              </a:rPr>
              <a:t> </a:t>
            </a:r>
            <a:r>
              <a:rPr lang="en-US" altLang="ko-KR" sz="1200" dirty="0" smtClean="0">
                <a:effectLst/>
              </a:rPr>
              <a:t>   </a:t>
            </a:r>
            <a:r>
              <a:rPr lang="ko-KR" altLang="en-US" sz="1200" dirty="0" smtClean="0">
                <a:effectLst/>
              </a:rPr>
              <a:t> </a:t>
            </a:r>
            <a:r>
              <a:rPr lang="ko-KR" altLang="en-US" sz="1200" dirty="0">
                <a:effectLst/>
              </a:rPr>
              <a:t>어렵다</a:t>
            </a:r>
            <a:r>
              <a:rPr lang="en-US" altLang="ko-KR" sz="1200" dirty="0">
                <a:effectLst/>
              </a:rPr>
              <a:t>. </a:t>
            </a:r>
            <a:r>
              <a:rPr lang="ko-KR" altLang="en-US" sz="1200" dirty="0" smtClean="0">
                <a:effectLst/>
              </a:rPr>
              <a:t>이를 </a:t>
            </a:r>
            <a:r>
              <a:rPr lang="ko-KR" altLang="en-US" sz="1200" dirty="0">
                <a:effectLst/>
              </a:rPr>
              <a:t>보완하기 위해 기존에 보유한 데이터에 변형을 주어 </a:t>
            </a:r>
            <a:r>
              <a:rPr lang="ko-KR" altLang="en-US" sz="1200" dirty="0" smtClean="0">
                <a:effectLst/>
              </a:rPr>
              <a:t>학습 </a:t>
            </a:r>
            <a:endParaRPr lang="en-US" altLang="ko-KR" sz="1200" dirty="0" smtClean="0">
              <a:effectLst/>
            </a:endParaRPr>
          </a:p>
          <a:p>
            <a:pPr marL="0" indent="0">
              <a:buNone/>
            </a:pPr>
            <a:r>
              <a:rPr lang="en-US" altLang="ko-KR" sz="1200" dirty="0">
                <a:effectLst/>
              </a:rPr>
              <a:t> </a:t>
            </a:r>
            <a:r>
              <a:rPr lang="en-US" altLang="ko-KR" sz="1200" dirty="0" smtClean="0">
                <a:effectLst/>
              </a:rPr>
              <a:t>    </a:t>
            </a:r>
            <a:r>
              <a:rPr lang="ko-KR" altLang="en-US" sz="1200" dirty="0" smtClean="0">
                <a:effectLst/>
              </a:rPr>
              <a:t>데이터와 </a:t>
            </a:r>
            <a:r>
              <a:rPr lang="ko-KR" altLang="en-US" sz="1200" dirty="0">
                <a:effectLst/>
              </a:rPr>
              <a:t>유사한 데이터를 생성하여 양을 증가시키는 방법을 사용할 </a:t>
            </a:r>
            <a:r>
              <a:rPr lang="ko-KR" altLang="en-US" sz="1200" dirty="0" smtClean="0">
                <a:effectLst/>
              </a:rPr>
              <a:t>수</a:t>
            </a:r>
            <a:endParaRPr lang="en-US" altLang="ko-KR" sz="1200" dirty="0" smtClean="0">
              <a:effectLst/>
            </a:endParaRPr>
          </a:p>
          <a:p>
            <a:pPr marL="0" indent="0">
              <a:buNone/>
            </a:pPr>
            <a:r>
              <a:rPr lang="en-US" altLang="ko-KR" sz="1200" dirty="0">
                <a:effectLst/>
              </a:rPr>
              <a:t> </a:t>
            </a:r>
            <a:r>
              <a:rPr lang="en-US" altLang="ko-KR" sz="1200" dirty="0" smtClean="0">
                <a:effectLst/>
              </a:rPr>
              <a:t>    </a:t>
            </a:r>
            <a:r>
              <a:rPr lang="ko-KR" altLang="en-US" sz="1200" dirty="0" smtClean="0">
                <a:effectLst/>
              </a:rPr>
              <a:t>있는데 </a:t>
            </a:r>
            <a:r>
              <a:rPr lang="ko-KR" altLang="en-US" sz="1200" dirty="0">
                <a:effectLst/>
              </a:rPr>
              <a:t>이를 데이터 확장이라고 한다</a:t>
            </a:r>
            <a:r>
              <a:rPr lang="en-US" altLang="ko-KR" sz="1200" dirty="0">
                <a:effectLst/>
              </a:rPr>
              <a:t>. </a:t>
            </a:r>
            <a:endParaRPr lang="ko-KR" altLang="en-US" sz="1200" dirty="0">
              <a:effectLst/>
            </a:endParaRPr>
          </a:p>
          <a:p>
            <a:pPr marL="457200" indent="-457200">
              <a:buAutoNum type="arabicPeriod"/>
              <a:defRPr/>
            </a:pPr>
            <a:endParaRPr lang="en-US" altLang="ko-KR" sz="1400" dirty="0" smtClean="0"/>
          </a:p>
          <a:p>
            <a:pPr marL="0" indent="0">
              <a:buNone/>
              <a:defRPr/>
            </a:pPr>
            <a:r>
              <a:rPr lang="en-US" altLang="ko-KR" sz="1600" dirty="0" smtClean="0"/>
              <a:t>2. Drop-out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200" dirty="0">
                <a:effectLst/>
              </a:rPr>
              <a:t> </a:t>
            </a:r>
            <a:r>
              <a:rPr lang="en-US" altLang="ko-KR" sz="1200" dirty="0">
                <a:effectLst/>
              </a:rPr>
              <a:t>Drop out</a:t>
            </a:r>
            <a:r>
              <a:rPr lang="ko-KR" altLang="en-US" sz="1200" dirty="0">
                <a:effectLst/>
              </a:rPr>
              <a:t>은 신경망을 구성하는 뉴런 </a:t>
            </a:r>
            <a:r>
              <a:rPr lang="ko-KR" altLang="en-US" sz="1200" dirty="0" err="1">
                <a:effectLst/>
              </a:rPr>
              <a:t>노드를</a:t>
            </a:r>
            <a:r>
              <a:rPr lang="ko-KR" altLang="en-US" sz="1200" dirty="0">
                <a:effectLst/>
              </a:rPr>
              <a:t> 특정 확률로 제거한 후 </a:t>
            </a:r>
            <a:r>
              <a:rPr lang="ko-KR" altLang="en-US" sz="1200" dirty="0" smtClean="0">
                <a:effectLst/>
              </a:rPr>
              <a:t>학습을</a:t>
            </a:r>
            <a:endParaRPr lang="en-US" altLang="ko-KR" sz="1200" dirty="0" smtClean="0">
              <a:effectLst/>
            </a:endParaRPr>
          </a:p>
          <a:p>
            <a:pPr marL="0" indent="0">
              <a:buNone/>
            </a:pPr>
            <a:r>
              <a:rPr lang="ko-KR" altLang="en-US" sz="1200" dirty="0" smtClean="0">
                <a:effectLst/>
              </a:rPr>
              <a:t> </a:t>
            </a:r>
            <a:r>
              <a:rPr lang="ko-KR" altLang="en-US" sz="1200" dirty="0">
                <a:effectLst/>
              </a:rPr>
              <a:t>진행하는 방법이다</a:t>
            </a:r>
            <a:r>
              <a:rPr lang="en-US" altLang="ko-KR" sz="1200" dirty="0" smtClean="0">
                <a:effectLst/>
              </a:rPr>
              <a:t>.</a:t>
            </a:r>
            <a:r>
              <a:rPr lang="ko-KR" altLang="en-US" sz="1200" dirty="0">
                <a:effectLst/>
              </a:rPr>
              <a:t> 학습 횟수를 반복할 때 마다 </a:t>
            </a:r>
            <a:r>
              <a:rPr lang="ko-KR" altLang="en-US" sz="1200" dirty="0" err="1">
                <a:effectLst/>
              </a:rPr>
              <a:t>노드가</a:t>
            </a:r>
            <a:r>
              <a:rPr lang="ko-KR" altLang="en-US" sz="1200" dirty="0">
                <a:effectLst/>
              </a:rPr>
              <a:t> 제거된 신경망을 </a:t>
            </a:r>
            <a:endParaRPr lang="en-US" altLang="ko-KR" sz="1200" dirty="0" smtClean="0">
              <a:effectLst/>
            </a:endParaRPr>
          </a:p>
          <a:p>
            <a:pPr marL="0" indent="0">
              <a:buNone/>
            </a:pPr>
            <a:r>
              <a:rPr lang="en-US" altLang="ko-KR" sz="1200" dirty="0">
                <a:effectLst/>
              </a:rPr>
              <a:t> </a:t>
            </a:r>
            <a:r>
              <a:rPr lang="ko-KR" altLang="en-US" sz="1200" dirty="0" smtClean="0">
                <a:effectLst/>
              </a:rPr>
              <a:t>복구하고 </a:t>
            </a:r>
            <a:r>
              <a:rPr lang="ko-KR" altLang="en-US" sz="1200" dirty="0">
                <a:effectLst/>
              </a:rPr>
              <a:t>새롭게 </a:t>
            </a:r>
            <a:r>
              <a:rPr lang="ko-KR" altLang="en-US" sz="1200" dirty="0" err="1">
                <a:effectLst/>
              </a:rPr>
              <a:t>노드를</a:t>
            </a:r>
            <a:r>
              <a:rPr lang="ko-KR" altLang="en-US" sz="1200" dirty="0">
                <a:effectLst/>
              </a:rPr>
              <a:t> 제거한 신경망을 생성한다</a:t>
            </a:r>
            <a:r>
              <a:rPr lang="en-US" altLang="ko-KR" sz="1200" dirty="0">
                <a:effectLst/>
              </a:rPr>
              <a:t>. </a:t>
            </a:r>
            <a:r>
              <a:rPr lang="ko-KR" altLang="en-US" sz="1200" dirty="0">
                <a:effectLst/>
              </a:rPr>
              <a:t>이것은 원본 </a:t>
            </a:r>
            <a:r>
              <a:rPr lang="ko-KR" altLang="en-US" sz="1200" dirty="0" smtClean="0">
                <a:effectLst/>
              </a:rPr>
              <a:t>신경망을</a:t>
            </a:r>
            <a:endParaRPr lang="en-US" altLang="ko-KR" sz="1200" dirty="0" smtClean="0">
              <a:effectLst/>
            </a:endParaRPr>
          </a:p>
          <a:p>
            <a:pPr marL="0" indent="0">
              <a:buNone/>
            </a:pPr>
            <a:r>
              <a:rPr lang="en-US" altLang="ko-KR" sz="1200" dirty="0">
                <a:effectLst/>
              </a:rPr>
              <a:t> </a:t>
            </a:r>
            <a:r>
              <a:rPr lang="ko-KR" altLang="en-US" sz="1200" dirty="0" smtClean="0">
                <a:effectLst/>
              </a:rPr>
              <a:t>단순화한 </a:t>
            </a:r>
            <a:r>
              <a:rPr lang="ko-KR" altLang="en-US" sz="1200" dirty="0">
                <a:effectLst/>
              </a:rPr>
              <a:t>신경망을 다수 생성하여 각각을 학습시킨 후 가중치의 평균을 </a:t>
            </a:r>
            <a:r>
              <a:rPr lang="ko-KR" altLang="en-US" sz="1200" dirty="0" smtClean="0">
                <a:effectLst/>
              </a:rPr>
              <a:t>다시</a:t>
            </a:r>
            <a:endParaRPr lang="en-US" altLang="ko-KR" sz="1200" dirty="0" smtClean="0">
              <a:effectLst/>
            </a:endParaRPr>
          </a:p>
          <a:p>
            <a:pPr marL="0" indent="0">
              <a:buNone/>
            </a:pPr>
            <a:r>
              <a:rPr lang="ko-KR" altLang="en-US" sz="1200" dirty="0" smtClean="0">
                <a:effectLst/>
              </a:rPr>
              <a:t> </a:t>
            </a:r>
            <a:r>
              <a:rPr lang="ko-KR" altLang="en-US" sz="1200" dirty="0">
                <a:effectLst/>
              </a:rPr>
              <a:t>원본 신경망에 적용하는 것과 같다</a:t>
            </a:r>
            <a:r>
              <a:rPr lang="en-US" altLang="ko-KR" sz="1200" dirty="0" smtClean="0">
                <a:effectLst/>
              </a:rPr>
              <a:t>.</a:t>
            </a:r>
            <a:endParaRPr lang="ko-KR" altLang="en-US" sz="1200" dirty="0">
              <a:effectLst/>
            </a:endParaRPr>
          </a:p>
          <a:p>
            <a:pPr marL="0" indent="0">
              <a:buNone/>
            </a:pPr>
            <a:r>
              <a:rPr lang="ko-KR" altLang="en-US" sz="1200" dirty="0" smtClean="0">
                <a:effectLst/>
              </a:rPr>
              <a:t>서로 </a:t>
            </a:r>
            <a:r>
              <a:rPr lang="ko-KR" altLang="en-US" sz="1200" dirty="0">
                <a:effectLst/>
              </a:rPr>
              <a:t>다른 다양한 식별모델을 학습시켜 결과를 조합하여 성능의 향상을 </a:t>
            </a:r>
            <a:endParaRPr lang="en-US" altLang="ko-KR" sz="1200" dirty="0" smtClean="0">
              <a:effectLst/>
            </a:endParaRPr>
          </a:p>
          <a:p>
            <a:pPr marL="0" indent="0">
              <a:buNone/>
            </a:pPr>
            <a:r>
              <a:rPr lang="ko-KR" altLang="en-US" sz="1200" dirty="0" smtClean="0">
                <a:effectLst/>
              </a:rPr>
              <a:t>얻어내는 </a:t>
            </a:r>
            <a:r>
              <a:rPr lang="ko-KR" altLang="en-US" sz="1200" dirty="0">
                <a:effectLst/>
              </a:rPr>
              <a:t>방법을 ‘앙상블 학습’이라고 하는데</a:t>
            </a:r>
            <a:r>
              <a:rPr lang="en-US" altLang="ko-KR" sz="1200" dirty="0">
                <a:effectLst/>
              </a:rPr>
              <a:t>, drop out</a:t>
            </a:r>
            <a:r>
              <a:rPr lang="ko-KR" altLang="en-US" sz="1200" dirty="0">
                <a:effectLst/>
              </a:rPr>
              <a:t>은 이러한 </a:t>
            </a:r>
            <a:endParaRPr lang="en-US" altLang="ko-KR" sz="1200" dirty="0" smtClean="0">
              <a:effectLst/>
            </a:endParaRPr>
          </a:p>
          <a:p>
            <a:pPr marL="0" indent="0">
              <a:buNone/>
            </a:pPr>
            <a:r>
              <a:rPr lang="en-US" altLang="ko-KR" sz="1200" dirty="0" smtClean="0">
                <a:effectLst/>
              </a:rPr>
              <a:t>‘</a:t>
            </a:r>
            <a:r>
              <a:rPr lang="ko-KR" altLang="en-US" sz="1200" dirty="0" smtClean="0">
                <a:effectLst/>
              </a:rPr>
              <a:t>앙상블 학습</a:t>
            </a:r>
            <a:r>
              <a:rPr lang="en-US" altLang="ko-KR" sz="1200" dirty="0" smtClean="0">
                <a:effectLst/>
              </a:rPr>
              <a:t>’</a:t>
            </a:r>
            <a:r>
              <a:rPr lang="ko-KR" altLang="en-US" sz="1200" dirty="0" smtClean="0">
                <a:effectLst/>
              </a:rPr>
              <a:t>을 </a:t>
            </a:r>
            <a:r>
              <a:rPr lang="ko-KR" altLang="en-US" sz="1200" dirty="0">
                <a:effectLst/>
              </a:rPr>
              <a:t>간단한 방법으로 구현한 형태라고 할 수 있다</a:t>
            </a:r>
            <a:r>
              <a:rPr lang="en-US" altLang="ko-KR" sz="1200" dirty="0">
                <a:effectLst/>
              </a:rPr>
              <a:t>. </a:t>
            </a:r>
            <a:endParaRPr lang="en-US" altLang="ko-KR" sz="1200" dirty="0" smtClean="0">
              <a:effectLst/>
            </a:endParaRPr>
          </a:p>
          <a:p>
            <a:pPr marL="0" indent="0">
              <a:buNone/>
            </a:pPr>
            <a:r>
              <a:rPr lang="ko-KR" altLang="en-US" sz="1200" dirty="0" smtClean="0">
                <a:effectLst/>
              </a:rPr>
              <a:t>실제로 </a:t>
            </a:r>
            <a:r>
              <a:rPr lang="en-US" altLang="ko-KR" sz="1200" dirty="0">
                <a:effectLst/>
              </a:rPr>
              <a:t>drop out</a:t>
            </a:r>
            <a:r>
              <a:rPr lang="ko-KR" altLang="en-US" sz="1200" dirty="0">
                <a:effectLst/>
              </a:rPr>
              <a:t>을 적용한 신경망을 학습시키고 평균 근사화한 </a:t>
            </a:r>
            <a:r>
              <a:rPr lang="ko-KR" altLang="en-US" sz="1200" dirty="0" smtClean="0">
                <a:effectLst/>
              </a:rPr>
              <a:t>신경망을</a:t>
            </a:r>
            <a:endParaRPr lang="en-US" altLang="ko-KR" sz="1200" dirty="0" smtClean="0">
              <a:effectLst/>
            </a:endParaRPr>
          </a:p>
          <a:p>
            <a:pPr marL="0" indent="0">
              <a:buNone/>
            </a:pPr>
            <a:r>
              <a:rPr lang="ko-KR" altLang="en-US" sz="1200" dirty="0" smtClean="0">
                <a:effectLst/>
              </a:rPr>
              <a:t>사용하여 </a:t>
            </a:r>
            <a:r>
              <a:rPr lang="ko-KR" altLang="en-US" sz="1200" dirty="0">
                <a:effectLst/>
              </a:rPr>
              <a:t>테스트하면 일반화 오차가 현저히 낮아진다</a:t>
            </a:r>
            <a:r>
              <a:rPr lang="en-US" altLang="ko-KR" sz="1200" dirty="0">
                <a:effectLst/>
              </a:rPr>
              <a:t>. </a:t>
            </a:r>
            <a:endParaRPr lang="ko-KR" altLang="en-US" sz="1200" dirty="0">
              <a:effectLst/>
            </a:endParaRPr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10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070370" y="349119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376628648" descr="EMB00001fa8b9e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613" y="671414"/>
            <a:ext cx="1132407" cy="157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3" name="_x375658040" descr="EMB00001fa8b9e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161" y="671414"/>
            <a:ext cx="1718934" cy="157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5098211" y="2233386"/>
            <a:ext cx="4045789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dirty="0">
                <a:solidFill>
                  <a:srgbClr val="000000"/>
                </a:solidFill>
                <a:latin typeface="+mn-ea"/>
                <a:ea typeface="+mn-ea"/>
              </a:rPr>
              <a:t>(a)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  <a:ea typeface="+mn-ea"/>
              </a:rPr>
              <a:t>이미지 좌우 및 상하 뒤집기 </a:t>
            </a:r>
            <a:r>
              <a:rPr lang="en-US" altLang="ko-KR" sz="1200" kern="0" dirty="0">
                <a:solidFill>
                  <a:srgbClr val="000000"/>
                </a:solidFill>
                <a:latin typeface="+mn-ea"/>
                <a:ea typeface="+mn-ea"/>
              </a:rPr>
              <a:t>(b)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  <a:ea typeface="+mn-ea"/>
              </a:rPr>
              <a:t>임의로 잘라낸 이미지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5" name="_x376628248" descr="EMB00001fa8b9f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831" y="3072664"/>
            <a:ext cx="3501652" cy="175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607113" y="5461614"/>
            <a:ext cx="5716713" cy="1274195"/>
          </a:xfrm>
          <a:prstGeom prst="rect">
            <a:avLst/>
          </a:prstGeom>
          <a:ln w="1270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dirty="0" err="1">
                <a:solidFill>
                  <a:srgbClr val="000000"/>
                </a:solidFill>
                <a:latin typeface="+mn-ea"/>
                <a:ea typeface="+mn-ea"/>
              </a:rPr>
              <a:t>keep_prob</a:t>
            </a:r>
            <a:r>
              <a:rPr lang="en-US" altLang="ko-KR" sz="1200" kern="0" dirty="0">
                <a:solidFill>
                  <a:srgbClr val="000000"/>
                </a:solidFill>
                <a:latin typeface="+mn-ea"/>
                <a:ea typeface="+mn-ea"/>
              </a:rPr>
              <a:t> = </a:t>
            </a:r>
            <a:r>
              <a:rPr lang="en-US" altLang="ko-KR" sz="1200" kern="0" dirty="0" err="1">
                <a:solidFill>
                  <a:srgbClr val="000000"/>
                </a:solidFill>
                <a:latin typeface="+mn-ea"/>
                <a:ea typeface="+mn-ea"/>
              </a:rPr>
              <a:t>tf.placeholder</a:t>
            </a:r>
            <a:r>
              <a:rPr lang="en-US" altLang="ko-KR" sz="1200" kern="0" dirty="0">
                <a:solidFill>
                  <a:srgbClr val="000000"/>
                </a:solidFill>
                <a:latin typeface="+mn-ea"/>
                <a:ea typeface="+mn-ea"/>
              </a:rPr>
              <a:t>(tf.float32) #drop-out 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  <a:ea typeface="+mn-ea"/>
              </a:rPr>
              <a:t>변수 설정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dirty="0">
                <a:solidFill>
                  <a:srgbClr val="000000"/>
                </a:solidFill>
                <a:latin typeface="+mn-ea"/>
                <a:ea typeface="+mn-ea"/>
              </a:rPr>
              <a:t>W1 = </a:t>
            </a:r>
            <a:r>
              <a:rPr lang="en-US" altLang="ko-KR" sz="1200" kern="0" dirty="0" err="1">
                <a:solidFill>
                  <a:srgbClr val="000000"/>
                </a:solidFill>
                <a:latin typeface="+mn-ea"/>
                <a:ea typeface="+mn-ea"/>
              </a:rPr>
              <a:t>tf.Variable</a:t>
            </a:r>
            <a:r>
              <a:rPr lang="en-US" altLang="ko-KR" sz="1200" kern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1200" kern="0" dirty="0" err="1">
                <a:solidFill>
                  <a:srgbClr val="000000"/>
                </a:solidFill>
                <a:latin typeface="+mn-ea"/>
                <a:ea typeface="+mn-ea"/>
              </a:rPr>
              <a:t>tf.random_normal</a:t>
            </a:r>
            <a:r>
              <a:rPr lang="en-US" altLang="ko-KR" sz="1200" kern="0" dirty="0">
                <a:solidFill>
                  <a:srgbClr val="000000"/>
                </a:solidFill>
                <a:latin typeface="+mn-ea"/>
                <a:ea typeface="+mn-ea"/>
              </a:rPr>
              <a:t>([784, 256], </a:t>
            </a:r>
            <a:r>
              <a:rPr lang="en-US" altLang="ko-KR" sz="1200" kern="0" dirty="0" err="1">
                <a:solidFill>
                  <a:srgbClr val="000000"/>
                </a:solidFill>
                <a:latin typeface="+mn-ea"/>
                <a:ea typeface="+mn-ea"/>
              </a:rPr>
              <a:t>stddev</a:t>
            </a:r>
            <a:r>
              <a:rPr lang="en-US" altLang="ko-KR" sz="1200" kern="0" dirty="0">
                <a:solidFill>
                  <a:srgbClr val="000000"/>
                </a:solidFill>
                <a:latin typeface="+mn-ea"/>
                <a:ea typeface="+mn-ea"/>
              </a:rPr>
              <a:t>=0.01))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dirty="0">
                <a:solidFill>
                  <a:srgbClr val="000000"/>
                </a:solidFill>
                <a:latin typeface="+mn-ea"/>
                <a:ea typeface="+mn-ea"/>
              </a:rPr>
              <a:t>L1 = </a:t>
            </a:r>
            <a:r>
              <a:rPr lang="en-US" altLang="ko-KR" sz="1200" kern="0" dirty="0" err="1">
                <a:solidFill>
                  <a:srgbClr val="000000"/>
                </a:solidFill>
                <a:latin typeface="+mn-ea"/>
                <a:ea typeface="+mn-ea"/>
              </a:rPr>
              <a:t>tf.nn.relu</a:t>
            </a:r>
            <a:r>
              <a:rPr lang="en-US" altLang="ko-KR" sz="1200" kern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1200" kern="0" dirty="0" err="1">
                <a:solidFill>
                  <a:srgbClr val="000000"/>
                </a:solidFill>
                <a:latin typeface="+mn-ea"/>
                <a:ea typeface="+mn-ea"/>
              </a:rPr>
              <a:t>tf.matmul</a:t>
            </a:r>
            <a:r>
              <a:rPr lang="en-US" altLang="ko-KR" sz="1200" kern="0" dirty="0">
                <a:solidFill>
                  <a:srgbClr val="000000"/>
                </a:solidFill>
                <a:latin typeface="+mn-ea"/>
                <a:ea typeface="+mn-ea"/>
              </a:rPr>
              <a:t>(X, W1))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dirty="0">
                <a:solidFill>
                  <a:srgbClr val="000000"/>
                </a:solidFill>
                <a:latin typeface="+mn-ea"/>
                <a:ea typeface="+mn-ea"/>
              </a:rPr>
              <a:t>L1 = </a:t>
            </a:r>
            <a:r>
              <a:rPr lang="en-US" altLang="ko-KR" sz="1200" kern="0" dirty="0" err="1">
                <a:solidFill>
                  <a:srgbClr val="000000"/>
                </a:solidFill>
                <a:latin typeface="+mn-ea"/>
                <a:ea typeface="+mn-ea"/>
              </a:rPr>
              <a:t>tf.nn.dropout</a:t>
            </a:r>
            <a:r>
              <a:rPr lang="en-US" altLang="ko-KR" sz="1200" kern="0" dirty="0">
                <a:solidFill>
                  <a:srgbClr val="000000"/>
                </a:solidFill>
                <a:latin typeface="+mn-ea"/>
                <a:ea typeface="+mn-ea"/>
              </a:rPr>
              <a:t>(L1, </a:t>
            </a:r>
            <a:r>
              <a:rPr lang="en-US" altLang="ko-KR" sz="1200" kern="0" dirty="0" err="1">
                <a:solidFill>
                  <a:srgbClr val="000000"/>
                </a:solidFill>
                <a:latin typeface="+mn-ea"/>
                <a:ea typeface="+mn-ea"/>
              </a:rPr>
              <a:t>keep_prob</a:t>
            </a:r>
            <a:r>
              <a:rPr lang="en-US" altLang="ko-KR" sz="1200" kern="0" dirty="0">
                <a:solidFill>
                  <a:srgbClr val="000000"/>
                </a:solidFill>
                <a:latin typeface="+mn-ea"/>
                <a:ea typeface="+mn-ea"/>
              </a:rPr>
              <a:t>) #</a:t>
            </a:r>
            <a:r>
              <a:rPr lang="ko-KR" altLang="en-US" sz="1200" kern="0" dirty="0" err="1">
                <a:solidFill>
                  <a:srgbClr val="000000"/>
                </a:solidFill>
                <a:latin typeface="+mn-ea"/>
                <a:ea typeface="+mn-ea"/>
              </a:rPr>
              <a:t>텐서플로에서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200" kern="0" dirty="0" err="1">
                <a:solidFill>
                  <a:srgbClr val="000000"/>
                </a:solidFill>
                <a:latin typeface="+mn-ea"/>
                <a:ea typeface="+mn-ea"/>
              </a:rPr>
              <a:t>저공하는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200" kern="0" dirty="0">
                <a:solidFill>
                  <a:srgbClr val="000000"/>
                </a:solidFill>
                <a:latin typeface="+mn-ea"/>
                <a:ea typeface="+mn-ea"/>
              </a:rPr>
              <a:t>drop-out 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  <a:ea typeface="+mn-ea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331253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84582" y="100553"/>
            <a:ext cx="8398701" cy="482758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dirty="0" smtClean="0"/>
              <a:t>&lt; </a:t>
            </a:r>
            <a:r>
              <a:rPr lang="ko-KR" altLang="en-US" dirty="0" err="1" smtClean="0"/>
              <a:t>과적합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Overffiting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해결하기 위한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방법</a:t>
            </a:r>
            <a:r>
              <a:rPr lang="en-US" altLang="ko-KR" dirty="0" smtClean="0"/>
              <a:t> &gt;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sz="1400" dirty="0" smtClean="0"/>
          </a:p>
          <a:p>
            <a:pPr marL="0" indent="0">
              <a:buNone/>
              <a:defRPr/>
            </a:pPr>
            <a:r>
              <a:rPr lang="en-US" altLang="ko-KR" sz="1400" dirty="0" smtClean="0"/>
              <a:t>3. </a:t>
            </a:r>
            <a:r>
              <a:rPr lang="ko-KR" altLang="en-US" sz="1400" dirty="0" smtClean="0"/>
              <a:t>배치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정규화</a:t>
            </a:r>
            <a:r>
              <a:rPr lang="en-US" altLang="ko-KR" sz="1400" dirty="0" smtClean="0"/>
              <a:t>9Batch Normalization)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200" dirty="0" smtClean="0">
                <a:effectLst/>
              </a:rPr>
              <a:t>     </a:t>
            </a:r>
            <a:r>
              <a:rPr lang="ko-KR" altLang="en-US" sz="1200" dirty="0">
                <a:effectLst/>
              </a:rPr>
              <a:t>신경망의 최대 문제점은 기울기 소실 문제</a:t>
            </a:r>
            <a:r>
              <a:rPr lang="en-US" altLang="ko-KR" sz="1200" dirty="0">
                <a:effectLst/>
              </a:rPr>
              <a:t>(Gradient Vanishing Problem)</a:t>
            </a:r>
            <a:r>
              <a:rPr lang="ko-KR" altLang="en-US" sz="1200" dirty="0">
                <a:effectLst/>
              </a:rPr>
              <a:t>이 발생한다는 것이다</a:t>
            </a:r>
            <a:r>
              <a:rPr lang="en-US" altLang="ko-KR" sz="1200" dirty="0">
                <a:effectLst/>
              </a:rPr>
              <a:t>. </a:t>
            </a:r>
            <a:r>
              <a:rPr lang="ko-KR" altLang="en-US" sz="1200" dirty="0">
                <a:effectLst/>
              </a:rPr>
              <a:t>이 문제를 해결하기 </a:t>
            </a:r>
            <a:endParaRPr lang="en-US" altLang="ko-KR" sz="1200" dirty="0" smtClean="0">
              <a:effectLst/>
            </a:endParaRPr>
          </a:p>
          <a:p>
            <a:pPr marL="0" indent="0">
              <a:buNone/>
            </a:pPr>
            <a:r>
              <a:rPr lang="en-US" altLang="ko-KR" sz="1200" dirty="0">
                <a:effectLst/>
              </a:rPr>
              <a:t> </a:t>
            </a:r>
            <a:r>
              <a:rPr lang="en-US" altLang="ko-KR" sz="1200" dirty="0" smtClean="0">
                <a:effectLst/>
              </a:rPr>
              <a:t>    </a:t>
            </a:r>
            <a:r>
              <a:rPr lang="ko-KR" altLang="en-US" sz="1200" dirty="0" smtClean="0">
                <a:effectLst/>
              </a:rPr>
              <a:t>위하여 </a:t>
            </a:r>
            <a:r>
              <a:rPr lang="ko-KR" altLang="en-US" sz="1200" dirty="0" err="1">
                <a:effectLst/>
              </a:rPr>
              <a:t>시그모이드</a:t>
            </a:r>
            <a:r>
              <a:rPr lang="en-US" altLang="ko-KR" sz="1200" dirty="0">
                <a:effectLst/>
              </a:rPr>
              <a:t>(</a:t>
            </a:r>
            <a:r>
              <a:rPr lang="en-US" altLang="ko-KR" sz="1200" dirty="0" smtClean="0">
                <a:effectLst/>
              </a:rPr>
              <a:t>sigmoid) </a:t>
            </a:r>
            <a:r>
              <a:rPr lang="ko-KR" altLang="en-US" sz="1200" dirty="0">
                <a:effectLst/>
              </a:rPr>
              <a:t>함수에서 </a:t>
            </a:r>
            <a:r>
              <a:rPr lang="ko-KR" altLang="en-US" sz="1200" dirty="0" err="1">
                <a:effectLst/>
              </a:rPr>
              <a:t>렐루</a:t>
            </a:r>
            <a:r>
              <a:rPr lang="en-US" altLang="ko-KR" sz="1200" dirty="0">
                <a:effectLst/>
              </a:rPr>
              <a:t>(</a:t>
            </a:r>
            <a:r>
              <a:rPr lang="en-US" altLang="ko-KR" sz="1200" dirty="0" err="1">
                <a:effectLst/>
              </a:rPr>
              <a:t>ReLU</a:t>
            </a:r>
            <a:r>
              <a:rPr lang="en-US" altLang="ko-KR" sz="1200" dirty="0">
                <a:effectLst/>
              </a:rPr>
              <a:t>)</a:t>
            </a:r>
            <a:r>
              <a:rPr lang="ko-KR" altLang="en-US" sz="1200" dirty="0">
                <a:effectLst/>
              </a:rPr>
              <a:t>로의 활성화 함수 변화</a:t>
            </a:r>
            <a:r>
              <a:rPr lang="en-US" altLang="ko-KR" sz="1200" dirty="0">
                <a:effectLst/>
              </a:rPr>
              <a:t>, </a:t>
            </a:r>
            <a:r>
              <a:rPr lang="ko-KR" altLang="en-US" sz="1200" dirty="0">
                <a:effectLst/>
              </a:rPr>
              <a:t>가중치의 초기값 설정 등의 방식을 </a:t>
            </a:r>
            <a:r>
              <a:rPr lang="ko-KR" altLang="en-US" sz="1200" dirty="0" smtClean="0">
                <a:effectLst/>
              </a:rPr>
              <a:t>사용한</a:t>
            </a:r>
            <a:endParaRPr lang="en-US" altLang="ko-KR" sz="1200" dirty="0" smtClean="0">
              <a:effectLst/>
            </a:endParaRPr>
          </a:p>
          <a:p>
            <a:pPr marL="0" indent="0">
              <a:buNone/>
            </a:pPr>
            <a:r>
              <a:rPr lang="en-US" altLang="ko-KR" sz="1200" dirty="0">
                <a:effectLst/>
              </a:rPr>
              <a:t> </a:t>
            </a:r>
            <a:r>
              <a:rPr lang="en-US" altLang="ko-KR" sz="1200" dirty="0" smtClean="0">
                <a:effectLst/>
              </a:rPr>
              <a:t>    </a:t>
            </a:r>
            <a:r>
              <a:rPr lang="ko-KR" altLang="en-US" sz="1200" dirty="0" smtClean="0">
                <a:effectLst/>
              </a:rPr>
              <a:t>다</a:t>
            </a:r>
            <a:r>
              <a:rPr lang="en-US" altLang="ko-KR" sz="1200" dirty="0" smtClean="0">
                <a:effectLst/>
              </a:rPr>
              <a:t>.</a:t>
            </a:r>
            <a:r>
              <a:rPr lang="ko-KR" altLang="en-US" sz="1200" dirty="0">
                <a:effectLst/>
              </a:rPr>
              <a:t> 가중치의 초기값을 적절히 설정하면 각 층의 활성화 값 분포가 적당히 퍼지면서 학습이 원활하게 수행된다</a:t>
            </a:r>
            <a:r>
              <a:rPr lang="en-US" altLang="ko-KR" sz="1200" dirty="0">
                <a:effectLst/>
              </a:rPr>
              <a:t>. </a:t>
            </a:r>
            <a:r>
              <a:rPr lang="ko-KR" altLang="en-US" sz="1200" dirty="0">
                <a:effectLst/>
              </a:rPr>
              <a:t>이러한 </a:t>
            </a:r>
            <a:endParaRPr lang="en-US" altLang="ko-KR" sz="1200" dirty="0" smtClean="0">
              <a:effectLst/>
            </a:endParaRPr>
          </a:p>
          <a:p>
            <a:pPr marL="0" indent="0">
              <a:buNone/>
            </a:pPr>
            <a:r>
              <a:rPr lang="en-US" altLang="ko-KR" sz="1200" dirty="0">
                <a:effectLst/>
              </a:rPr>
              <a:t> </a:t>
            </a:r>
            <a:r>
              <a:rPr lang="en-US" altLang="ko-KR" sz="1200" dirty="0" smtClean="0">
                <a:effectLst/>
              </a:rPr>
              <a:t>    </a:t>
            </a:r>
            <a:r>
              <a:rPr lang="ko-KR" altLang="en-US" sz="1200" dirty="0" smtClean="0">
                <a:effectLst/>
              </a:rPr>
              <a:t>점에 </a:t>
            </a:r>
            <a:r>
              <a:rPr lang="ko-KR" altLang="en-US" sz="1200" dirty="0">
                <a:effectLst/>
              </a:rPr>
              <a:t>착안하여 각 층의 활성화 값을 강제로 퍼뜨리는 것이 바로 배치 정규화이다</a:t>
            </a:r>
            <a:r>
              <a:rPr lang="en-US" altLang="ko-KR" sz="1200" dirty="0">
                <a:effectLst/>
              </a:rPr>
              <a:t>. </a:t>
            </a:r>
            <a:r>
              <a:rPr lang="ko-KR" altLang="en-US" sz="1200" dirty="0">
                <a:effectLst/>
              </a:rPr>
              <a:t>보통의 경우 신경망 모델에 데이터를 </a:t>
            </a:r>
            <a:endParaRPr lang="en-US" altLang="ko-KR" sz="1200" dirty="0" smtClean="0">
              <a:effectLst/>
            </a:endParaRPr>
          </a:p>
          <a:p>
            <a:pPr marL="0" indent="0">
              <a:buNone/>
            </a:pPr>
            <a:r>
              <a:rPr lang="en-US" altLang="ko-KR" sz="1200" dirty="0">
                <a:effectLst/>
              </a:rPr>
              <a:t> </a:t>
            </a:r>
            <a:r>
              <a:rPr lang="en-US" altLang="ko-KR" sz="1200" dirty="0" smtClean="0">
                <a:effectLst/>
              </a:rPr>
              <a:t>    </a:t>
            </a:r>
            <a:r>
              <a:rPr lang="ko-KR" altLang="en-US" sz="1200" dirty="0" smtClean="0">
                <a:effectLst/>
              </a:rPr>
              <a:t>입력하기 </a:t>
            </a:r>
            <a:r>
              <a:rPr lang="ko-KR" altLang="en-US" sz="1200" dirty="0">
                <a:effectLst/>
              </a:rPr>
              <a:t>전에 전체 데이터 세트를 정규화하는 것이 일반적이지만</a:t>
            </a:r>
            <a:r>
              <a:rPr lang="en-US" altLang="ko-KR" sz="1200" dirty="0">
                <a:effectLst/>
              </a:rPr>
              <a:t>, </a:t>
            </a:r>
            <a:r>
              <a:rPr lang="ko-KR" altLang="en-US" sz="1200" dirty="0">
                <a:effectLst/>
              </a:rPr>
              <a:t>배치 정규화는 그 이름처럼 미니</a:t>
            </a:r>
            <a:r>
              <a:rPr lang="en-US" altLang="ko-KR" sz="1200" dirty="0">
                <a:effectLst/>
              </a:rPr>
              <a:t>-</a:t>
            </a:r>
            <a:r>
              <a:rPr lang="ko-KR" altLang="en-US" sz="1200" dirty="0">
                <a:effectLst/>
              </a:rPr>
              <a:t>배치</a:t>
            </a:r>
            <a:r>
              <a:rPr lang="en-US" altLang="ko-KR" sz="1200" dirty="0">
                <a:effectLst/>
              </a:rPr>
              <a:t>(mini-batch) </a:t>
            </a:r>
            <a:endParaRPr lang="en-US" altLang="ko-KR" sz="1200" dirty="0" smtClean="0">
              <a:effectLst/>
            </a:endParaRPr>
          </a:p>
          <a:p>
            <a:pPr marL="0" indent="0">
              <a:buNone/>
            </a:pPr>
            <a:r>
              <a:rPr lang="en-US" altLang="ko-KR" sz="1200" dirty="0">
                <a:effectLst/>
              </a:rPr>
              <a:t> </a:t>
            </a:r>
            <a:r>
              <a:rPr lang="en-US" altLang="ko-KR" sz="1200" dirty="0" smtClean="0">
                <a:effectLst/>
              </a:rPr>
              <a:t>    </a:t>
            </a:r>
            <a:r>
              <a:rPr lang="ko-KR" altLang="en-US" sz="1200" dirty="0" smtClean="0">
                <a:effectLst/>
              </a:rPr>
              <a:t>별로 </a:t>
            </a:r>
            <a:r>
              <a:rPr lang="ko-KR" altLang="en-US" sz="1200" dirty="0">
                <a:effectLst/>
              </a:rPr>
              <a:t>학습 바로 전</a:t>
            </a:r>
            <a:r>
              <a:rPr lang="en-US" altLang="ko-KR" sz="1200" dirty="0">
                <a:effectLst/>
              </a:rPr>
              <a:t>(</a:t>
            </a:r>
            <a:r>
              <a:rPr lang="ko-KR" altLang="en-US" sz="1200" dirty="0">
                <a:effectLst/>
              </a:rPr>
              <a:t>후</a:t>
            </a:r>
            <a:r>
              <a:rPr lang="en-US" altLang="ko-KR" sz="1200" dirty="0">
                <a:effectLst/>
              </a:rPr>
              <a:t>)</a:t>
            </a:r>
            <a:r>
              <a:rPr lang="ko-KR" altLang="en-US" sz="1200" dirty="0">
                <a:effectLst/>
              </a:rPr>
              <a:t>에 데이터를 정규화하는 방식이다</a:t>
            </a:r>
            <a:r>
              <a:rPr lang="en-US" altLang="ko-KR" sz="1200" dirty="0">
                <a:effectLst/>
              </a:rPr>
              <a:t>. </a:t>
            </a:r>
            <a:endParaRPr lang="ko-KR" altLang="en-US" sz="1200" dirty="0">
              <a:effectLst/>
            </a:endParaRPr>
          </a:p>
          <a:p>
            <a:pPr marL="0" indent="0">
              <a:buNone/>
            </a:pPr>
            <a:r>
              <a:rPr lang="ko-KR" altLang="en-US" sz="1200" dirty="0" smtClean="0">
                <a:effectLst/>
              </a:rPr>
              <a:t>     배치 </a:t>
            </a:r>
            <a:r>
              <a:rPr lang="ko-KR" altLang="en-US" sz="1200" dirty="0">
                <a:effectLst/>
              </a:rPr>
              <a:t>정규화의 장점에는 학습 속도를 </a:t>
            </a:r>
            <a:r>
              <a:rPr lang="ko-KR" altLang="en-US" sz="1200" dirty="0" err="1">
                <a:effectLst/>
              </a:rPr>
              <a:t>빠르게할</a:t>
            </a:r>
            <a:r>
              <a:rPr lang="ko-KR" altLang="en-US" sz="1200" dirty="0">
                <a:effectLst/>
              </a:rPr>
              <a:t> 수 있다는 점</a:t>
            </a:r>
            <a:r>
              <a:rPr lang="en-US" altLang="ko-KR" sz="1200" dirty="0">
                <a:effectLst/>
              </a:rPr>
              <a:t>, </a:t>
            </a:r>
            <a:r>
              <a:rPr lang="ko-KR" altLang="en-US" sz="1200" dirty="0">
                <a:effectLst/>
              </a:rPr>
              <a:t>매개변수</a:t>
            </a:r>
            <a:r>
              <a:rPr lang="en-US" altLang="ko-KR" sz="1200" dirty="0">
                <a:effectLst/>
              </a:rPr>
              <a:t>(</a:t>
            </a:r>
            <a:r>
              <a:rPr lang="ko-KR" altLang="en-US" sz="1200" dirty="0">
                <a:effectLst/>
              </a:rPr>
              <a:t>가중치</a:t>
            </a:r>
            <a:r>
              <a:rPr lang="en-US" altLang="ko-KR" sz="1200" dirty="0">
                <a:effectLst/>
              </a:rPr>
              <a:t>)</a:t>
            </a:r>
            <a:r>
              <a:rPr lang="ko-KR" altLang="en-US" sz="1200" dirty="0">
                <a:effectLst/>
              </a:rPr>
              <a:t>의 초기값에 크게 의존하지 않는다는 점 </a:t>
            </a:r>
            <a:endParaRPr lang="en-US" altLang="ko-KR" sz="1200" dirty="0" smtClean="0">
              <a:effectLst/>
            </a:endParaRPr>
          </a:p>
          <a:p>
            <a:pPr marL="0" indent="0">
              <a:buNone/>
            </a:pPr>
            <a:r>
              <a:rPr lang="en-US" altLang="ko-KR" sz="1200" dirty="0">
                <a:effectLst/>
              </a:rPr>
              <a:t> </a:t>
            </a:r>
            <a:r>
              <a:rPr lang="en-US" altLang="ko-KR" sz="1200" dirty="0" smtClean="0">
                <a:effectLst/>
              </a:rPr>
              <a:t>    </a:t>
            </a:r>
            <a:r>
              <a:rPr lang="ko-KR" altLang="en-US" sz="1200" dirty="0" smtClean="0">
                <a:effectLst/>
              </a:rPr>
              <a:t>그리고 </a:t>
            </a:r>
            <a:r>
              <a:rPr lang="ko-KR" altLang="en-US" sz="1200" dirty="0">
                <a:effectLst/>
              </a:rPr>
              <a:t>과대적합</a:t>
            </a:r>
            <a:r>
              <a:rPr lang="en-US" altLang="ko-KR" sz="1200" dirty="0">
                <a:effectLst/>
              </a:rPr>
              <a:t>(Overfitting)</a:t>
            </a:r>
            <a:r>
              <a:rPr lang="ko-KR" altLang="en-US" sz="1200" dirty="0">
                <a:effectLst/>
              </a:rPr>
              <a:t>을 억제한다는 점이다</a:t>
            </a:r>
            <a:r>
              <a:rPr lang="en-US" altLang="ko-KR" sz="1200" dirty="0">
                <a:effectLst/>
              </a:rPr>
              <a:t>.</a:t>
            </a:r>
            <a:endParaRPr lang="ko-KR" altLang="en-US" sz="1200" dirty="0">
              <a:effectLst/>
            </a:endParaRPr>
          </a:p>
          <a:p>
            <a:pPr marL="0" indent="0">
              <a:buNone/>
            </a:pPr>
            <a:endParaRPr lang="en-US" altLang="ko-KR" sz="1200" dirty="0" smtClean="0">
              <a:effectLst/>
            </a:endParaRPr>
          </a:p>
          <a:p>
            <a:pPr marL="0" indent="0">
              <a:buNone/>
            </a:pPr>
            <a:r>
              <a:rPr lang="en-US" altLang="ko-KR" sz="1200" dirty="0" smtClean="0">
                <a:effectLst/>
              </a:rPr>
              <a:t> </a:t>
            </a:r>
            <a:endParaRPr lang="ko-KR" altLang="en-US" sz="1200" dirty="0">
              <a:effectLst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10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070370" y="349119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769080" y="23981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375658040" descr="EMB00001fa8b9f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792" y="2814729"/>
            <a:ext cx="2639683" cy="230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1189187" y="4980967"/>
            <a:ext cx="6558591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+mn-ea"/>
                <a:ea typeface="+mn-ea"/>
              </a:rPr>
              <a:t>MNIST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  <a:ea typeface="+mn-ea"/>
              </a:rPr>
              <a:t>에 배치 정규화 계층을 사용한 학습과 사용하지 않은 신경망 학습 비교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751743" y="5647385"/>
            <a:ext cx="5716713" cy="978729"/>
          </a:xfrm>
          <a:prstGeom prst="rect">
            <a:avLst/>
          </a:prstGeom>
          <a:ln w="1270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dirty="0" smtClean="0">
                <a:solidFill>
                  <a:srgbClr val="000000"/>
                </a:solidFill>
                <a:latin typeface="+mn-ea"/>
                <a:ea typeface="+mn-ea"/>
              </a:rPr>
              <a:t>W1 </a:t>
            </a:r>
            <a:r>
              <a:rPr lang="en-US" altLang="ko-KR" sz="1200" kern="0" dirty="0">
                <a:solidFill>
                  <a:srgbClr val="000000"/>
                </a:solidFill>
                <a:latin typeface="+mn-ea"/>
                <a:ea typeface="+mn-ea"/>
              </a:rPr>
              <a:t>= </a:t>
            </a:r>
            <a:r>
              <a:rPr lang="en-US" altLang="ko-KR" sz="1200" kern="0" dirty="0" err="1">
                <a:solidFill>
                  <a:srgbClr val="000000"/>
                </a:solidFill>
                <a:latin typeface="+mn-ea"/>
                <a:ea typeface="+mn-ea"/>
              </a:rPr>
              <a:t>tf.Variable</a:t>
            </a:r>
            <a:r>
              <a:rPr lang="en-US" altLang="ko-KR" sz="1200" kern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1200" kern="0" dirty="0" err="1">
                <a:solidFill>
                  <a:srgbClr val="000000"/>
                </a:solidFill>
                <a:latin typeface="+mn-ea"/>
                <a:ea typeface="+mn-ea"/>
              </a:rPr>
              <a:t>tf.random_normal</a:t>
            </a:r>
            <a:r>
              <a:rPr lang="en-US" altLang="ko-KR" sz="1200" kern="0" dirty="0">
                <a:solidFill>
                  <a:srgbClr val="000000"/>
                </a:solidFill>
                <a:latin typeface="+mn-ea"/>
                <a:ea typeface="+mn-ea"/>
              </a:rPr>
              <a:t>([784, 256], </a:t>
            </a:r>
            <a:r>
              <a:rPr lang="en-US" altLang="ko-KR" sz="1200" kern="0" dirty="0" err="1">
                <a:solidFill>
                  <a:srgbClr val="000000"/>
                </a:solidFill>
                <a:latin typeface="+mn-ea"/>
                <a:ea typeface="+mn-ea"/>
              </a:rPr>
              <a:t>stddev</a:t>
            </a:r>
            <a:r>
              <a:rPr lang="en-US" altLang="ko-KR" sz="1200" kern="0" dirty="0">
                <a:solidFill>
                  <a:srgbClr val="000000"/>
                </a:solidFill>
                <a:latin typeface="+mn-ea"/>
                <a:ea typeface="+mn-ea"/>
              </a:rPr>
              <a:t>=0.01))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dirty="0">
                <a:solidFill>
                  <a:srgbClr val="000000"/>
                </a:solidFill>
                <a:latin typeface="+mn-ea"/>
                <a:ea typeface="+mn-ea"/>
              </a:rPr>
              <a:t>L1 = </a:t>
            </a:r>
            <a:r>
              <a:rPr lang="en-US" altLang="ko-KR" sz="1200" kern="0" dirty="0" err="1">
                <a:solidFill>
                  <a:srgbClr val="000000"/>
                </a:solidFill>
                <a:latin typeface="+mn-ea"/>
                <a:ea typeface="+mn-ea"/>
              </a:rPr>
              <a:t>tf.nn.relu</a:t>
            </a:r>
            <a:r>
              <a:rPr lang="en-US" altLang="ko-KR" sz="1200" kern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1200" kern="0" dirty="0" err="1">
                <a:solidFill>
                  <a:srgbClr val="000000"/>
                </a:solidFill>
                <a:latin typeface="+mn-ea"/>
                <a:ea typeface="+mn-ea"/>
              </a:rPr>
              <a:t>tf.matmul</a:t>
            </a:r>
            <a:r>
              <a:rPr lang="en-US" altLang="ko-KR" sz="1200" kern="0" dirty="0">
                <a:solidFill>
                  <a:srgbClr val="000000"/>
                </a:solidFill>
                <a:latin typeface="+mn-ea"/>
                <a:ea typeface="+mn-ea"/>
              </a:rPr>
              <a:t>(X, W1))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 err="1"/>
              <a:t>tf.layers.batch_normalization</a:t>
            </a:r>
            <a:r>
              <a:rPr lang="en-US" altLang="ko-KR" sz="1200" dirty="0"/>
              <a:t>(L1, training=False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78616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8100" y="65042"/>
            <a:ext cx="8291513" cy="482758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dirty="0" smtClean="0"/>
              <a:t>&lt; </a:t>
            </a:r>
            <a:r>
              <a:rPr lang="ko-KR" altLang="en-US" dirty="0" smtClean="0"/>
              <a:t>기계학습의 분류 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marL="457200" indent="-457200">
              <a:buAutoNum type="arabicPeriod"/>
              <a:defRPr/>
            </a:pPr>
            <a:r>
              <a:rPr lang="ko-KR" altLang="en-US" dirty="0" smtClean="0"/>
              <a:t>지도학습</a:t>
            </a:r>
            <a:r>
              <a:rPr lang="en-US" altLang="ko-KR" dirty="0" smtClean="0"/>
              <a:t>(Supervised Learning)</a:t>
            </a:r>
          </a:p>
          <a:p>
            <a:pPr marL="457200" indent="-457200">
              <a:buAutoNum type="arabicPeriod"/>
              <a:defRPr/>
            </a:pPr>
            <a:endParaRPr lang="en-US" altLang="ko-KR" dirty="0"/>
          </a:p>
          <a:p>
            <a:pPr marL="457200" indent="-457200">
              <a:buAutoNum type="arabicPeriod"/>
              <a:defRPr/>
            </a:pPr>
            <a:endParaRPr lang="en-US" altLang="ko-KR" dirty="0" smtClean="0"/>
          </a:p>
          <a:p>
            <a:pPr marL="457200" indent="-457200">
              <a:buAutoNum type="arabicPeriod"/>
              <a:defRPr/>
            </a:pPr>
            <a:endParaRPr lang="en-US" altLang="ko-KR" dirty="0"/>
          </a:p>
          <a:p>
            <a:pPr marL="457200" indent="-457200">
              <a:buAutoNum type="arabicPeriod"/>
              <a:defRPr/>
            </a:pPr>
            <a:endParaRPr lang="en-US" altLang="ko-KR" dirty="0" smtClean="0"/>
          </a:p>
          <a:p>
            <a:pPr marL="457200" indent="-457200">
              <a:buAutoNum type="arabicPeriod"/>
              <a:defRPr/>
            </a:pPr>
            <a:r>
              <a:rPr lang="ko-KR" altLang="en-US" dirty="0" smtClean="0"/>
              <a:t>비지도학습</a:t>
            </a:r>
            <a:r>
              <a:rPr lang="en-US" altLang="ko-KR" dirty="0" smtClean="0"/>
              <a:t>(Unsupervised Learning)</a:t>
            </a:r>
          </a:p>
          <a:p>
            <a:pPr marL="457200" indent="-457200">
              <a:buAutoNum type="arabicPeriod"/>
              <a:defRPr/>
            </a:pPr>
            <a:endParaRPr lang="en-US" altLang="ko-KR" dirty="0" smtClean="0"/>
          </a:p>
          <a:p>
            <a:pPr marL="457200" indent="-457200">
              <a:buAutoNum type="arabicPeriod"/>
              <a:defRPr/>
            </a:pPr>
            <a:endParaRPr lang="en-US" altLang="ko-KR" dirty="0" smtClean="0"/>
          </a:p>
          <a:p>
            <a:pPr marL="457200" indent="-457200">
              <a:buAutoNum type="arabicPeriod"/>
              <a:defRPr/>
            </a:pPr>
            <a:endParaRPr lang="en-US" altLang="ko-KR" dirty="0"/>
          </a:p>
          <a:p>
            <a:pPr marL="457200" indent="-457200">
              <a:buAutoNum type="arabicPeriod"/>
              <a:defRPr/>
            </a:pPr>
            <a:endParaRPr lang="en-US" altLang="ko-KR" dirty="0" smtClean="0"/>
          </a:p>
          <a:p>
            <a:pPr marL="457200" indent="-457200">
              <a:buAutoNum type="arabicPeriod"/>
              <a:defRPr/>
            </a:pPr>
            <a:r>
              <a:rPr lang="ko-KR" altLang="en-US" dirty="0" smtClean="0"/>
              <a:t>강화학습</a:t>
            </a:r>
            <a:r>
              <a:rPr lang="en-US" altLang="ko-KR" dirty="0" smtClean="0"/>
              <a:t>(Reinforced Learning)</a:t>
            </a:r>
          </a:p>
          <a:p>
            <a:pPr marL="0" indent="0">
              <a:buNone/>
              <a:defRPr/>
            </a:pP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hangingPunct="1"/>
            <a:fld id="{AD213DCA-3629-4B8E-B0DC-7B340E906BD1}" type="slidenum">
              <a:rPr lang="en-US" altLang="ko-KR" sz="140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pPr eaLnBrk="1" hangingPunct="1"/>
              <a:t>2</a:t>
            </a:fld>
            <a:endParaRPr lang="en-US" altLang="ko-KR" sz="1400" dirty="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96" y="1018840"/>
            <a:ext cx="4489465" cy="14757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38378" y="1354234"/>
            <a:ext cx="38369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  <a:defRPr/>
            </a:pPr>
            <a:r>
              <a:rPr lang="ko-KR" altLang="en-US" sz="1200" dirty="0" smtClean="0"/>
              <a:t>지도학습은 </a:t>
            </a:r>
            <a:r>
              <a:rPr lang="ko-KR" altLang="en-US" sz="1200" dirty="0" err="1"/>
              <a:t>입력값</a:t>
            </a:r>
            <a:r>
              <a:rPr lang="en-US" altLang="ko-KR" sz="1200" dirty="0"/>
              <a:t>(x)</a:t>
            </a:r>
            <a:r>
              <a:rPr lang="ko-KR" altLang="en-US" sz="1200" dirty="0"/>
              <a:t>과 정답</a:t>
            </a:r>
            <a:r>
              <a:rPr lang="en-US" altLang="ko-KR" sz="1200" dirty="0"/>
              <a:t>(t)</a:t>
            </a:r>
            <a:r>
              <a:rPr lang="ko-KR" altLang="en-US" sz="1200" dirty="0"/>
              <a:t>를 포함하는 훈련데이터</a:t>
            </a:r>
            <a:r>
              <a:rPr lang="en-US" altLang="ko-KR" sz="1200" dirty="0"/>
              <a:t>(Training Data)</a:t>
            </a:r>
            <a:r>
              <a:rPr lang="ko-KR" altLang="en-US" sz="1200" dirty="0"/>
              <a:t>를 이용하고</a:t>
            </a:r>
            <a:r>
              <a:rPr lang="en-US" altLang="ko-KR" sz="1200" dirty="0"/>
              <a:t>, </a:t>
            </a:r>
            <a:r>
              <a:rPr lang="ko-KR" altLang="en-US" sz="1200" dirty="0"/>
              <a:t>그 학습된 결과를 바탕으로 </a:t>
            </a:r>
            <a:r>
              <a:rPr lang="ko-KR" altLang="en-US" sz="1200" dirty="0" smtClean="0"/>
              <a:t>미지의 </a:t>
            </a:r>
            <a:r>
              <a:rPr lang="ko-KR" altLang="en-US" sz="1200" dirty="0"/>
              <a:t>데이터</a:t>
            </a:r>
            <a:r>
              <a:rPr lang="en-US" altLang="ko-KR" sz="1200" dirty="0"/>
              <a:t>(Test Data)</a:t>
            </a:r>
            <a:r>
              <a:rPr lang="ko-KR" altLang="en-US" sz="1200" dirty="0"/>
              <a:t>에 대한 </a:t>
            </a:r>
            <a:r>
              <a:rPr lang="ko-KR" altLang="en-US" sz="1200" dirty="0" err="1"/>
              <a:t>미래값을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예측</a:t>
            </a:r>
            <a:endParaRPr lang="en-US" altLang="ko-KR" sz="1200" dirty="0" smtClean="0"/>
          </a:p>
          <a:p>
            <a:pPr marL="0" indent="0">
              <a:buNone/>
              <a:defRPr/>
            </a:pPr>
            <a:endParaRPr lang="en-US" altLang="ko-KR" sz="1200" dirty="0"/>
          </a:p>
          <a:p>
            <a:pPr marL="0" indent="0">
              <a:buNone/>
              <a:defRPr/>
            </a:pPr>
            <a:r>
              <a:rPr lang="en-US" altLang="ko-KR" sz="1200" dirty="0" smtClean="0"/>
              <a:t>Ex) </a:t>
            </a:r>
            <a:r>
              <a:rPr lang="ko-KR" altLang="en-US" sz="1200" dirty="0" smtClean="0"/>
              <a:t>집 평수와 가격을 이용하여 임의의 평수 가격 예측</a:t>
            </a:r>
            <a:endParaRPr lang="ko-KR" altLang="en-US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296" y="3169790"/>
            <a:ext cx="1519702" cy="15101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26179" y="3368319"/>
            <a:ext cx="3839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  <a:defRPr/>
            </a:pPr>
            <a:r>
              <a:rPr lang="ko-KR" altLang="en-US" sz="1200" dirty="0" err="1" smtClean="0"/>
              <a:t>비지도학습은</a:t>
            </a:r>
            <a:r>
              <a:rPr lang="ko-KR" altLang="en-US" sz="1200" dirty="0" smtClean="0"/>
              <a:t> 훈련데이터에 정답이 없고 입력 데이터만 있기 때문에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입력에 대한 정답을 찾는 것이 아닌 입력데이터의 패턴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특성 등을 학습을 통해 발견하는 방법을 말함</a:t>
            </a:r>
            <a:endParaRPr lang="en-US" altLang="ko-KR" sz="1200" dirty="0" smtClean="0"/>
          </a:p>
          <a:p>
            <a:pPr marL="0" indent="0">
              <a:buNone/>
              <a:defRPr/>
            </a:pPr>
            <a:endParaRPr lang="en-US" altLang="ko-KR" sz="1200" dirty="0" smtClean="0"/>
          </a:p>
          <a:p>
            <a:pPr>
              <a:defRPr/>
            </a:pPr>
            <a:r>
              <a:rPr lang="en-US" altLang="ko-KR" sz="1200" dirty="0"/>
              <a:t>Ex) </a:t>
            </a:r>
            <a:r>
              <a:rPr lang="ko-KR" altLang="en-US" sz="1200" dirty="0" smtClean="0"/>
              <a:t>뉴스 </a:t>
            </a:r>
            <a:r>
              <a:rPr lang="ko-KR" altLang="en-US" sz="1200" dirty="0" err="1" smtClean="0"/>
              <a:t>그룹핑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백화점의 상품 추천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83" y="5442341"/>
            <a:ext cx="2742830" cy="12131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90129" y="5434945"/>
            <a:ext cx="3839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  <a:defRPr/>
            </a:pPr>
            <a:r>
              <a:rPr lang="ko-KR" altLang="en-US" sz="1200" dirty="0"/>
              <a:t>강화 학습이란 상과 벌이란 보상</a:t>
            </a:r>
            <a:r>
              <a:rPr lang="en-US" altLang="ko-KR" sz="1200" dirty="0"/>
              <a:t>(Reward)</a:t>
            </a:r>
            <a:r>
              <a:rPr lang="ko-KR" altLang="en-US" sz="1200" dirty="0"/>
              <a:t>를 통해 상을 최대화하고 벌을 최소화 하는 방향으로 행위를 강화하는 학습 </a:t>
            </a:r>
            <a:r>
              <a:rPr lang="ko-KR" altLang="en-US" sz="1200" dirty="0" smtClean="0"/>
              <a:t>방법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행동 </a:t>
            </a:r>
            <a:r>
              <a:rPr lang="ko-KR" altLang="en-US" sz="1200" dirty="0"/>
              <a:t>집합</a:t>
            </a:r>
            <a:r>
              <a:rPr lang="en-US" altLang="ko-KR" sz="1200" dirty="0"/>
              <a:t>(Action), </a:t>
            </a:r>
            <a:r>
              <a:rPr lang="ko-KR" altLang="en-US" sz="1200" dirty="0"/>
              <a:t>환경 상태 집합</a:t>
            </a:r>
            <a:r>
              <a:rPr lang="en-US" altLang="ko-KR" sz="1200" dirty="0"/>
              <a:t>(State), </a:t>
            </a:r>
            <a:r>
              <a:rPr lang="ko-KR" altLang="en-US" sz="1200" dirty="0"/>
              <a:t>보상 집합</a:t>
            </a:r>
            <a:r>
              <a:rPr lang="en-US" altLang="ko-KR" sz="1200" dirty="0"/>
              <a:t>(Reward)</a:t>
            </a:r>
            <a:r>
              <a:rPr lang="ko-KR" altLang="en-US" sz="1200" dirty="0"/>
              <a:t>로 </a:t>
            </a:r>
            <a:r>
              <a:rPr lang="ko-KR" altLang="en-US" sz="1200" dirty="0" smtClean="0"/>
              <a:t>구성</a:t>
            </a:r>
            <a:r>
              <a:rPr lang="en-US" altLang="ko-KR" sz="1200" dirty="0" smtClean="0"/>
              <a:t>. </a:t>
            </a:r>
          </a:p>
          <a:p>
            <a:pPr marL="0" indent="0">
              <a:buNone/>
              <a:defRPr/>
            </a:pPr>
            <a:endParaRPr lang="en-US" altLang="ko-KR" sz="1200" dirty="0" smtClean="0"/>
          </a:p>
          <a:p>
            <a:pPr>
              <a:defRPr/>
            </a:pPr>
            <a:r>
              <a:rPr lang="en-US" altLang="ko-KR" sz="1200" dirty="0"/>
              <a:t>Ex) </a:t>
            </a:r>
            <a:r>
              <a:rPr lang="ko-KR" altLang="en-US" sz="1200" dirty="0" smtClean="0"/>
              <a:t>알파고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아타리</a:t>
            </a:r>
            <a:r>
              <a:rPr lang="ko-KR" altLang="en-US" sz="1200" dirty="0" smtClean="0"/>
              <a:t> 게임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4212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84582" y="100553"/>
            <a:ext cx="8291513" cy="482758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dirty="0" smtClean="0"/>
              <a:t>&lt; DNN : Deep Neural Networks &gt;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457200" indent="-457200">
              <a:buAutoNum type="arabicPeriod"/>
              <a:defRPr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ko-KR" altLang="en-US" dirty="0" smtClean="0"/>
              <a:t> 지도학습</a:t>
            </a:r>
            <a:r>
              <a:rPr lang="en-US" altLang="ko-KR" dirty="0" smtClean="0"/>
              <a:t> </a:t>
            </a:r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ko-KR" altLang="en-US" dirty="0" smtClean="0"/>
              <a:t> 네트워크 설계 </a:t>
            </a: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hangingPunct="1"/>
            <a:fld id="{AD213DCA-3629-4B8E-B0DC-7B340E906BD1}" type="slidenum">
              <a:rPr lang="en-US" altLang="ko-KR" sz="140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pPr eaLnBrk="1" hangingPunct="1"/>
              <a:t>3</a:t>
            </a:fld>
            <a:endParaRPr lang="en-US" altLang="ko-KR" sz="140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10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75655960" descr="EMB00001fa8b9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1460377"/>
            <a:ext cx="3600450" cy="143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319876" y="741452"/>
            <a:ext cx="383694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  <a:defRPr/>
            </a:pPr>
            <a:r>
              <a:rPr lang="ko-KR" altLang="en-US" sz="1200" dirty="0" smtClean="0"/>
              <a:t>우선 </a:t>
            </a:r>
            <a:r>
              <a:rPr lang="ko-KR" altLang="en-US" sz="1200" dirty="0"/>
              <a:t>학습시키는데 필요한 데이터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x_data</a:t>
            </a:r>
            <a:r>
              <a:rPr lang="en-US" altLang="ko-KR" sz="1200" dirty="0"/>
              <a:t>)</a:t>
            </a:r>
            <a:r>
              <a:rPr lang="ko-KR" altLang="en-US" sz="1200" dirty="0"/>
              <a:t>와 정답에 해당하는 레이블</a:t>
            </a:r>
            <a:r>
              <a:rPr lang="en-US" altLang="ko-KR" sz="1200" dirty="0"/>
              <a:t>(</a:t>
            </a:r>
            <a:r>
              <a:rPr lang="en-US" altLang="ko-KR" sz="1200" dirty="0" err="1"/>
              <a:t>y_data</a:t>
            </a:r>
            <a:r>
              <a:rPr lang="en-US" altLang="ko-KR" sz="1200" dirty="0"/>
              <a:t>)</a:t>
            </a:r>
            <a:r>
              <a:rPr lang="ko-KR" altLang="en-US" sz="1200" dirty="0"/>
              <a:t>이 </a:t>
            </a:r>
            <a:r>
              <a:rPr lang="ko-KR" altLang="en-US" sz="1200" dirty="0" smtClean="0"/>
              <a:t>필요</a:t>
            </a:r>
            <a:endParaRPr lang="en-US" altLang="ko-KR" sz="1200" dirty="0" smtClean="0"/>
          </a:p>
          <a:p>
            <a:pPr marL="228600" indent="-228600">
              <a:buAutoNum type="arabicPeriod"/>
              <a:defRPr/>
            </a:pPr>
            <a:endParaRPr lang="en-US" altLang="ko-KR" sz="1200" dirty="0" smtClean="0"/>
          </a:p>
          <a:p>
            <a:pPr marL="228600" indent="-228600">
              <a:buAutoNum type="arabicPeriod"/>
              <a:defRPr/>
            </a:pPr>
            <a:r>
              <a:rPr lang="ko-KR" altLang="en-US" sz="1200" dirty="0" smtClean="0"/>
              <a:t>학습된 결과 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 훈련된 매개변수</a:t>
            </a:r>
            <a:endParaRPr lang="en-US" altLang="ko-KR" sz="1200" dirty="0" smtClean="0"/>
          </a:p>
          <a:p>
            <a:pPr marL="228600" indent="-228600">
              <a:buAutoNum type="arabicPeriod"/>
              <a:defRPr/>
            </a:pPr>
            <a:endParaRPr lang="en-US" altLang="ko-KR" sz="1200" dirty="0" smtClean="0"/>
          </a:p>
          <a:p>
            <a:pPr marL="228600" indent="-228600">
              <a:buAutoNum type="arabicPeriod"/>
              <a:defRPr/>
            </a:pPr>
            <a:r>
              <a:rPr lang="ko-KR" altLang="en-US" sz="1200" dirty="0" smtClean="0"/>
              <a:t>학습이 </a:t>
            </a:r>
            <a:r>
              <a:rPr lang="ko-KR" altLang="en-US" sz="1200" dirty="0"/>
              <a:t>완료된 이후에는 학습된 모델을 대상으로 실제 적용시킬 테스트 데이터가 </a:t>
            </a:r>
            <a:r>
              <a:rPr lang="ko-KR" altLang="en-US" sz="1200" dirty="0" smtClean="0"/>
              <a:t>필요</a:t>
            </a:r>
            <a:endParaRPr lang="en-US" altLang="ko-KR" sz="1200" dirty="0" smtClean="0"/>
          </a:p>
          <a:p>
            <a:pPr marL="228600" indent="-228600">
              <a:buAutoNum type="arabicPeriod"/>
              <a:defRPr/>
            </a:pPr>
            <a:endParaRPr lang="en-US" altLang="ko-KR" sz="1200" dirty="0" smtClean="0"/>
          </a:p>
          <a:p>
            <a:pPr marL="228600" indent="-228600">
              <a:buAutoNum type="arabicPeriod"/>
              <a:defRPr/>
            </a:pPr>
            <a:r>
              <a:rPr lang="ko-KR" altLang="en-US" sz="1200" dirty="0" smtClean="0"/>
              <a:t>지도학습은 </a:t>
            </a:r>
            <a:r>
              <a:rPr lang="ko-KR" altLang="en-US" sz="1200" dirty="0" err="1"/>
              <a:t>입력값</a:t>
            </a:r>
            <a:r>
              <a:rPr lang="en-US" altLang="ko-KR" sz="1200" dirty="0"/>
              <a:t>(x)</a:t>
            </a:r>
            <a:r>
              <a:rPr lang="ko-KR" altLang="en-US" sz="1200" dirty="0"/>
              <a:t>과 정답</a:t>
            </a:r>
            <a:r>
              <a:rPr lang="en-US" altLang="ko-KR" sz="1200" dirty="0"/>
              <a:t>(t)</a:t>
            </a:r>
            <a:r>
              <a:rPr lang="ko-KR" altLang="en-US" sz="1200" dirty="0"/>
              <a:t>를 포함하는 훈련데이터</a:t>
            </a:r>
            <a:r>
              <a:rPr lang="en-US" altLang="ko-KR" sz="1200" dirty="0"/>
              <a:t>(Training Data)</a:t>
            </a:r>
            <a:r>
              <a:rPr lang="ko-KR" altLang="en-US" sz="1200" dirty="0"/>
              <a:t>를 이용하고</a:t>
            </a:r>
            <a:r>
              <a:rPr lang="en-US" altLang="ko-KR" sz="1200" dirty="0"/>
              <a:t>, </a:t>
            </a:r>
            <a:r>
              <a:rPr lang="ko-KR" altLang="en-US" sz="1200" dirty="0"/>
              <a:t>그 학습된 결과를 바탕으로 </a:t>
            </a:r>
            <a:r>
              <a:rPr lang="ko-KR" altLang="en-US" sz="1200" dirty="0" smtClean="0"/>
              <a:t>미지의 </a:t>
            </a:r>
            <a:r>
              <a:rPr lang="ko-KR" altLang="en-US" sz="1200" dirty="0"/>
              <a:t>데이터</a:t>
            </a:r>
            <a:r>
              <a:rPr lang="en-US" altLang="ko-KR" sz="1200" dirty="0"/>
              <a:t>(Test Data)</a:t>
            </a:r>
            <a:r>
              <a:rPr lang="ko-KR" altLang="en-US" sz="1200" dirty="0"/>
              <a:t>에 대한 </a:t>
            </a:r>
            <a:r>
              <a:rPr lang="ko-KR" altLang="en-US" sz="1200" dirty="0" err="1"/>
              <a:t>미래값을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예측</a:t>
            </a:r>
            <a:endParaRPr lang="en-US" altLang="ko-KR" sz="1200" dirty="0" smtClean="0"/>
          </a:p>
          <a:p>
            <a:pPr>
              <a:defRPr/>
            </a:pPr>
            <a:r>
              <a:rPr lang="en-US" altLang="ko-KR" sz="1200" dirty="0" smtClean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517" y="4098997"/>
            <a:ext cx="2538191" cy="165828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3393" y="6012174"/>
            <a:ext cx="3836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Tx/>
              <a:buAutoNum type="arabicPeriod"/>
              <a:defRPr/>
            </a:pPr>
            <a:r>
              <a:rPr lang="ko-KR" altLang="en-US" sz="1200" dirty="0"/>
              <a:t>가중치와 바이어스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레이어</a:t>
            </a:r>
            <a:r>
              <a:rPr lang="ko-KR" altLang="en-US" sz="1200" dirty="0"/>
              <a:t> 그리고 </a:t>
            </a:r>
            <a:r>
              <a:rPr lang="ko-KR" altLang="en-US" sz="1200" dirty="0" err="1"/>
              <a:t>노드</a:t>
            </a:r>
            <a:r>
              <a:rPr lang="ko-KR" altLang="en-US" sz="1200" dirty="0"/>
              <a:t> 수를 안다면</a:t>
            </a:r>
            <a:r>
              <a:rPr lang="en-US" altLang="ko-KR" sz="1200" dirty="0"/>
              <a:t>, </a:t>
            </a:r>
            <a:r>
              <a:rPr lang="ko-KR" altLang="en-US" sz="1200" dirty="0"/>
              <a:t>각각 </a:t>
            </a:r>
            <a:r>
              <a:rPr lang="ko-KR" altLang="en-US" sz="1200" dirty="0" err="1"/>
              <a:t>레이어의</a:t>
            </a:r>
            <a:r>
              <a:rPr lang="ko-KR" altLang="en-US" sz="1200" dirty="0"/>
              <a:t> 입력과 출력에 따라 신경망을 설계 할 수 </a:t>
            </a:r>
            <a:r>
              <a:rPr lang="ko-KR" altLang="en-US" sz="1200" dirty="0" smtClean="0"/>
              <a:t>있음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4892" y="3405930"/>
            <a:ext cx="3421929" cy="326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7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84582" y="100553"/>
            <a:ext cx="8291513" cy="482758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dirty="0" smtClean="0"/>
              <a:t>&lt; DNN</a:t>
            </a:r>
            <a:r>
              <a:rPr lang="ko-KR" altLang="en-US" dirty="0" smtClean="0"/>
              <a:t>을 이용한 </a:t>
            </a:r>
            <a:r>
              <a:rPr lang="en-US" altLang="ko-KR" dirty="0" smtClean="0"/>
              <a:t>MNIST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Data Set </a:t>
            </a:r>
            <a:r>
              <a:rPr lang="ko-KR" altLang="en-US" dirty="0" smtClean="0"/>
              <a:t>식별</a:t>
            </a:r>
            <a:r>
              <a:rPr lang="en-US" altLang="ko-KR" dirty="0" smtClean="0"/>
              <a:t> &gt;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ko-KR" altLang="en-US" dirty="0" smtClean="0"/>
              <a:t> </a:t>
            </a:r>
            <a:r>
              <a:rPr lang="en-US" altLang="ko-KR" dirty="0" smtClean="0"/>
              <a:t>MNIST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Data Set </a:t>
            </a:r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ko-KR" altLang="en-US" dirty="0" smtClean="0"/>
              <a:t> </a:t>
            </a:r>
            <a:r>
              <a:rPr lang="en-US" altLang="ko-KR" dirty="0" smtClean="0"/>
              <a:t>MNIST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Data Set : Visualization</a:t>
            </a:r>
            <a:r>
              <a:rPr lang="ko-KR" altLang="en-US" dirty="0" smtClean="0"/>
              <a:t>  </a:t>
            </a: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hangingPunct="1"/>
            <a:fld id="{AD213DCA-3629-4B8E-B0DC-7B340E906BD1}" type="slidenum">
              <a:rPr lang="en-US" altLang="ko-KR" sz="140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pPr eaLnBrk="1" hangingPunct="1"/>
              <a:t>4</a:t>
            </a:fld>
            <a:endParaRPr lang="en-US" altLang="ko-KR" sz="140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10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46512" y="649226"/>
            <a:ext cx="38369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  <a:defRPr/>
            </a:pPr>
            <a:r>
              <a:rPr lang="ko-KR" altLang="en-US" sz="1200" dirty="0" smtClean="0"/>
              <a:t>손으로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쓴 숫자들의 이미지를 모아놓은 데이터 </a:t>
            </a:r>
            <a:r>
              <a:rPr lang="ko-KR" altLang="en-US" sz="1200" dirty="0" err="1" smtClean="0"/>
              <a:t>셑</a:t>
            </a:r>
            <a:endParaRPr lang="en-US" altLang="ko-KR" sz="1200" dirty="0" smtClean="0"/>
          </a:p>
          <a:p>
            <a:pPr marL="228600" indent="-228600">
              <a:buAutoNum type="arabicPeriod"/>
              <a:defRPr/>
            </a:pPr>
            <a:endParaRPr lang="en-US" altLang="ko-KR" sz="1200" dirty="0" smtClean="0"/>
          </a:p>
          <a:p>
            <a:pPr marL="228600" indent="-228600">
              <a:buAutoNum type="arabicPeriod"/>
              <a:defRPr/>
            </a:pPr>
            <a:r>
              <a:rPr lang="en-US" altLang="ko-KR" sz="1200" dirty="0" smtClean="0"/>
              <a:t>0 – 9 </a:t>
            </a:r>
            <a:r>
              <a:rPr lang="ko-KR" altLang="en-US" sz="1200" dirty="0" smtClean="0"/>
              <a:t>까지의 숫자</a:t>
            </a:r>
            <a:endParaRPr lang="en-US" altLang="ko-KR" sz="1200" dirty="0" smtClean="0"/>
          </a:p>
          <a:p>
            <a:pPr marL="228600" indent="-228600">
              <a:buAutoNum type="arabicPeriod"/>
              <a:defRPr/>
            </a:pPr>
            <a:endParaRPr lang="en-US" altLang="ko-KR" sz="1200" dirty="0" smtClean="0"/>
          </a:p>
          <a:p>
            <a:pPr marL="228600" indent="-228600">
              <a:buAutoNum type="arabicPeriod"/>
              <a:defRPr/>
            </a:pPr>
            <a:r>
              <a:rPr lang="en-US" altLang="ko-KR" sz="1200" dirty="0" smtClean="0"/>
              <a:t>28Ⅹ28 </a:t>
            </a:r>
            <a:r>
              <a:rPr lang="ko-KR" altLang="en-US" sz="1200" dirty="0" smtClean="0"/>
              <a:t>픽셀 크기의 이미지</a:t>
            </a:r>
            <a:endParaRPr lang="en-US" altLang="ko-KR" sz="1200" dirty="0" smtClean="0"/>
          </a:p>
          <a:p>
            <a:pPr marL="228600" indent="-228600">
              <a:buAutoNum type="arabicPeriod"/>
              <a:defRPr/>
            </a:pPr>
            <a:endParaRPr lang="en-US" altLang="ko-KR" sz="1200" dirty="0" smtClean="0"/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200" dirty="0" smtClean="0"/>
              <a:t>훈련데이터</a:t>
            </a:r>
            <a:r>
              <a:rPr lang="en-US" altLang="ko-KR" sz="1200" dirty="0" smtClean="0"/>
              <a:t> : 60,000, </a:t>
            </a:r>
            <a:r>
              <a:rPr lang="ko-KR" altLang="en-US" sz="1200" dirty="0" smtClean="0"/>
              <a:t>테스트데이터</a:t>
            </a:r>
            <a:r>
              <a:rPr lang="en-US" altLang="ko-KR" sz="1200" dirty="0" smtClean="0"/>
              <a:t>: 10,000</a:t>
            </a:r>
            <a:r>
              <a:rPr lang="ko-KR" altLang="en-US" sz="1200" dirty="0" smtClean="0"/>
              <a:t>개</a:t>
            </a:r>
            <a:endParaRPr lang="en-US" altLang="ko-KR" sz="1200" dirty="0" smtClean="0"/>
          </a:p>
          <a:p>
            <a:pPr marL="228600" indent="-228600">
              <a:buFontTx/>
              <a:buAutoNum type="arabicPeriod"/>
              <a:defRPr/>
            </a:pPr>
            <a:endParaRPr lang="en-US" altLang="ko-KR" sz="1200" dirty="0"/>
          </a:p>
          <a:p>
            <a:pPr marL="228600" indent="-228600">
              <a:buFontTx/>
              <a:buAutoNum type="arabicPeriod"/>
              <a:defRPr/>
            </a:pPr>
            <a:r>
              <a:rPr lang="en-US" altLang="ko-KR" sz="1200" dirty="0" smtClean="0"/>
              <a:t>Label : one-hot Encoding</a:t>
            </a:r>
          </a:p>
          <a:p>
            <a:pPr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Ex) 7 : 0 0 0 0 0 0 0 1 0 0 </a:t>
            </a:r>
          </a:p>
          <a:p>
            <a:pPr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3 : </a:t>
            </a:r>
            <a:r>
              <a:rPr lang="en-US" altLang="ko-KR" sz="1200" dirty="0"/>
              <a:t>0 0 0 </a:t>
            </a:r>
            <a:r>
              <a:rPr lang="en-US" altLang="ko-KR" sz="1200" dirty="0" smtClean="0"/>
              <a:t>1 </a:t>
            </a:r>
            <a:r>
              <a:rPr lang="en-US" altLang="ko-KR" sz="1200" dirty="0"/>
              <a:t>0 0 0 1 0 0</a:t>
            </a:r>
            <a:r>
              <a:rPr lang="en-US" altLang="ko-KR" sz="1200" dirty="0" smtClean="0"/>
              <a:t>   </a:t>
            </a:r>
          </a:p>
          <a:p>
            <a:pPr>
              <a:defRPr/>
            </a:pPr>
            <a:r>
              <a:rPr lang="en-US" altLang="ko-KR" sz="1200" dirty="0" smtClean="0"/>
              <a:t>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75658120" descr="EMB00001fa8b9b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48" y="1087834"/>
            <a:ext cx="2519363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265194992" descr="EMB00001fa8b9b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82" y="4398137"/>
            <a:ext cx="4486071" cy="186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9862" y="4381526"/>
            <a:ext cx="4624138" cy="244976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6770" y="2185429"/>
            <a:ext cx="3087230" cy="208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04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84582" y="100553"/>
            <a:ext cx="8291513" cy="482758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dirty="0" smtClean="0"/>
              <a:t>&lt; DNN</a:t>
            </a:r>
            <a:r>
              <a:rPr lang="ko-KR" altLang="en-US" dirty="0" smtClean="0"/>
              <a:t>을 이용한 </a:t>
            </a:r>
            <a:r>
              <a:rPr lang="en-US" altLang="ko-KR" dirty="0" smtClean="0"/>
              <a:t>MNIST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Data Set </a:t>
            </a:r>
            <a:r>
              <a:rPr lang="ko-KR" altLang="en-US" dirty="0" smtClean="0"/>
              <a:t>식별</a:t>
            </a:r>
            <a:r>
              <a:rPr lang="en-US" altLang="ko-KR" dirty="0" smtClean="0"/>
              <a:t> &gt;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ko-KR" altLang="en-US" dirty="0" smtClean="0"/>
              <a:t> 단계</a:t>
            </a:r>
            <a:r>
              <a:rPr lang="en-US" altLang="ko-KR" dirty="0" smtClean="0"/>
              <a:t>  </a:t>
            </a:r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10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10240" y="1085454"/>
            <a:ext cx="806585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/>
              <a:t>1.</a:t>
            </a:r>
            <a:r>
              <a:rPr lang="ko-KR" altLang="en-US" sz="2000" dirty="0" smtClean="0"/>
              <a:t> 필요한 라이브러리 불러오기</a:t>
            </a:r>
            <a:endParaRPr lang="en-US" altLang="ko-KR" sz="2000" dirty="0" smtClean="0"/>
          </a:p>
          <a:p>
            <a:pPr>
              <a:defRPr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- </a:t>
            </a:r>
            <a:r>
              <a:rPr lang="en-US" altLang="ko-KR" sz="1400" dirty="0" err="1" smtClean="0"/>
              <a:t>Tensorflow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Numpy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등</a:t>
            </a:r>
            <a:endParaRPr lang="en-US" altLang="ko-KR" sz="1400" dirty="0" smtClean="0"/>
          </a:p>
          <a:p>
            <a:pPr marL="228600" indent="-228600">
              <a:buAutoNum type="arabicPeriod"/>
              <a:defRPr/>
            </a:pPr>
            <a:endParaRPr lang="en-US" altLang="ko-KR" sz="1400" dirty="0" smtClean="0"/>
          </a:p>
          <a:p>
            <a:pPr>
              <a:defRPr/>
            </a:pPr>
            <a:r>
              <a:rPr lang="en-US" altLang="ko-KR" sz="2000" dirty="0" smtClean="0"/>
              <a:t>2.</a:t>
            </a:r>
            <a:r>
              <a:rPr lang="ko-KR" altLang="en-US" sz="2000" dirty="0" smtClean="0"/>
              <a:t> 데이터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불러오기 </a:t>
            </a:r>
            <a:endParaRPr lang="en-US" altLang="ko-KR" sz="2000" dirty="0"/>
          </a:p>
          <a:p>
            <a:pPr>
              <a:defRPr/>
            </a:pPr>
            <a:r>
              <a:rPr lang="en-US" altLang="ko-KR" sz="1400" dirty="0"/>
              <a:t>     - </a:t>
            </a:r>
            <a:r>
              <a:rPr lang="en-US" altLang="ko-KR" sz="1400" dirty="0" smtClean="0"/>
              <a:t>Training, Test, Label data</a:t>
            </a:r>
            <a:endParaRPr lang="en-US" altLang="ko-KR" sz="1400" dirty="0"/>
          </a:p>
          <a:p>
            <a:pPr>
              <a:defRPr/>
            </a:pPr>
            <a:endParaRPr lang="en-US" altLang="ko-KR" sz="1400" dirty="0" smtClean="0"/>
          </a:p>
          <a:p>
            <a:pPr>
              <a:defRPr/>
            </a:pPr>
            <a:r>
              <a:rPr lang="en-US" altLang="ko-KR" sz="2000" dirty="0" smtClean="0"/>
              <a:t>3.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DNN </a:t>
            </a:r>
            <a:r>
              <a:rPr lang="ko-KR" altLang="en-US" sz="2000" dirty="0" smtClean="0"/>
              <a:t>신경망 모델 구성</a:t>
            </a:r>
            <a:endParaRPr lang="en-US" altLang="ko-KR" sz="2000" dirty="0"/>
          </a:p>
          <a:p>
            <a:pPr>
              <a:defRPr/>
            </a:pPr>
            <a:r>
              <a:rPr lang="en-US" altLang="ko-KR" sz="1400" dirty="0"/>
              <a:t>     - </a:t>
            </a:r>
            <a:r>
              <a:rPr lang="ko-KR" altLang="en-US" sz="1400" dirty="0" smtClean="0"/>
              <a:t>미리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계획된 구조대로 신경망 구성 </a:t>
            </a:r>
            <a:endParaRPr lang="en-US" altLang="ko-KR" sz="1400" dirty="0" smtClean="0"/>
          </a:p>
          <a:p>
            <a:pPr>
              <a:defRPr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- Ex) 784-50-100-10</a:t>
            </a:r>
            <a:endParaRPr lang="en-US" altLang="ko-KR" sz="1400" dirty="0"/>
          </a:p>
          <a:p>
            <a:pPr>
              <a:defRPr/>
            </a:pPr>
            <a:endParaRPr lang="en-US" altLang="ko-KR" sz="1400" dirty="0" smtClean="0"/>
          </a:p>
          <a:p>
            <a:pPr>
              <a:defRPr/>
            </a:pPr>
            <a:r>
              <a:rPr lang="en-US" altLang="ko-KR" sz="2000" dirty="0" smtClean="0"/>
              <a:t>4.</a:t>
            </a:r>
            <a:r>
              <a:rPr lang="ko-KR" altLang="en-US" sz="2000" dirty="0" smtClean="0"/>
              <a:t> 최적화 </a:t>
            </a:r>
            <a:endParaRPr lang="en-US" altLang="ko-KR" sz="2000" dirty="0"/>
          </a:p>
          <a:p>
            <a:pPr>
              <a:defRPr/>
            </a:pPr>
            <a:r>
              <a:rPr lang="en-US" altLang="ko-KR" sz="1400" dirty="0"/>
              <a:t>     - </a:t>
            </a:r>
            <a:r>
              <a:rPr lang="en-US" altLang="ko-KR" sz="1400" dirty="0" smtClean="0"/>
              <a:t>RMS </a:t>
            </a:r>
            <a:r>
              <a:rPr lang="ko-KR" altLang="en-US" sz="1400" dirty="0" smtClean="0"/>
              <a:t>또는 </a:t>
            </a:r>
            <a:r>
              <a:rPr lang="en-US" altLang="ko-KR" sz="1400" dirty="0" smtClean="0"/>
              <a:t>cross-entropy</a:t>
            </a:r>
            <a:r>
              <a:rPr lang="ko-KR" altLang="en-US" sz="1400" dirty="0" smtClean="0"/>
              <a:t>로 </a:t>
            </a:r>
            <a:r>
              <a:rPr lang="en-US" altLang="ko-KR" sz="1400" dirty="0"/>
              <a:t>error</a:t>
            </a:r>
            <a:r>
              <a:rPr lang="ko-KR" altLang="en-US" sz="1400" dirty="0"/>
              <a:t>를 </a:t>
            </a:r>
            <a:r>
              <a:rPr lang="ko-KR" altLang="en-US" sz="1400" dirty="0" smtClean="0"/>
              <a:t>계산</a:t>
            </a:r>
            <a:endParaRPr lang="en-US" altLang="ko-KR" sz="1400" dirty="0" smtClean="0"/>
          </a:p>
          <a:p>
            <a:pPr>
              <a:defRPr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- Ex) </a:t>
            </a:r>
            <a:r>
              <a:rPr lang="en-US" altLang="ko-KR" sz="1400" dirty="0" err="1" smtClean="0"/>
              <a:t>AdamOptimizer</a:t>
            </a:r>
            <a:endParaRPr lang="en-US" altLang="ko-KR" sz="1400" dirty="0" smtClean="0"/>
          </a:p>
          <a:p>
            <a:pPr>
              <a:defRPr/>
            </a:pPr>
            <a:endParaRPr lang="en-US" altLang="ko-KR" sz="1400" dirty="0" smtClean="0"/>
          </a:p>
          <a:p>
            <a:pPr>
              <a:defRPr/>
            </a:pPr>
            <a:r>
              <a:rPr lang="en-US" altLang="ko-KR" sz="2000" dirty="0" smtClean="0"/>
              <a:t>5.</a:t>
            </a:r>
            <a:r>
              <a:rPr lang="ko-KR" altLang="en-US" sz="2000" dirty="0" smtClean="0"/>
              <a:t> 훈련데이터를 이용한 학습</a:t>
            </a:r>
            <a:r>
              <a:rPr lang="en-US" altLang="ko-KR" sz="2000" dirty="0" smtClean="0"/>
              <a:t> </a:t>
            </a:r>
            <a:endParaRPr lang="en-US" altLang="ko-KR" sz="2000" dirty="0"/>
          </a:p>
          <a:p>
            <a:pPr>
              <a:defRPr/>
            </a:pPr>
            <a:r>
              <a:rPr lang="en-US" altLang="ko-KR" sz="1400" dirty="0"/>
              <a:t>     - </a:t>
            </a:r>
            <a:r>
              <a:rPr lang="en-US" altLang="ko-KR" sz="1400" dirty="0" smtClean="0"/>
              <a:t>Session</a:t>
            </a:r>
            <a:r>
              <a:rPr lang="ko-KR" altLang="en-US" sz="1400" dirty="0" smtClean="0"/>
              <a:t>을 열고</a:t>
            </a:r>
            <a:r>
              <a:rPr lang="en-US" altLang="ko-KR" sz="1400" dirty="0" smtClean="0"/>
              <a:t>, Epoch </a:t>
            </a:r>
            <a:r>
              <a:rPr lang="ko-KR" altLang="en-US" sz="1400" dirty="0" smtClean="0"/>
              <a:t>수를 결정</a:t>
            </a:r>
            <a:endParaRPr lang="en-US" altLang="ko-KR" sz="1400" dirty="0" smtClean="0"/>
          </a:p>
          <a:p>
            <a:pPr>
              <a:defRPr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- Epoch</a:t>
            </a:r>
            <a:r>
              <a:rPr lang="ko-KR" altLang="en-US" sz="1400" dirty="0" smtClean="0"/>
              <a:t>를 반복할 때 마다</a:t>
            </a:r>
            <a:r>
              <a:rPr lang="en-US" altLang="ko-KR" sz="1400" dirty="0" smtClean="0"/>
              <a:t>, error </a:t>
            </a:r>
            <a:r>
              <a:rPr lang="ko-KR" altLang="en-US" sz="1400" dirty="0" smtClean="0"/>
              <a:t>값을 출력하여 </a:t>
            </a:r>
            <a:r>
              <a:rPr lang="en-US" altLang="ko-KR" sz="1400" dirty="0" smtClean="0"/>
              <a:t>error</a:t>
            </a:r>
            <a:r>
              <a:rPr lang="ko-KR" altLang="en-US" sz="1400" dirty="0" smtClean="0"/>
              <a:t>가 줄어들며 학습이 제대로 되는지 확인</a:t>
            </a:r>
            <a:endParaRPr lang="en-US" altLang="ko-KR" sz="1400" dirty="0" smtClean="0"/>
          </a:p>
          <a:p>
            <a:pPr>
              <a:defRPr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- </a:t>
            </a:r>
            <a:r>
              <a:rPr lang="ko-KR" altLang="en-US" sz="1400" dirty="0" smtClean="0"/>
              <a:t>데이터 사이즈가 클 경우</a:t>
            </a:r>
            <a:r>
              <a:rPr lang="en-US" altLang="ko-KR" sz="1400" dirty="0" smtClean="0"/>
              <a:t>, Batch</a:t>
            </a:r>
            <a:r>
              <a:rPr lang="ko-KR" altLang="en-US" sz="1400" dirty="0" smtClean="0"/>
              <a:t>를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통해 일정 사이즈의 데이터 만큼씩 학습을 수행</a:t>
            </a:r>
            <a:endParaRPr lang="en-US" altLang="ko-KR" sz="1400" dirty="0" smtClean="0"/>
          </a:p>
          <a:p>
            <a:pPr>
              <a:defRPr/>
            </a:pPr>
            <a:endParaRPr lang="en-US" altLang="ko-KR" sz="1400" dirty="0" smtClean="0"/>
          </a:p>
          <a:p>
            <a:pPr>
              <a:defRPr/>
            </a:pPr>
            <a:r>
              <a:rPr lang="en-US" altLang="ko-KR" sz="2000" dirty="0" smtClean="0"/>
              <a:t>6.</a:t>
            </a:r>
            <a:r>
              <a:rPr lang="ko-KR" altLang="en-US" sz="2000" dirty="0" smtClean="0"/>
              <a:t> 테스트 데이터를 이용한 최종 식별 결과 확인</a:t>
            </a:r>
            <a:endParaRPr lang="en-US" altLang="ko-KR" sz="2000" dirty="0"/>
          </a:p>
          <a:p>
            <a:pPr marL="0" indent="0">
              <a:buNone/>
              <a:defRPr/>
            </a:pPr>
            <a:r>
              <a:rPr lang="en-US" altLang="ko-KR" sz="1400" dirty="0"/>
              <a:t>     - </a:t>
            </a:r>
            <a:r>
              <a:rPr lang="ko-KR" altLang="en-US" sz="1400" dirty="0" smtClean="0"/>
              <a:t>모델로 </a:t>
            </a:r>
            <a:r>
              <a:rPr lang="ko-KR" altLang="en-US" sz="1400" dirty="0"/>
              <a:t>예측한 값과 실제 레이블인 </a:t>
            </a:r>
            <a:r>
              <a:rPr lang="en-US" altLang="ko-KR" sz="1400" dirty="0"/>
              <a:t>Y</a:t>
            </a:r>
            <a:r>
              <a:rPr lang="ko-KR" altLang="en-US" sz="1400" dirty="0"/>
              <a:t>의 값을 </a:t>
            </a:r>
            <a:r>
              <a:rPr lang="ko-KR" altLang="en-US" sz="1400" dirty="0" smtClean="0"/>
              <a:t>비교</a:t>
            </a:r>
            <a:endParaRPr lang="en-US" altLang="ko-KR" sz="1400" dirty="0" smtClean="0"/>
          </a:p>
          <a:p>
            <a:pPr marL="0" indent="0">
              <a:buNone/>
              <a:defRPr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- </a:t>
            </a:r>
            <a:r>
              <a:rPr lang="ko-KR" altLang="en-US" sz="1400" dirty="0" smtClean="0"/>
              <a:t>예측한 </a:t>
            </a:r>
            <a:r>
              <a:rPr lang="ko-KR" altLang="en-US" sz="1400" dirty="0"/>
              <a:t>값에서 가장 큰 값을 예측한 레이블이라고 </a:t>
            </a:r>
            <a:r>
              <a:rPr lang="ko-KR" altLang="en-US" sz="1400" dirty="0" smtClean="0"/>
              <a:t>평가</a:t>
            </a:r>
            <a:endParaRPr lang="en-US" altLang="ko-KR" sz="1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99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0"/>
            <a:ext cx="8291513" cy="4827587"/>
          </a:xfrm>
          <a:prstGeom prst="rect">
            <a:avLst/>
          </a:prstGeom>
        </p:spPr>
        <p:txBody>
          <a:bodyPr/>
          <a:lstStyle/>
          <a:p>
            <a:pPr marL="457200" indent="-457200">
              <a:buAutoNum type="arabicPeriod"/>
              <a:defRPr/>
            </a:pPr>
            <a:r>
              <a:rPr lang="ko-KR" altLang="en-US" dirty="0" smtClean="0"/>
              <a:t>필요한 라이브러리 불러오기 </a:t>
            </a: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sz="1200" dirty="0" smtClean="0"/>
          </a:p>
          <a:p>
            <a:pPr marL="0" indent="0">
              <a:buNone/>
              <a:defRPr/>
            </a:pPr>
            <a:endParaRPr lang="en-US" altLang="ko-KR" sz="1200" dirty="0"/>
          </a:p>
          <a:p>
            <a:pPr marL="0" indent="0">
              <a:buNone/>
              <a:defRPr/>
            </a:pPr>
            <a:endParaRPr lang="en-US" altLang="ko-KR" sz="1200" dirty="0" smtClean="0"/>
          </a:p>
          <a:p>
            <a:pPr marL="0" indent="0">
              <a:buNone/>
              <a:defRPr/>
            </a:pPr>
            <a:endParaRPr lang="en-US" altLang="ko-KR" sz="1200" dirty="0" smtClean="0"/>
          </a:p>
          <a:p>
            <a:pPr marL="0" indent="0">
              <a:buNone/>
              <a:defRPr/>
            </a:pPr>
            <a:r>
              <a:rPr lang="en-US" altLang="ko-KR" dirty="0" smtClean="0"/>
              <a:t>2. </a:t>
            </a:r>
            <a:r>
              <a:rPr lang="ko-KR" altLang="en-US" dirty="0" smtClean="0"/>
              <a:t>학습</a:t>
            </a:r>
            <a:r>
              <a:rPr lang="en-US" altLang="ko-KR" dirty="0" smtClean="0"/>
              <a:t>,</a:t>
            </a:r>
            <a:r>
              <a:rPr lang="ko-KR" altLang="en-US" dirty="0" smtClean="0"/>
              <a:t> 테스트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레이블 데이터 불러오기</a:t>
            </a: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sz="1200" dirty="0"/>
          </a:p>
          <a:p>
            <a:pPr marL="0" indent="0">
              <a:buNone/>
              <a:defRPr/>
            </a:pPr>
            <a:endParaRPr lang="en-US" altLang="ko-KR" sz="1200" dirty="0" smtClean="0"/>
          </a:p>
          <a:p>
            <a:pPr marL="0" indent="0">
              <a:buNone/>
              <a:defRPr/>
            </a:pPr>
            <a:endParaRPr lang="en-US" altLang="ko-KR" sz="1200" dirty="0"/>
          </a:p>
          <a:p>
            <a:pPr marL="0" indent="0">
              <a:buNone/>
              <a:defRPr/>
            </a:pPr>
            <a:endParaRPr lang="en-US" altLang="ko-KR" sz="1200" dirty="0" smtClean="0"/>
          </a:p>
          <a:p>
            <a:pPr marL="0" indent="0">
              <a:buNone/>
              <a:defRPr/>
            </a:pPr>
            <a:endParaRPr lang="en-US" altLang="ko-KR" sz="1200" dirty="0"/>
          </a:p>
          <a:p>
            <a:pPr marL="0" indent="0">
              <a:buNone/>
              <a:defRPr/>
            </a:pPr>
            <a:r>
              <a:rPr lang="en-US" altLang="ko-KR" dirty="0" smtClean="0"/>
              <a:t>3. DNN </a:t>
            </a:r>
            <a:r>
              <a:rPr lang="ko-KR" altLang="en-US" dirty="0" smtClean="0"/>
              <a:t>신경망 모델 구성</a:t>
            </a: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hangingPunct="1"/>
            <a:fld id="{AD213DCA-3629-4B8E-B0DC-7B340E906BD1}" type="slidenum">
              <a:rPr lang="en-US" altLang="ko-KR" sz="140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pPr eaLnBrk="1" hangingPunct="1"/>
              <a:t>6</a:t>
            </a:fld>
            <a:endParaRPr lang="en-US" altLang="ko-KR" sz="140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7669" y="429402"/>
            <a:ext cx="6498455" cy="738664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  <a:defRPr/>
            </a:pPr>
            <a:r>
              <a:rPr lang="en-US" altLang="ko-KR" sz="1400" dirty="0">
                <a:latin typeface="+mn-lt"/>
              </a:rPr>
              <a:t>import </a:t>
            </a:r>
            <a:r>
              <a:rPr lang="en-US" altLang="ko-KR" sz="1400" dirty="0" err="1">
                <a:latin typeface="+mn-lt"/>
              </a:rPr>
              <a:t>tensorflow</a:t>
            </a:r>
            <a:r>
              <a:rPr lang="en-US" altLang="ko-KR" sz="1400" dirty="0">
                <a:latin typeface="+mn-lt"/>
              </a:rPr>
              <a:t> as </a:t>
            </a:r>
            <a:r>
              <a:rPr lang="en-US" altLang="ko-KR" sz="1400" dirty="0" err="1">
                <a:latin typeface="+mn-lt"/>
              </a:rPr>
              <a:t>tf</a:t>
            </a:r>
            <a:endParaRPr lang="en-US" altLang="ko-KR" sz="1400" dirty="0">
              <a:latin typeface="+mn-lt"/>
            </a:endParaRPr>
          </a:p>
          <a:p>
            <a:pPr marL="0" indent="0">
              <a:buNone/>
              <a:defRPr/>
            </a:pPr>
            <a:r>
              <a:rPr lang="en-US" altLang="ko-KR" sz="1400" dirty="0">
                <a:latin typeface="+mn-lt"/>
              </a:rPr>
              <a:t>import </a:t>
            </a:r>
            <a:r>
              <a:rPr lang="en-US" altLang="ko-KR" sz="1400" dirty="0" err="1">
                <a:latin typeface="+mn-lt"/>
              </a:rPr>
              <a:t>numpy</a:t>
            </a:r>
            <a:r>
              <a:rPr lang="en-US" altLang="ko-KR" sz="1400" dirty="0">
                <a:latin typeface="+mn-lt"/>
              </a:rPr>
              <a:t> as </a:t>
            </a:r>
            <a:r>
              <a:rPr lang="en-US" altLang="ko-KR" sz="1400" dirty="0" smtClean="0">
                <a:latin typeface="+mn-lt"/>
              </a:rPr>
              <a:t>np</a:t>
            </a:r>
          </a:p>
          <a:p>
            <a:pPr marL="0" indent="0">
              <a:buNone/>
              <a:defRPr/>
            </a:pPr>
            <a:r>
              <a:rPr lang="en-US" altLang="ko-KR" sz="1400" dirty="0">
                <a:latin typeface="+mn-lt"/>
              </a:rPr>
              <a:t>from </a:t>
            </a:r>
            <a:r>
              <a:rPr lang="en-US" altLang="ko-KR" sz="1400" dirty="0" err="1">
                <a:latin typeface="+mn-lt"/>
              </a:rPr>
              <a:t>tensorflow.examples.tutorials.mnist</a:t>
            </a:r>
            <a:r>
              <a:rPr lang="en-US" altLang="ko-KR" sz="1400" dirty="0">
                <a:latin typeface="+mn-lt"/>
              </a:rPr>
              <a:t> import </a:t>
            </a:r>
            <a:r>
              <a:rPr lang="en-US" altLang="ko-KR" sz="1400" dirty="0" err="1">
                <a:latin typeface="+mn-lt"/>
              </a:rPr>
              <a:t>input_data</a:t>
            </a:r>
            <a:endParaRPr lang="en-US" altLang="ko-KR" sz="14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7669" y="1781555"/>
            <a:ext cx="6498455" cy="892552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  <a:defRPr/>
            </a:pPr>
            <a:r>
              <a:rPr lang="en-US" altLang="ko-KR" sz="1200" dirty="0">
                <a:latin typeface="+mn-lt"/>
              </a:rPr>
              <a:t># </a:t>
            </a:r>
            <a:r>
              <a:rPr lang="ko-KR" altLang="en-US" sz="1200" dirty="0" err="1">
                <a:latin typeface="+mn-lt"/>
              </a:rPr>
              <a:t>텐서플로우에</a:t>
            </a:r>
            <a:r>
              <a:rPr lang="ko-KR" altLang="en-US" sz="1200" dirty="0">
                <a:latin typeface="+mn-lt"/>
              </a:rPr>
              <a:t> 기본 내장된 </a:t>
            </a:r>
            <a:r>
              <a:rPr lang="en-US" altLang="ko-KR" sz="1200" dirty="0" err="1">
                <a:latin typeface="+mn-lt"/>
              </a:rPr>
              <a:t>mnist</a:t>
            </a:r>
            <a:r>
              <a:rPr lang="en-US" altLang="ko-KR" sz="1200" dirty="0">
                <a:latin typeface="+mn-lt"/>
              </a:rPr>
              <a:t> </a:t>
            </a:r>
            <a:r>
              <a:rPr lang="ko-KR" altLang="en-US" sz="1200" dirty="0">
                <a:latin typeface="+mn-lt"/>
              </a:rPr>
              <a:t>모듈을 이용하여 데이터를 </a:t>
            </a:r>
            <a:r>
              <a:rPr lang="ko-KR" altLang="en-US" sz="1200" dirty="0" smtClean="0">
                <a:latin typeface="+mn-lt"/>
              </a:rPr>
              <a:t>로드</a:t>
            </a:r>
            <a:endParaRPr lang="en-US" altLang="ko-KR" sz="1200" dirty="0">
              <a:latin typeface="+mn-lt"/>
            </a:endParaRPr>
          </a:p>
          <a:p>
            <a:pPr marL="0" indent="0">
              <a:buNone/>
              <a:defRPr/>
            </a:pPr>
            <a:r>
              <a:rPr lang="en-US" altLang="ko-KR" sz="1200" dirty="0">
                <a:latin typeface="+mn-lt"/>
              </a:rPr>
              <a:t># </a:t>
            </a:r>
            <a:r>
              <a:rPr lang="ko-KR" altLang="en-US" sz="1200" dirty="0">
                <a:latin typeface="+mn-lt"/>
              </a:rPr>
              <a:t>지정한 폴더에 </a:t>
            </a:r>
            <a:r>
              <a:rPr lang="en-US" altLang="ko-KR" sz="1200" dirty="0">
                <a:latin typeface="+mn-lt"/>
              </a:rPr>
              <a:t>MNIST </a:t>
            </a:r>
            <a:r>
              <a:rPr lang="ko-KR" altLang="en-US" sz="1200" dirty="0">
                <a:latin typeface="+mn-lt"/>
              </a:rPr>
              <a:t>데이터가 없는 경우 자동으로 데이터를 </a:t>
            </a:r>
            <a:r>
              <a:rPr lang="ko-KR" altLang="en-US" sz="1200" dirty="0" smtClean="0">
                <a:latin typeface="+mn-lt"/>
              </a:rPr>
              <a:t>다운로드</a:t>
            </a:r>
            <a:endParaRPr lang="en-US" altLang="ko-KR" sz="1200" dirty="0">
              <a:latin typeface="+mn-lt"/>
            </a:endParaRPr>
          </a:p>
          <a:p>
            <a:pPr marL="0" indent="0">
              <a:buNone/>
              <a:defRPr/>
            </a:pPr>
            <a:r>
              <a:rPr lang="en-US" altLang="ko-KR" sz="1200" dirty="0">
                <a:latin typeface="+mn-lt"/>
              </a:rPr>
              <a:t># </a:t>
            </a:r>
            <a:r>
              <a:rPr lang="en-US" altLang="ko-KR" sz="1200" dirty="0" err="1">
                <a:latin typeface="+mn-lt"/>
              </a:rPr>
              <a:t>one_hot</a:t>
            </a:r>
            <a:r>
              <a:rPr lang="en-US" altLang="ko-KR" sz="1200" dirty="0">
                <a:latin typeface="+mn-lt"/>
              </a:rPr>
              <a:t> </a:t>
            </a:r>
            <a:r>
              <a:rPr lang="ko-KR" altLang="en-US" sz="1200" dirty="0">
                <a:latin typeface="+mn-lt"/>
              </a:rPr>
              <a:t>옵션은 </a:t>
            </a:r>
            <a:r>
              <a:rPr lang="en-US" altLang="ko-KR" sz="1200" dirty="0" err="1" smtClean="0">
                <a:latin typeface="+mn-lt"/>
              </a:rPr>
              <a:t>one_hot</a:t>
            </a:r>
            <a:r>
              <a:rPr lang="en-US" altLang="ko-KR" sz="1200" dirty="0" smtClean="0">
                <a:latin typeface="+mn-lt"/>
              </a:rPr>
              <a:t> </a:t>
            </a:r>
            <a:r>
              <a:rPr lang="ko-KR" altLang="en-US" sz="1200" dirty="0">
                <a:latin typeface="+mn-lt"/>
              </a:rPr>
              <a:t>방식의 데이터로 </a:t>
            </a:r>
            <a:r>
              <a:rPr lang="ko-KR" altLang="en-US" sz="1200" dirty="0" smtClean="0">
                <a:latin typeface="+mn-lt"/>
              </a:rPr>
              <a:t>만든다</a:t>
            </a:r>
            <a:r>
              <a:rPr lang="en-US" altLang="ko-KR" sz="1200" dirty="0" smtClean="0">
                <a:latin typeface="+mn-lt"/>
              </a:rPr>
              <a:t>.</a:t>
            </a:r>
          </a:p>
          <a:p>
            <a:pPr marL="0" indent="0">
              <a:buNone/>
              <a:defRPr/>
            </a:pPr>
            <a:r>
              <a:rPr lang="en-US" altLang="ko-KR" sz="1400" dirty="0" err="1" smtClean="0">
                <a:latin typeface="+mn-lt"/>
              </a:rPr>
              <a:t>mnist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= </a:t>
            </a:r>
            <a:r>
              <a:rPr lang="en-US" altLang="ko-KR" sz="1400" dirty="0" err="1">
                <a:latin typeface="+mn-lt"/>
              </a:rPr>
              <a:t>input_data.read_data_sets</a:t>
            </a:r>
            <a:r>
              <a:rPr lang="en-US" altLang="ko-KR" sz="1400" dirty="0">
                <a:latin typeface="+mn-lt"/>
              </a:rPr>
              <a:t>("./</a:t>
            </a:r>
            <a:r>
              <a:rPr lang="en-US" altLang="ko-KR" sz="1400" dirty="0" err="1">
                <a:latin typeface="+mn-lt"/>
              </a:rPr>
              <a:t>mnist</a:t>
            </a:r>
            <a:r>
              <a:rPr lang="en-US" altLang="ko-KR" sz="1400" dirty="0">
                <a:latin typeface="+mn-lt"/>
              </a:rPr>
              <a:t>/data/", </a:t>
            </a:r>
            <a:r>
              <a:rPr lang="en-US" altLang="ko-KR" sz="1400" dirty="0" err="1">
                <a:latin typeface="+mn-lt"/>
              </a:rPr>
              <a:t>one_hot</a:t>
            </a:r>
            <a:r>
              <a:rPr lang="en-US" altLang="ko-KR" sz="1400" dirty="0">
                <a:latin typeface="+mn-lt"/>
              </a:rPr>
              <a:t>=True)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7668" y="3287596"/>
            <a:ext cx="6498455" cy="341632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  <a:defRPr/>
            </a:pPr>
            <a:r>
              <a:rPr lang="en-US" altLang="ko-KR" sz="1200" dirty="0" smtClean="0"/>
              <a:t># </a:t>
            </a:r>
            <a:r>
              <a:rPr lang="ko-KR" altLang="en-US" sz="1200" dirty="0"/>
              <a:t>입력 값의 차원은 </a:t>
            </a:r>
            <a:r>
              <a:rPr lang="en-US" altLang="ko-KR" sz="1200" dirty="0"/>
              <a:t>[</a:t>
            </a:r>
            <a:r>
              <a:rPr lang="ko-KR" altLang="en-US" sz="1200" dirty="0"/>
              <a:t>배치크기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특성값</a:t>
            </a:r>
            <a:r>
              <a:rPr lang="en-US" altLang="ko-KR" sz="1200" dirty="0"/>
              <a:t>] </a:t>
            </a:r>
            <a:r>
              <a:rPr lang="ko-KR" altLang="en-US" sz="1200" dirty="0"/>
              <a:t>으로 </a:t>
            </a:r>
            <a:r>
              <a:rPr lang="ko-KR" altLang="en-US" sz="1200" dirty="0" smtClean="0"/>
              <a:t>구성</a:t>
            </a:r>
            <a:endParaRPr lang="en-US" altLang="ko-KR" sz="1200" dirty="0"/>
          </a:p>
          <a:p>
            <a:pPr marL="0" indent="0">
              <a:buNone/>
              <a:defRPr/>
            </a:pPr>
            <a:r>
              <a:rPr lang="en-US" altLang="ko-KR" sz="1200" dirty="0"/>
              <a:t># </a:t>
            </a:r>
            <a:r>
              <a:rPr lang="ko-KR" altLang="en-US" sz="1200" dirty="0" err="1"/>
              <a:t>손글씨</a:t>
            </a:r>
            <a:r>
              <a:rPr lang="ko-KR" altLang="en-US" sz="1200" dirty="0"/>
              <a:t> 이미지는 </a:t>
            </a:r>
            <a:r>
              <a:rPr lang="en-US" altLang="ko-KR" sz="1200" dirty="0"/>
              <a:t>28x28 </a:t>
            </a:r>
            <a:r>
              <a:rPr lang="ko-KR" altLang="en-US" sz="1200" dirty="0"/>
              <a:t>픽셀로 이루어져 있고</a:t>
            </a:r>
            <a:r>
              <a:rPr lang="en-US" altLang="ko-KR" sz="1200" dirty="0"/>
              <a:t>, </a:t>
            </a:r>
            <a:r>
              <a:rPr lang="ko-KR" altLang="en-US" sz="1200" dirty="0"/>
              <a:t>이를 </a:t>
            </a:r>
            <a:r>
              <a:rPr lang="en-US" altLang="ko-KR" sz="1200" dirty="0"/>
              <a:t>784</a:t>
            </a:r>
            <a:r>
              <a:rPr lang="ko-KR" altLang="en-US" sz="1200" dirty="0"/>
              <a:t>개의 </a:t>
            </a:r>
            <a:r>
              <a:rPr lang="ko-KR" altLang="en-US" sz="1200" dirty="0" err="1"/>
              <a:t>특성값으로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정함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marL="0" indent="0">
              <a:buNone/>
              <a:defRPr/>
            </a:pPr>
            <a:r>
              <a:rPr lang="en-US" altLang="ko-KR" sz="1400" dirty="0">
                <a:latin typeface="+mn-lt"/>
              </a:rPr>
              <a:t>X = </a:t>
            </a:r>
            <a:r>
              <a:rPr lang="en-US" altLang="ko-KR" sz="1400" dirty="0" err="1">
                <a:latin typeface="+mn-lt"/>
              </a:rPr>
              <a:t>tf.placeholder</a:t>
            </a:r>
            <a:r>
              <a:rPr lang="en-US" altLang="ko-KR" sz="1400" dirty="0">
                <a:latin typeface="+mn-lt"/>
              </a:rPr>
              <a:t>(tf.float32, [None, 784</a:t>
            </a:r>
            <a:r>
              <a:rPr lang="en-US" altLang="ko-KR" sz="1400" dirty="0" smtClean="0">
                <a:latin typeface="+mn-lt"/>
              </a:rPr>
              <a:t>])</a:t>
            </a:r>
          </a:p>
          <a:p>
            <a:pPr marL="0" indent="0">
              <a:buNone/>
              <a:defRPr/>
            </a:pPr>
            <a:endParaRPr lang="en-US" altLang="ko-KR" sz="1400" dirty="0"/>
          </a:p>
          <a:p>
            <a:pPr marL="0" indent="0">
              <a:buNone/>
              <a:defRPr/>
            </a:pPr>
            <a:r>
              <a:rPr lang="en-US" altLang="ko-KR" sz="1200" dirty="0"/>
              <a:t># </a:t>
            </a:r>
            <a:r>
              <a:rPr lang="ko-KR" altLang="en-US" sz="1200" dirty="0"/>
              <a:t>결과는 </a:t>
            </a:r>
            <a:r>
              <a:rPr lang="en-US" altLang="ko-KR" sz="1200" dirty="0"/>
              <a:t>0~9 </a:t>
            </a:r>
            <a:r>
              <a:rPr lang="ko-KR" altLang="en-US" sz="1200" dirty="0"/>
              <a:t>의 </a:t>
            </a:r>
            <a:r>
              <a:rPr lang="en-US" altLang="ko-KR" sz="1200" dirty="0"/>
              <a:t>10 </a:t>
            </a:r>
            <a:r>
              <a:rPr lang="ko-KR" altLang="en-US" sz="1200" dirty="0"/>
              <a:t>가지 </a:t>
            </a:r>
            <a:r>
              <a:rPr lang="ko-KR" altLang="en-US" sz="1200" dirty="0" smtClean="0"/>
              <a:t>분류</a:t>
            </a:r>
            <a:endParaRPr lang="en-US" altLang="ko-KR" sz="1200" dirty="0"/>
          </a:p>
          <a:p>
            <a:pPr marL="0" indent="0">
              <a:buNone/>
              <a:defRPr/>
            </a:pPr>
            <a:r>
              <a:rPr lang="en-US" altLang="ko-KR" sz="1400" dirty="0">
                <a:latin typeface="+mn-lt"/>
              </a:rPr>
              <a:t>Y = </a:t>
            </a:r>
            <a:r>
              <a:rPr lang="en-US" altLang="ko-KR" sz="1400" dirty="0" err="1">
                <a:latin typeface="+mn-lt"/>
              </a:rPr>
              <a:t>tf.placeholder</a:t>
            </a:r>
            <a:r>
              <a:rPr lang="en-US" altLang="ko-KR" sz="1400" dirty="0">
                <a:latin typeface="+mn-lt"/>
              </a:rPr>
              <a:t>(tf.float32, [None, 10])</a:t>
            </a:r>
          </a:p>
          <a:p>
            <a:pPr marL="0" indent="0">
              <a:buNone/>
              <a:defRPr/>
            </a:pPr>
            <a:endParaRPr lang="en-US" altLang="ko-KR" sz="1200" dirty="0"/>
          </a:p>
          <a:p>
            <a:pPr marL="0" indent="0">
              <a:buNone/>
              <a:defRPr/>
            </a:pPr>
            <a:r>
              <a:rPr lang="en-US" altLang="ko-KR" sz="1200" dirty="0"/>
              <a:t># </a:t>
            </a:r>
            <a:r>
              <a:rPr lang="ko-KR" altLang="en-US" sz="1200" dirty="0"/>
              <a:t>신경망의 </a:t>
            </a:r>
            <a:r>
              <a:rPr lang="ko-KR" altLang="en-US" sz="1200" dirty="0" err="1"/>
              <a:t>레이어는</a:t>
            </a:r>
            <a:r>
              <a:rPr lang="ko-KR" altLang="en-US" sz="1200" dirty="0"/>
              <a:t> 다음처럼 </a:t>
            </a:r>
            <a:r>
              <a:rPr lang="ko-KR" altLang="en-US" sz="1200" dirty="0" smtClean="0"/>
              <a:t>구성 </a:t>
            </a:r>
            <a:r>
              <a:rPr lang="en-US" altLang="ko-KR" sz="1200" dirty="0" smtClean="0"/>
              <a:t>: 784-256-256-10</a:t>
            </a:r>
            <a:endParaRPr lang="en-US" altLang="ko-KR" sz="1200" dirty="0"/>
          </a:p>
          <a:p>
            <a:pPr marL="0" indent="0">
              <a:buNone/>
              <a:defRPr/>
            </a:pPr>
            <a:r>
              <a:rPr lang="en-US" altLang="ko-KR" sz="1400" dirty="0" smtClean="0">
                <a:latin typeface="+mn-lt"/>
              </a:rPr>
              <a:t>W1 </a:t>
            </a:r>
            <a:r>
              <a:rPr lang="en-US" altLang="ko-KR" sz="1400" dirty="0">
                <a:latin typeface="+mn-lt"/>
              </a:rPr>
              <a:t>= </a:t>
            </a:r>
            <a:r>
              <a:rPr lang="en-US" altLang="ko-KR" sz="1400" dirty="0" err="1">
                <a:latin typeface="+mn-lt"/>
              </a:rPr>
              <a:t>tf.Variable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tf.random_normal</a:t>
            </a:r>
            <a:r>
              <a:rPr lang="en-US" altLang="ko-KR" sz="1400" dirty="0">
                <a:latin typeface="+mn-lt"/>
              </a:rPr>
              <a:t>([784, 256], </a:t>
            </a:r>
            <a:r>
              <a:rPr lang="en-US" altLang="ko-KR" sz="1400" dirty="0" err="1">
                <a:latin typeface="+mn-lt"/>
              </a:rPr>
              <a:t>stddev</a:t>
            </a:r>
            <a:r>
              <a:rPr lang="en-US" altLang="ko-KR" sz="1400" dirty="0">
                <a:latin typeface="+mn-lt"/>
              </a:rPr>
              <a:t>=0.01))</a:t>
            </a:r>
          </a:p>
          <a:p>
            <a:pPr marL="0" indent="0">
              <a:buNone/>
              <a:defRPr/>
            </a:pPr>
            <a:r>
              <a:rPr lang="en-US" altLang="ko-KR" sz="1400" dirty="0" smtClean="0">
                <a:latin typeface="+mn-lt"/>
              </a:rPr>
              <a:t>L1 </a:t>
            </a:r>
            <a:r>
              <a:rPr lang="en-US" altLang="ko-KR" sz="1400" dirty="0">
                <a:latin typeface="+mn-lt"/>
              </a:rPr>
              <a:t>= </a:t>
            </a:r>
            <a:r>
              <a:rPr lang="en-US" altLang="ko-KR" sz="1400" dirty="0" err="1">
                <a:latin typeface="+mn-lt"/>
              </a:rPr>
              <a:t>tf.nn.relu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tf.matmul</a:t>
            </a:r>
            <a:r>
              <a:rPr lang="en-US" altLang="ko-KR" sz="1400" dirty="0">
                <a:latin typeface="+mn-lt"/>
              </a:rPr>
              <a:t>(X, W1))</a:t>
            </a:r>
          </a:p>
          <a:p>
            <a:pPr marL="0" indent="0">
              <a:buNone/>
              <a:defRPr/>
            </a:pPr>
            <a:endParaRPr lang="en-US" altLang="ko-KR" dirty="0">
              <a:latin typeface="+mn-lt"/>
            </a:endParaRPr>
          </a:p>
          <a:p>
            <a:pPr marL="0" indent="0">
              <a:buNone/>
              <a:defRPr/>
            </a:pPr>
            <a:r>
              <a:rPr lang="en-US" altLang="ko-KR" sz="1400" dirty="0">
                <a:latin typeface="+mn-lt"/>
              </a:rPr>
              <a:t>W2 = </a:t>
            </a:r>
            <a:r>
              <a:rPr lang="en-US" altLang="ko-KR" sz="1400" dirty="0" err="1">
                <a:latin typeface="+mn-lt"/>
              </a:rPr>
              <a:t>tf.Variable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tf.random_normal</a:t>
            </a:r>
            <a:r>
              <a:rPr lang="en-US" altLang="ko-KR" sz="1400" dirty="0">
                <a:latin typeface="+mn-lt"/>
              </a:rPr>
              <a:t>([256, 256], </a:t>
            </a:r>
            <a:r>
              <a:rPr lang="en-US" altLang="ko-KR" sz="1400" dirty="0" err="1">
                <a:latin typeface="+mn-lt"/>
              </a:rPr>
              <a:t>stddev</a:t>
            </a:r>
            <a:r>
              <a:rPr lang="en-US" altLang="ko-KR" sz="1400" dirty="0">
                <a:latin typeface="+mn-lt"/>
              </a:rPr>
              <a:t>=0.01))</a:t>
            </a:r>
          </a:p>
          <a:p>
            <a:pPr marL="0" indent="0">
              <a:buNone/>
              <a:defRPr/>
            </a:pPr>
            <a:r>
              <a:rPr lang="en-US" altLang="ko-KR" sz="1400" dirty="0" smtClean="0">
                <a:latin typeface="+mn-lt"/>
              </a:rPr>
              <a:t>L2 </a:t>
            </a:r>
            <a:r>
              <a:rPr lang="en-US" altLang="ko-KR" sz="1400" dirty="0">
                <a:latin typeface="+mn-lt"/>
              </a:rPr>
              <a:t>= </a:t>
            </a:r>
            <a:r>
              <a:rPr lang="en-US" altLang="ko-KR" sz="1400" dirty="0" err="1">
                <a:latin typeface="+mn-lt"/>
              </a:rPr>
              <a:t>tf.nn.relu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tf.matmul</a:t>
            </a:r>
            <a:r>
              <a:rPr lang="en-US" altLang="ko-KR" sz="1400" dirty="0">
                <a:latin typeface="+mn-lt"/>
              </a:rPr>
              <a:t>(L1, W2))</a:t>
            </a:r>
          </a:p>
          <a:p>
            <a:pPr marL="0" indent="0">
              <a:buNone/>
              <a:defRPr/>
            </a:pPr>
            <a:endParaRPr lang="en-US" altLang="ko-KR" sz="1400" dirty="0">
              <a:latin typeface="+mn-lt"/>
            </a:endParaRPr>
          </a:p>
          <a:p>
            <a:pPr marL="0" indent="0">
              <a:buNone/>
              <a:defRPr/>
            </a:pPr>
            <a:r>
              <a:rPr lang="en-US" altLang="ko-KR" sz="1400" dirty="0">
                <a:latin typeface="+mn-lt"/>
              </a:rPr>
              <a:t>W3 = </a:t>
            </a:r>
            <a:r>
              <a:rPr lang="en-US" altLang="ko-KR" sz="1400" dirty="0" err="1">
                <a:latin typeface="+mn-lt"/>
              </a:rPr>
              <a:t>tf.Variable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tf.random_normal</a:t>
            </a:r>
            <a:r>
              <a:rPr lang="en-US" altLang="ko-KR" sz="1400" dirty="0">
                <a:latin typeface="+mn-lt"/>
              </a:rPr>
              <a:t>([256, 10], </a:t>
            </a:r>
            <a:r>
              <a:rPr lang="en-US" altLang="ko-KR" sz="1400" dirty="0" err="1">
                <a:latin typeface="+mn-lt"/>
              </a:rPr>
              <a:t>stddev</a:t>
            </a:r>
            <a:r>
              <a:rPr lang="en-US" altLang="ko-KR" sz="1400" dirty="0">
                <a:latin typeface="+mn-lt"/>
              </a:rPr>
              <a:t>=0.01))</a:t>
            </a:r>
          </a:p>
          <a:p>
            <a:pPr marL="0" indent="0">
              <a:buNone/>
              <a:defRPr/>
            </a:pPr>
            <a:r>
              <a:rPr lang="en-US" altLang="ko-KR" sz="1400" dirty="0" smtClean="0">
                <a:latin typeface="+mn-lt"/>
              </a:rPr>
              <a:t>model </a:t>
            </a:r>
            <a:r>
              <a:rPr lang="en-US" altLang="ko-KR" sz="1400" dirty="0">
                <a:latin typeface="+mn-lt"/>
              </a:rPr>
              <a:t>= </a:t>
            </a:r>
            <a:r>
              <a:rPr lang="en-US" altLang="ko-KR" sz="1400" dirty="0" err="1">
                <a:latin typeface="+mn-lt"/>
              </a:rPr>
              <a:t>tf.matmul</a:t>
            </a:r>
            <a:r>
              <a:rPr lang="en-US" altLang="ko-KR" sz="1400" dirty="0">
                <a:latin typeface="+mn-lt"/>
              </a:rPr>
              <a:t>(L2, W3</a:t>
            </a:r>
            <a:r>
              <a:rPr lang="en-US" altLang="ko-KR" sz="1400" dirty="0" smtClean="0">
                <a:latin typeface="+mn-lt"/>
              </a:rPr>
              <a:t>)</a:t>
            </a:r>
            <a:endParaRPr lang="en-US" altLang="ko-KR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532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8100" y="0"/>
            <a:ext cx="8291513" cy="482758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dirty="0" smtClean="0"/>
              <a:t>4. </a:t>
            </a:r>
            <a:r>
              <a:rPr lang="ko-KR" altLang="en-US" dirty="0" smtClean="0"/>
              <a:t>최적화</a:t>
            </a: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sz="1200" dirty="0" smtClean="0"/>
          </a:p>
          <a:p>
            <a:pPr marL="0" indent="0">
              <a:buNone/>
              <a:defRPr/>
            </a:pPr>
            <a:endParaRPr lang="en-US" altLang="ko-KR" sz="1200" dirty="0"/>
          </a:p>
          <a:p>
            <a:pPr marL="0" indent="0">
              <a:buNone/>
              <a:defRPr/>
            </a:pPr>
            <a:endParaRPr lang="en-US" altLang="ko-KR" sz="1200" dirty="0" smtClean="0"/>
          </a:p>
          <a:p>
            <a:pPr marL="0" indent="0">
              <a:buNone/>
              <a:defRPr/>
            </a:pPr>
            <a:endParaRPr lang="en-US" altLang="ko-KR" sz="1200" dirty="0"/>
          </a:p>
          <a:p>
            <a:pPr marL="0" indent="0">
              <a:buNone/>
              <a:defRPr/>
            </a:pPr>
            <a:endParaRPr lang="en-US" altLang="ko-KR" sz="1200" dirty="0" smtClean="0"/>
          </a:p>
          <a:p>
            <a:pPr marL="0" indent="0">
              <a:buNone/>
              <a:defRPr/>
            </a:pPr>
            <a:endParaRPr lang="en-US" altLang="ko-KR" sz="1200" dirty="0"/>
          </a:p>
          <a:p>
            <a:pPr marL="0" indent="0">
              <a:buNone/>
              <a:defRPr/>
            </a:pPr>
            <a:r>
              <a:rPr lang="en-US" altLang="ko-KR" dirty="0" smtClean="0"/>
              <a:t>5. </a:t>
            </a:r>
            <a:r>
              <a:rPr lang="ko-KR" altLang="en-US" dirty="0" smtClean="0"/>
              <a:t>훈련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신경망 모델 학습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0" indent="0">
              <a:buNone/>
              <a:defRPr/>
            </a:pPr>
            <a:endParaRPr lang="en-US" altLang="ko-KR" sz="1200" dirty="0" smtClean="0"/>
          </a:p>
          <a:p>
            <a:pPr marL="0" indent="0">
              <a:buNone/>
              <a:defRPr/>
            </a:pPr>
            <a:endParaRPr lang="en-US" altLang="ko-KR" sz="1200" dirty="0" smtClean="0"/>
          </a:p>
          <a:p>
            <a:pPr>
              <a:defRPr/>
            </a:pPr>
            <a:endParaRPr lang="en-US" altLang="ko-KR" sz="1200" dirty="0" smtClean="0"/>
          </a:p>
          <a:p>
            <a:pPr>
              <a:defRPr/>
            </a:pPr>
            <a:endParaRPr lang="en-US" altLang="ko-KR" sz="1200" dirty="0"/>
          </a:p>
          <a:p>
            <a:pPr>
              <a:defRPr/>
            </a:pPr>
            <a:endParaRPr lang="en-US" altLang="ko-KR" sz="1200" dirty="0" smtClean="0"/>
          </a:p>
          <a:p>
            <a:pPr>
              <a:defRPr/>
            </a:pPr>
            <a:endParaRPr lang="en-US" altLang="ko-KR" sz="1200" dirty="0"/>
          </a:p>
          <a:p>
            <a:pPr>
              <a:defRPr/>
            </a:pPr>
            <a:endParaRPr lang="en-US" altLang="ko-KR" sz="1200" dirty="0" smtClean="0"/>
          </a:p>
          <a:p>
            <a:pPr>
              <a:defRPr/>
            </a:pPr>
            <a:endParaRPr lang="en-US" altLang="ko-KR" sz="1200" dirty="0"/>
          </a:p>
          <a:p>
            <a:pPr>
              <a:defRPr/>
            </a:pPr>
            <a:endParaRPr lang="en-US" altLang="ko-KR" sz="1200" dirty="0" smtClean="0"/>
          </a:p>
          <a:p>
            <a:pPr lvl="1">
              <a:defRPr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hangingPunct="1"/>
            <a:fld id="{AD213DCA-3629-4B8E-B0DC-7B340E906BD1}" type="slidenum">
              <a:rPr lang="en-US" altLang="ko-KR" sz="140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pPr eaLnBrk="1" hangingPunct="1"/>
              <a:t>7</a:t>
            </a:fld>
            <a:endParaRPr lang="en-US" altLang="ko-KR" sz="140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3622" y="517681"/>
            <a:ext cx="8129310" cy="954107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  <a:defRPr/>
            </a:pPr>
            <a:r>
              <a:rPr lang="en-US" altLang="ko-KR" sz="1200" dirty="0" smtClean="0"/>
              <a:t># cross-entropy</a:t>
            </a:r>
            <a:r>
              <a:rPr lang="ko-KR" altLang="en-US" sz="1200" dirty="0" smtClean="0"/>
              <a:t>로 </a:t>
            </a:r>
            <a:r>
              <a:rPr lang="en-US" altLang="ko-KR" sz="1200" dirty="0" smtClean="0"/>
              <a:t>error</a:t>
            </a:r>
            <a:r>
              <a:rPr lang="ko-KR" altLang="en-US" sz="1200" dirty="0" smtClean="0"/>
              <a:t>를 계산하고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AdamOptimizer</a:t>
            </a:r>
            <a:r>
              <a:rPr lang="ko-KR" altLang="en-US" sz="1200" dirty="0" smtClean="0"/>
              <a:t>로 최적화 수행</a:t>
            </a:r>
            <a:endParaRPr lang="en-US" altLang="ko-KR" sz="1200" dirty="0"/>
          </a:p>
          <a:p>
            <a:pPr marL="0" indent="0">
              <a:buNone/>
              <a:defRPr/>
            </a:pPr>
            <a:r>
              <a:rPr lang="en-US" altLang="ko-KR" sz="1400" dirty="0">
                <a:latin typeface="+mn-lt"/>
              </a:rPr>
              <a:t>cost = </a:t>
            </a:r>
            <a:r>
              <a:rPr lang="en-US" altLang="ko-KR" sz="1400" dirty="0" err="1" smtClean="0">
                <a:latin typeface="+mn-lt"/>
              </a:rPr>
              <a:t>tf.reduce_mean</a:t>
            </a:r>
            <a:r>
              <a:rPr lang="en-US" altLang="ko-KR" sz="1400" dirty="0" smtClean="0">
                <a:latin typeface="+mn-lt"/>
              </a:rPr>
              <a:t>(</a:t>
            </a:r>
            <a:r>
              <a:rPr lang="en-US" altLang="ko-KR" sz="1400" dirty="0" err="1" smtClean="0">
                <a:latin typeface="+mn-lt"/>
              </a:rPr>
              <a:t>tf.nn.softmax_cross_entropy_with_logits</a:t>
            </a:r>
            <a:r>
              <a:rPr lang="en-US" altLang="ko-KR" sz="1400" dirty="0" smtClean="0">
                <a:latin typeface="+mn-lt"/>
              </a:rPr>
              <a:t>(logits=model, labels=Y</a:t>
            </a:r>
            <a:r>
              <a:rPr lang="en-US" altLang="ko-KR" sz="1400" dirty="0">
                <a:latin typeface="+mn-lt"/>
              </a:rPr>
              <a:t>))</a:t>
            </a:r>
          </a:p>
          <a:p>
            <a:pPr marL="0" indent="0">
              <a:buNone/>
              <a:defRPr/>
            </a:pPr>
            <a:r>
              <a:rPr lang="en-US" altLang="ko-KR" sz="1400" dirty="0">
                <a:latin typeface="+mn-lt"/>
              </a:rPr>
              <a:t>optimizer = </a:t>
            </a:r>
            <a:r>
              <a:rPr lang="en-US" altLang="ko-KR" sz="1400" dirty="0" err="1">
                <a:latin typeface="+mn-lt"/>
              </a:rPr>
              <a:t>tf.train.AdamOptimizer</a:t>
            </a:r>
            <a:r>
              <a:rPr lang="en-US" altLang="ko-KR" sz="1400" dirty="0">
                <a:latin typeface="+mn-lt"/>
              </a:rPr>
              <a:t>(0.001).minimize(cost</a:t>
            </a:r>
            <a:r>
              <a:rPr lang="en-US" altLang="ko-KR" sz="1400" dirty="0" smtClean="0">
                <a:latin typeface="+mn-lt"/>
              </a:rPr>
              <a:t>)</a:t>
            </a:r>
          </a:p>
          <a:p>
            <a:pPr marL="0" indent="0">
              <a:buNone/>
              <a:defRPr/>
            </a:pP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463622" y="2185790"/>
            <a:ext cx="8253597" cy="4616648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  <a:defRPr/>
            </a:pPr>
            <a:r>
              <a:rPr lang="en-US" altLang="ko-KR" sz="1400" dirty="0" err="1" smtClean="0">
                <a:latin typeface="+mn-lt"/>
              </a:rPr>
              <a:t>init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= </a:t>
            </a:r>
            <a:r>
              <a:rPr lang="en-US" altLang="ko-KR" sz="1400" dirty="0" err="1">
                <a:latin typeface="+mn-lt"/>
              </a:rPr>
              <a:t>tf.global_variables_initializer</a:t>
            </a:r>
            <a:r>
              <a:rPr lang="en-US" altLang="ko-KR" sz="1400" dirty="0">
                <a:latin typeface="+mn-lt"/>
              </a:rPr>
              <a:t>()</a:t>
            </a:r>
          </a:p>
          <a:p>
            <a:pPr marL="0" indent="0">
              <a:buNone/>
              <a:defRPr/>
            </a:pPr>
            <a:r>
              <a:rPr lang="en-US" altLang="ko-KR" sz="1400" dirty="0" err="1">
                <a:latin typeface="+mn-lt"/>
              </a:rPr>
              <a:t>sess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dirty="0" err="1">
                <a:latin typeface="+mn-lt"/>
              </a:rPr>
              <a:t>tf.Session</a:t>
            </a:r>
            <a:r>
              <a:rPr lang="en-US" altLang="ko-KR" sz="1400" dirty="0">
                <a:latin typeface="+mn-lt"/>
              </a:rPr>
              <a:t>()</a:t>
            </a:r>
          </a:p>
          <a:p>
            <a:pPr marL="0" indent="0">
              <a:buNone/>
              <a:defRPr/>
            </a:pPr>
            <a:r>
              <a:rPr lang="en-US" altLang="ko-KR" sz="1400" dirty="0" err="1">
                <a:latin typeface="+mn-lt"/>
              </a:rPr>
              <a:t>sess.run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init</a:t>
            </a:r>
            <a:r>
              <a:rPr lang="en-US" altLang="ko-KR" sz="1400" dirty="0">
                <a:latin typeface="+mn-lt"/>
              </a:rPr>
              <a:t>)</a:t>
            </a:r>
          </a:p>
          <a:p>
            <a:pPr marL="0" indent="0">
              <a:buNone/>
              <a:defRPr/>
            </a:pPr>
            <a:endParaRPr lang="en-US" altLang="ko-KR" sz="1400" dirty="0">
              <a:latin typeface="+mn-lt"/>
            </a:endParaRPr>
          </a:p>
          <a:p>
            <a:pPr marL="0" indent="0">
              <a:buNone/>
              <a:defRPr/>
            </a:pPr>
            <a:r>
              <a:rPr lang="en-US" altLang="ko-KR" sz="1400" dirty="0" err="1">
                <a:latin typeface="+mn-lt"/>
              </a:rPr>
              <a:t>batch_size</a:t>
            </a:r>
            <a:r>
              <a:rPr lang="en-US" altLang="ko-KR" sz="1400" dirty="0">
                <a:latin typeface="+mn-lt"/>
              </a:rPr>
              <a:t> = 100</a:t>
            </a:r>
          </a:p>
          <a:p>
            <a:pPr marL="0" indent="0">
              <a:buNone/>
              <a:defRPr/>
            </a:pPr>
            <a:r>
              <a:rPr lang="en-US" altLang="ko-KR" sz="1400" dirty="0" err="1">
                <a:latin typeface="+mn-lt"/>
              </a:rPr>
              <a:t>total_batch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mnist.train.num_examples</a:t>
            </a:r>
            <a:r>
              <a:rPr lang="en-US" altLang="ko-KR" sz="1400" dirty="0">
                <a:latin typeface="+mn-lt"/>
              </a:rPr>
              <a:t> / </a:t>
            </a:r>
            <a:r>
              <a:rPr lang="en-US" altLang="ko-KR" sz="1400" dirty="0" err="1">
                <a:latin typeface="+mn-lt"/>
              </a:rPr>
              <a:t>batch_size</a:t>
            </a:r>
            <a:r>
              <a:rPr lang="en-US" altLang="ko-KR" sz="1400" dirty="0">
                <a:latin typeface="+mn-lt"/>
              </a:rPr>
              <a:t>)</a:t>
            </a:r>
          </a:p>
          <a:p>
            <a:pPr marL="0" indent="0">
              <a:buNone/>
              <a:defRPr/>
            </a:pPr>
            <a:endParaRPr lang="en-US" altLang="ko-KR" sz="1400" dirty="0">
              <a:latin typeface="+mn-lt"/>
            </a:endParaRPr>
          </a:p>
          <a:p>
            <a:pPr marL="0" indent="0">
              <a:buNone/>
              <a:defRPr/>
            </a:pPr>
            <a:r>
              <a:rPr lang="en-US" altLang="ko-KR" sz="1400" dirty="0">
                <a:latin typeface="+mn-lt"/>
              </a:rPr>
              <a:t>for epoch in range(15):</a:t>
            </a:r>
          </a:p>
          <a:p>
            <a:pPr marL="0" indent="0">
              <a:buNone/>
              <a:defRPr/>
            </a:pPr>
            <a:r>
              <a:rPr lang="en-US" altLang="ko-KR" sz="1400" dirty="0">
                <a:latin typeface="+mn-lt"/>
              </a:rPr>
              <a:t>    </a:t>
            </a:r>
            <a:r>
              <a:rPr lang="en-US" altLang="ko-KR" sz="1400" dirty="0" err="1">
                <a:latin typeface="+mn-lt"/>
              </a:rPr>
              <a:t>total_cost</a:t>
            </a:r>
            <a:r>
              <a:rPr lang="en-US" altLang="ko-KR" sz="1400" dirty="0">
                <a:latin typeface="+mn-lt"/>
              </a:rPr>
              <a:t> = 0</a:t>
            </a:r>
          </a:p>
          <a:p>
            <a:pPr marL="0" indent="0">
              <a:buNone/>
              <a:defRPr/>
            </a:pPr>
            <a:endParaRPr lang="en-US" altLang="ko-KR" sz="1400" dirty="0">
              <a:latin typeface="+mn-lt"/>
            </a:endParaRPr>
          </a:p>
          <a:p>
            <a:pPr marL="0" indent="0">
              <a:buNone/>
              <a:defRPr/>
            </a:pPr>
            <a:r>
              <a:rPr lang="en-US" altLang="ko-KR" sz="1400" dirty="0">
                <a:latin typeface="+mn-lt"/>
              </a:rPr>
              <a:t>    for </a:t>
            </a:r>
            <a:r>
              <a:rPr lang="en-US" altLang="ko-KR" sz="1400" dirty="0" err="1" smtClean="0">
                <a:latin typeface="+mn-lt"/>
              </a:rPr>
              <a:t>i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in range(</a:t>
            </a:r>
            <a:r>
              <a:rPr lang="en-US" altLang="ko-KR" sz="1400" dirty="0" err="1">
                <a:latin typeface="+mn-lt"/>
              </a:rPr>
              <a:t>total_batch</a:t>
            </a:r>
            <a:r>
              <a:rPr lang="en-US" altLang="ko-KR" sz="1400" dirty="0">
                <a:latin typeface="+mn-lt"/>
              </a:rPr>
              <a:t>):</a:t>
            </a:r>
          </a:p>
          <a:p>
            <a:pPr marL="0" indent="0">
              <a:buNone/>
              <a:defRPr/>
            </a:pPr>
            <a:r>
              <a:rPr lang="en-US" altLang="ko-KR" sz="1400" dirty="0"/>
              <a:t>        # </a:t>
            </a:r>
            <a:r>
              <a:rPr lang="ko-KR" altLang="en-US" sz="1400" dirty="0" err="1"/>
              <a:t>텐서플로우의</a:t>
            </a:r>
            <a:r>
              <a:rPr lang="ko-KR" altLang="en-US" sz="1400" dirty="0"/>
              <a:t> </a:t>
            </a:r>
            <a:r>
              <a:rPr lang="en-US" altLang="ko-KR" sz="1400" dirty="0" err="1"/>
              <a:t>mnist</a:t>
            </a:r>
            <a:r>
              <a:rPr lang="en-US" altLang="ko-KR" sz="1400" dirty="0"/>
              <a:t> </a:t>
            </a:r>
            <a:r>
              <a:rPr lang="ko-KR" altLang="en-US" sz="1400" dirty="0"/>
              <a:t>모델의 </a:t>
            </a:r>
            <a:r>
              <a:rPr lang="en-US" altLang="ko-KR" sz="1400" dirty="0" err="1"/>
              <a:t>next_batch</a:t>
            </a:r>
            <a:r>
              <a:rPr lang="en-US" altLang="ko-KR" sz="1400" dirty="0"/>
              <a:t> </a:t>
            </a:r>
            <a:r>
              <a:rPr lang="ko-KR" altLang="en-US" sz="1400" dirty="0"/>
              <a:t>함수를 이용해</a:t>
            </a:r>
          </a:p>
          <a:p>
            <a:pPr marL="0" indent="0">
              <a:buNone/>
              <a:defRPr/>
            </a:pPr>
            <a:r>
              <a:rPr lang="ko-KR" altLang="en-US" sz="1400" dirty="0"/>
              <a:t>        </a:t>
            </a:r>
            <a:r>
              <a:rPr lang="en-US" altLang="ko-KR" sz="1400" dirty="0"/>
              <a:t># </a:t>
            </a:r>
            <a:r>
              <a:rPr lang="ko-KR" altLang="en-US" sz="1400" dirty="0"/>
              <a:t>지정한 크기만큼 학습할 데이터를 </a:t>
            </a:r>
            <a:r>
              <a:rPr lang="ko-KR" altLang="en-US" sz="1400" dirty="0" smtClean="0"/>
              <a:t>가져온다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0" indent="0">
              <a:buNone/>
              <a:defRPr/>
            </a:pPr>
            <a:r>
              <a:rPr lang="en-US" altLang="ko-KR" sz="1400" dirty="0">
                <a:latin typeface="+mn-lt"/>
              </a:rPr>
              <a:t>        </a:t>
            </a:r>
            <a:r>
              <a:rPr lang="en-US" altLang="ko-KR" sz="1400" dirty="0" err="1">
                <a:latin typeface="+mn-lt"/>
              </a:rPr>
              <a:t>batch_xs</a:t>
            </a:r>
            <a:r>
              <a:rPr lang="en-US" altLang="ko-KR" sz="1400" dirty="0">
                <a:latin typeface="+mn-lt"/>
              </a:rPr>
              <a:t>, </a:t>
            </a:r>
            <a:r>
              <a:rPr lang="en-US" altLang="ko-KR" sz="1400" dirty="0" err="1">
                <a:latin typeface="+mn-lt"/>
              </a:rPr>
              <a:t>batch_ys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dirty="0" err="1">
                <a:latin typeface="+mn-lt"/>
              </a:rPr>
              <a:t>mnist.train.next_batch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batch_size</a:t>
            </a:r>
            <a:r>
              <a:rPr lang="en-US" altLang="ko-KR" sz="1400" dirty="0">
                <a:latin typeface="+mn-lt"/>
              </a:rPr>
              <a:t>)</a:t>
            </a:r>
          </a:p>
          <a:p>
            <a:pPr marL="0" indent="0">
              <a:buNone/>
              <a:defRPr/>
            </a:pPr>
            <a:endParaRPr lang="en-US" altLang="ko-KR" sz="1400" dirty="0">
              <a:latin typeface="+mn-lt"/>
            </a:endParaRPr>
          </a:p>
          <a:p>
            <a:pPr marL="0" indent="0">
              <a:buNone/>
              <a:defRPr/>
            </a:pPr>
            <a:r>
              <a:rPr lang="en-US" altLang="ko-KR" sz="1400" dirty="0">
                <a:latin typeface="+mn-lt"/>
              </a:rPr>
              <a:t>        _, </a:t>
            </a:r>
            <a:r>
              <a:rPr lang="en-US" altLang="ko-KR" sz="1400" dirty="0" err="1">
                <a:latin typeface="+mn-lt"/>
              </a:rPr>
              <a:t>cost_val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dirty="0" err="1">
                <a:latin typeface="+mn-lt"/>
              </a:rPr>
              <a:t>sess.run</a:t>
            </a:r>
            <a:r>
              <a:rPr lang="en-US" altLang="ko-KR" sz="1400" dirty="0">
                <a:latin typeface="+mn-lt"/>
              </a:rPr>
              <a:t>([optimizer, cost], </a:t>
            </a:r>
            <a:r>
              <a:rPr lang="en-US" altLang="ko-KR" sz="1400" dirty="0" err="1">
                <a:latin typeface="+mn-lt"/>
              </a:rPr>
              <a:t>feed_dict</a:t>
            </a:r>
            <a:r>
              <a:rPr lang="en-US" altLang="ko-KR" sz="1400" dirty="0">
                <a:latin typeface="+mn-lt"/>
              </a:rPr>
              <a:t>={X: </a:t>
            </a:r>
            <a:r>
              <a:rPr lang="en-US" altLang="ko-KR" sz="1400" dirty="0" err="1">
                <a:latin typeface="+mn-lt"/>
              </a:rPr>
              <a:t>batch_xs</a:t>
            </a:r>
            <a:r>
              <a:rPr lang="en-US" altLang="ko-KR" sz="1400" dirty="0">
                <a:latin typeface="+mn-lt"/>
              </a:rPr>
              <a:t>, Y: </a:t>
            </a:r>
            <a:r>
              <a:rPr lang="en-US" altLang="ko-KR" sz="1400" dirty="0" err="1">
                <a:latin typeface="+mn-lt"/>
              </a:rPr>
              <a:t>batch_ys</a:t>
            </a:r>
            <a:r>
              <a:rPr lang="en-US" altLang="ko-KR" sz="1400" dirty="0">
                <a:latin typeface="+mn-lt"/>
              </a:rPr>
              <a:t>})</a:t>
            </a:r>
          </a:p>
          <a:p>
            <a:pPr marL="0" indent="0">
              <a:buNone/>
              <a:defRPr/>
            </a:pPr>
            <a:r>
              <a:rPr lang="en-US" altLang="ko-KR" sz="1400" dirty="0">
                <a:latin typeface="+mn-lt"/>
              </a:rPr>
              <a:t>        </a:t>
            </a:r>
            <a:r>
              <a:rPr lang="en-US" altLang="ko-KR" sz="1400" dirty="0" err="1">
                <a:latin typeface="+mn-lt"/>
              </a:rPr>
              <a:t>total_cost</a:t>
            </a:r>
            <a:r>
              <a:rPr lang="en-US" altLang="ko-KR" sz="1400" dirty="0">
                <a:latin typeface="+mn-lt"/>
              </a:rPr>
              <a:t> += </a:t>
            </a:r>
            <a:r>
              <a:rPr lang="en-US" altLang="ko-KR" sz="1400" dirty="0" err="1">
                <a:latin typeface="+mn-lt"/>
              </a:rPr>
              <a:t>cost_val</a:t>
            </a:r>
            <a:endParaRPr lang="en-US" altLang="ko-KR" sz="1400" dirty="0">
              <a:latin typeface="+mn-lt"/>
            </a:endParaRPr>
          </a:p>
          <a:p>
            <a:pPr marL="0" indent="0">
              <a:buNone/>
              <a:defRPr/>
            </a:pPr>
            <a:endParaRPr lang="en-US" altLang="ko-KR" sz="1400" dirty="0">
              <a:latin typeface="+mn-lt"/>
            </a:endParaRPr>
          </a:p>
          <a:p>
            <a:pPr marL="0" indent="0">
              <a:buNone/>
              <a:defRPr/>
            </a:pPr>
            <a:r>
              <a:rPr lang="en-US" altLang="ko-KR" sz="1400" dirty="0">
                <a:latin typeface="+mn-lt"/>
              </a:rPr>
              <a:t>    print('Epoch:', '%04d' % (epoch + 1</a:t>
            </a:r>
            <a:r>
              <a:rPr lang="en-US" altLang="ko-KR" sz="1400" dirty="0" smtClean="0">
                <a:latin typeface="+mn-lt"/>
              </a:rPr>
              <a:t>), 'Avg</a:t>
            </a:r>
            <a:r>
              <a:rPr lang="en-US" altLang="ko-KR" sz="1400" dirty="0">
                <a:latin typeface="+mn-lt"/>
              </a:rPr>
              <a:t>. cost =', '{:.3f}'.format(</a:t>
            </a:r>
            <a:r>
              <a:rPr lang="en-US" altLang="ko-KR" sz="1400" dirty="0" err="1">
                <a:latin typeface="+mn-lt"/>
              </a:rPr>
              <a:t>total_cost</a:t>
            </a:r>
            <a:r>
              <a:rPr lang="en-US" altLang="ko-KR" sz="1400" dirty="0">
                <a:latin typeface="+mn-lt"/>
              </a:rPr>
              <a:t> / </a:t>
            </a:r>
            <a:r>
              <a:rPr lang="en-US" altLang="ko-KR" sz="1400" dirty="0" err="1">
                <a:latin typeface="+mn-lt"/>
              </a:rPr>
              <a:t>total_batch</a:t>
            </a:r>
            <a:r>
              <a:rPr lang="en-US" altLang="ko-KR" sz="1400" dirty="0">
                <a:latin typeface="+mn-lt"/>
              </a:rPr>
              <a:t>))</a:t>
            </a:r>
          </a:p>
          <a:p>
            <a:pPr marL="0" indent="0">
              <a:buNone/>
              <a:defRPr/>
            </a:pPr>
            <a:endParaRPr lang="en-US" altLang="ko-KR" sz="1400" dirty="0" smtClean="0">
              <a:latin typeface="+mn-lt"/>
            </a:endParaRPr>
          </a:p>
          <a:p>
            <a:pPr marL="0" indent="0">
              <a:buNone/>
              <a:defRPr/>
            </a:pPr>
            <a:r>
              <a:rPr lang="en-US" altLang="ko-KR" sz="1400" dirty="0" smtClean="0">
                <a:latin typeface="+mn-lt"/>
              </a:rPr>
              <a:t>print</a:t>
            </a:r>
            <a:r>
              <a:rPr lang="en-US" altLang="ko-KR" sz="1400" dirty="0">
                <a:latin typeface="+mn-lt"/>
              </a:rPr>
              <a:t>('</a:t>
            </a:r>
            <a:r>
              <a:rPr lang="ko-KR" altLang="en-US" sz="1400" dirty="0">
                <a:latin typeface="+mn-lt"/>
              </a:rPr>
              <a:t>최적화 완료</a:t>
            </a:r>
            <a:r>
              <a:rPr lang="en-US" altLang="ko-KR" sz="1400" dirty="0">
                <a:latin typeface="+mn-lt"/>
              </a:rPr>
              <a:t>!')</a:t>
            </a:r>
          </a:p>
        </p:txBody>
      </p:sp>
    </p:spTree>
    <p:extLst>
      <p:ext uri="{BB962C8B-B14F-4D97-AF65-F5344CB8AC3E}">
        <p14:creationId xmlns:p14="http://schemas.microsoft.com/office/powerpoint/2010/main" val="46371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913" y="260350"/>
            <a:ext cx="8291513" cy="482758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dirty="0" smtClean="0"/>
              <a:t>6. </a:t>
            </a:r>
            <a:r>
              <a:rPr lang="ko-KR" altLang="en-US" dirty="0"/>
              <a:t>테스트 데이터를 이용한 최종 식별 결과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hangingPunct="1"/>
            <a:fld id="{AD213DCA-3629-4B8E-B0DC-7B340E906BD1}" type="slidenum">
              <a:rPr lang="en-US" altLang="ko-KR" sz="140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pPr eaLnBrk="1" hangingPunct="1"/>
              <a:t>8</a:t>
            </a:fld>
            <a:endParaRPr lang="en-US" altLang="ko-KR" sz="140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7238" y="771379"/>
            <a:ext cx="8155943" cy="1692771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  <a:defRPr/>
            </a:pPr>
            <a:endParaRPr lang="en-US" altLang="ko-KR" sz="1200" dirty="0" smtClean="0"/>
          </a:p>
          <a:p>
            <a:pPr marL="0" indent="0">
              <a:buNone/>
              <a:defRPr/>
            </a:pPr>
            <a:r>
              <a:rPr lang="en-US" altLang="ko-KR" sz="1200" dirty="0">
                <a:latin typeface="+mn-lt"/>
              </a:rPr>
              <a:t># model </a:t>
            </a:r>
            <a:r>
              <a:rPr lang="ko-KR" altLang="en-US" sz="1200" dirty="0">
                <a:latin typeface="+mn-lt"/>
              </a:rPr>
              <a:t>로 예측한 값과 실제 레이블인 </a:t>
            </a:r>
            <a:r>
              <a:rPr lang="en-US" altLang="ko-KR" sz="1200" dirty="0">
                <a:latin typeface="+mn-lt"/>
              </a:rPr>
              <a:t>Y</a:t>
            </a:r>
            <a:r>
              <a:rPr lang="ko-KR" altLang="en-US" sz="1200" dirty="0">
                <a:latin typeface="+mn-lt"/>
              </a:rPr>
              <a:t>의 값을 비교합니다</a:t>
            </a:r>
            <a:r>
              <a:rPr lang="en-US" altLang="ko-KR" sz="1200" dirty="0">
                <a:latin typeface="+mn-lt"/>
              </a:rPr>
              <a:t>.</a:t>
            </a:r>
          </a:p>
          <a:p>
            <a:pPr marL="0" indent="0">
              <a:buNone/>
              <a:defRPr/>
            </a:pPr>
            <a:r>
              <a:rPr lang="en-US" altLang="ko-KR" sz="1200" dirty="0">
                <a:latin typeface="+mn-lt"/>
              </a:rPr>
              <a:t># </a:t>
            </a:r>
            <a:r>
              <a:rPr lang="en-US" altLang="ko-KR" sz="1200" dirty="0" err="1">
                <a:latin typeface="+mn-lt"/>
              </a:rPr>
              <a:t>tf.argmax</a:t>
            </a:r>
            <a:r>
              <a:rPr lang="en-US" altLang="ko-KR" sz="1200" dirty="0">
                <a:latin typeface="+mn-lt"/>
              </a:rPr>
              <a:t> </a:t>
            </a:r>
            <a:r>
              <a:rPr lang="ko-KR" altLang="en-US" sz="1200" dirty="0">
                <a:latin typeface="+mn-lt"/>
              </a:rPr>
              <a:t>함수를 이용해 예측한 값에서 가장 큰 값을 예측한 레이블이라고 평가합니다</a:t>
            </a:r>
            <a:r>
              <a:rPr lang="en-US" altLang="ko-KR" sz="1200" dirty="0">
                <a:latin typeface="+mn-lt"/>
              </a:rPr>
              <a:t>.</a:t>
            </a:r>
          </a:p>
          <a:p>
            <a:pPr marL="0" indent="0">
              <a:buNone/>
              <a:defRPr/>
            </a:pPr>
            <a:r>
              <a:rPr lang="en-US" altLang="ko-KR" sz="1200" dirty="0">
                <a:latin typeface="+mn-lt"/>
              </a:rPr>
              <a:t># </a:t>
            </a:r>
            <a:r>
              <a:rPr lang="ko-KR" altLang="en-US" sz="1200" dirty="0">
                <a:latin typeface="+mn-lt"/>
              </a:rPr>
              <a:t>예</a:t>
            </a:r>
            <a:r>
              <a:rPr lang="en-US" altLang="ko-KR" sz="1200" dirty="0">
                <a:latin typeface="+mn-lt"/>
              </a:rPr>
              <a:t>) [0.1 0 0 0.7 0 0.2 0 0 0 0] -&gt; </a:t>
            </a:r>
            <a:r>
              <a:rPr lang="en-US" altLang="ko-KR" sz="1200" dirty="0" smtClean="0">
                <a:latin typeface="+mn-lt"/>
              </a:rPr>
              <a:t>3</a:t>
            </a:r>
          </a:p>
          <a:p>
            <a:pPr marL="0" indent="0">
              <a:buNone/>
              <a:defRPr/>
            </a:pPr>
            <a:endParaRPr lang="en-US" altLang="ko-KR" sz="1400" dirty="0">
              <a:latin typeface="+mn-lt"/>
            </a:endParaRPr>
          </a:p>
          <a:p>
            <a:pPr marL="0" indent="0">
              <a:buNone/>
              <a:defRPr/>
            </a:pPr>
            <a:r>
              <a:rPr lang="en-US" altLang="ko-KR" sz="1400" dirty="0" err="1">
                <a:latin typeface="+mn-lt"/>
              </a:rPr>
              <a:t>is_correct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dirty="0" err="1">
                <a:latin typeface="+mn-lt"/>
              </a:rPr>
              <a:t>tf.equal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tf.argmax</a:t>
            </a:r>
            <a:r>
              <a:rPr lang="en-US" altLang="ko-KR" sz="1400" dirty="0">
                <a:latin typeface="+mn-lt"/>
              </a:rPr>
              <a:t>(model, 1), </a:t>
            </a:r>
            <a:r>
              <a:rPr lang="en-US" altLang="ko-KR" sz="1400" dirty="0" err="1">
                <a:latin typeface="+mn-lt"/>
              </a:rPr>
              <a:t>tf.argmax</a:t>
            </a:r>
            <a:r>
              <a:rPr lang="en-US" altLang="ko-KR" sz="1400" dirty="0">
                <a:latin typeface="+mn-lt"/>
              </a:rPr>
              <a:t>(Y, 1))</a:t>
            </a:r>
          </a:p>
          <a:p>
            <a:pPr marL="0" indent="0">
              <a:buNone/>
              <a:defRPr/>
            </a:pPr>
            <a:r>
              <a:rPr lang="en-US" altLang="ko-KR" sz="1400" dirty="0">
                <a:latin typeface="+mn-lt"/>
              </a:rPr>
              <a:t>accuracy = </a:t>
            </a:r>
            <a:r>
              <a:rPr lang="en-US" altLang="ko-KR" sz="1400" dirty="0" err="1">
                <a:latin typeface="+mn-lt"/>
              </a:rPr>
              <a:t>tf.reduce_mean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tf.cast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is_correct</a:t>
            </a:r>
            <a:r>
              <a:rPr lang="en-US" altLang="ko-KR" sz="1400" dirty="0">
                <a:latin typeface="+mn-lt"/>
              </a:rPr>
              <a:t>, tf.float32))</a:t>
            </a:r>
          </a:p>
          <a:p>
            <a:pPr marL="0" indent="0">
              <a:buNone/>
              <a:defRPr/>
            </a:pPr>
            <a:r>
              <a:rPr lang="en-US" altLang="ko-KR" sz="1400" dirty="0">
                <a:latin typeface="+mn-lt"/>
              </a:rPr>
              <a:t>print('</a:t>
            </a:r>
            <a:r>
              <a:rPr lang="ko-KR" altLang="en-US" sz="1400" dirty="0">
                <a:latin typeface="+mn-lt"/>
              </a:rPr>
              <a:t>정확도</a:t>
            </a:r>
            <a:r>
              <a:rPr lang="en-US" altLang="ko-KR" sz="1400" dirty="0">
                <a:latin typeface="+mn-lt"/>
              </a:rPr>
              <a:t>:', </a:t>
            </a:r>
            <a:r>
              <a:rPr lang="en-US" altLang="ko-KR" sz="1400" dirty="0" err="1">
                <a:latin typeface="+mn-lt"/>
              </a:rPr>
              <a:t>sess.run</a:t>
            </a:r>
            <a:r>
              <a:rPr lang="en-US" altLang="ko-KR" sz="1400" dirty="0">
                <a:latin typeface="+mn-lt"/>
              </a:rPr>
              <a:t>(accuracy</a:t>
            </a:r>
            <a:r>
              <a:rPr lang="en-US" altLang="ko-KR" sz="1400" dirty="0" smtClean="0">
                <a:latin typeface="+mn-lt"/>
              </a:rPr>
              <a:t>, </a:t>
            </a:r>
            <a:r>
              <a:rPr lang="en-US" altLang="ko-KR" sz="1400" dirty="0" err="1">
                <a:latin typeface="+mn-lt"/>
              </a:rPr>
              <a:t>feed_dict</a:t>
            </a:r>
            <a:r>
              <a:rPr lang="en-US" altLang="ko-KR" sz="1400" dirty="0">
                <a:latin typeface="+mn-lt"/>
              </a:rPr>
              <a:t>={X: </a:t>
            </a:r>
            <a:r>
              <a:rPr lang="en-US" altLang="ko-KR" sz="1400" dirty="0" err="1">
                <a:latin typeface="+mn-lt"/>
              </a:rPr>
              <a:t>mnist.test.images</a:t>
            </a:r>
            <a:r>
              <a:rPr lang="en-US" altLang="ko-KR" sz="1400" dirty="0" smtClean="0">
                <a:latin typeface="+mn-lt"/>
              </a:rPr>
              <a:t>, </a:t>
            </a:r>
            <a:r>
              <a:rPr lang="en-US" altLang="ko-KR" sz="1400" dirty="0">
                <a:latin typeface="+mn-lt"/>
              </a:rPr>
              <a:t>Y: </a:t>
            </a:r>
            <a:r>
              <a:rPr lang="en-US" altLang="ko-KR" sz="1400" dirty="0" err="1">
                <a:latin typeface="+mn-lt"/>
              </a:rPr>
              <a:t>mnist.test.labels</a:t>
            </a:r>
            <a:r>
              <a:rPr lang="en-US" altLang="ko-KR" sz="1400" dirty="0" smtClean="0">
                <a:latin typeface="+mn-lt"/>
              </a:rPr>
              <a:t>}))</a:t>
            </a:r>
            <a:endParaRPr lang="en-US" altLang="ko-KR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109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84582" y="100553"/>
            <a:ext cx="8291513" cy="482758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dirty="0" smtClean="0"/>
              <a:t>&lt; </a:t>
            </a:r>
            <a:r>
              <a:rPr lang="ko-KR" altLang="en-US" dirty="0" err="1" smtClean="0"/>
              <a:t>과적합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Overffiting</a:t>
            </a:r>
            <a:r>
              <a:rPr lang="en-US" altLang="ko-KR" dirty="0" smtClean="0"/>
              <a:t>) &gt;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v"/>
              <a:defRPr/>
            </a:pPr>
            <a:endParaRPr lang="en-US" altLang="ko-KR" sz="1400" dirty="0" smtClean="0"/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ko-KR" altLang="en-US" sz="1400" dirty="0" err="1" smtClean="0">
                <a:effectLst/>
              </a:rPr>
              <a:t>과적합</a:t>
            </a:r>
            <a:r>
              <a:rPr lang="ko-KR" altLang="en-US" sz="1400" dirty="0" smtClean="0">
                <a:effectLst/>
              </a:rPr>
              <a:t> </a:t>
            </a:r>
            <a:r>
              <a:rPr lang="ko-KR" altLang="en-US" sz="1400" dirty="0">
                <a:effectLst/>
              </a:rPr>
              <a:t>문제</a:t>
            </a:r>
            <a:r>
              <a:rPr lang="en-US" altLang="ko-KR" sz="1400" dirty="0">
                <a:effectLst/>
              </a:rPr>
              <a:t>(overfitting problem)</a:t>
            </a:r>
            <a:r>
              <a:rPr lang="ko-KR" altLang="en-US" sz="1400" dirty="0">
                <a:effectLst/>
              </a:rPr>
              <a:t>란 학습데이터에 모델이 과도하게 학습되어 일반적인 </a:t>
            </a:r>
            <a:r>
              <a:rPr lang="ko-KR" altLang="en-US" sz="1400" dirty="0" smtClean="0">
                <a:effectLst/>
              </a:rPr>
              <a:t>데이터의</a:t>
            </a:r>
            <a:endParaRPr lang="en-US" altLang="ko-KR" sz="1400" dirty="0" smtClean="0">
              <a:effectLst/>
            </a:endParaRPr>
          </a:p>
          <a:p>
            <a:pPr marL="0" indent="0">
              <a:buNone/>
              <a:defRPr/>
            </a:pPr>
            <a:r>
              <a:rPr lang="en-US" altLang="ko-KR" sz="1400" dirty="0">
                <a:effectLst/>
              </a:rPr>
              <a:t> </a:t>
            </a:r>
            <a:r>
              <a:rPr lang="en-US" altLang="ko-KR" sz="1400" dirty="0" smtClean="0">
                <a:effectLst/>
              </a:rPr>
              <a:t>      </a:t>
            </a:r>
            <a:r>
              <a:rPr lang="ko-KR" altLang="en-US" sz="1400" dirty="0" smtClean="0">
                <a:effectLst/>
              </a:rPr>
              <a:t>분류에 </a:t>
            </a:r>
            <a:r>
              <a:rPr lang="ko-KR" altLang="en-US" sz="1400" dirty="0">
                <a:effectLst/>
              </a:rPr>
              <a:t>오히려 악영향을 미치는 현상을 뜻한다</a:t>
            </a:r>
            <a:r>
              <a:rPr lang="en-US" altLang="ko-KR" sz="1400" dirty="0">
                <a:effectLst/>
              </a:rPr>
              <a:t>.</a:t>
            </a:r>
            <a:endParaRPr lang="ko-KR" altLang="en-US" sz="1400" dirty="0">
              <a:effectLst/>
            </a:endParaRPr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 marL="0" indent="0">
              <a:buNone/>
              <a:defRPr/>
            </a:pP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10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376630408" descr="EMB00001fa8b9c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574" y="1539379"/>
            <a:ext cx="5574485" cy="185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966632" y="3269054"/>
            <a:ext cx="3688830" cy="4442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smtClean="0">
                <a:solidFill>
                  <a:srgbClr val="000000"/>
                </a:solidFill>
                <a:latin typeface="+mn-ea"/>
                <a:ea typeface="+mn-ea"/>
              </a:rPr>
              <a:t>&lt; </a:t>
            </a:r>
            <a:r>
              <a:rPr lang="ko-KR" altLang="en-US" kern="0" dirty="0" smtClean="0">
                <a:solidFill>
                  <a:srgbClr val="000000"/>
                </a:solidFill>
                <a:latin typeface="+mn-ea"/>
                <a:ea typeface="+mn-ea"/>
              </a:rPr>
              <a:t>학습 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정도에 따라 생성된 결정경계 </a:t>
            </a:r>
            <a:r>
              <a:rPr lang="en-US" altLang="ko-KR" kern="0" dirty="0" smtClean="0">
                <a:solidFill>
                  <a:srgbClr val="000000"/>
                </a:solidFill>
                <a:latin typeface="+mn-ea"/>
                <a:ea typeface="+mn-ea"/>
              </a:rPr>
              <a:t>&gt;</a:t>
            </a:r>
            <a:endParaRPr lang="ko-KR" altLang="en-US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070370" y="349119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376631448" descr="EMB00001fa8b9c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370" y="3948399"/>
            <a:ext cx="2879725" cy="216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1664898" y="6100899"/>
            <a:ext cx="6081623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 smtClean="0"/>
              <a:t>&lt; </a:t>
            </a:r>
            <a:r>
              <a:rPr lang="ko-KR" altLang="en-US" dirty="0" err="1" smtClean="0"/>
              <a:t>과적합</a:t>
            </a:r>
            <a:r>
              <a:rPr lang="ko-KR" altLang="en-US" dirty="0" smtClean="0"/>
              <a:t> </a:t>
            </a:r>
            <a:r>
              <a:rPr lang="ko-KR" altLang="en-US" dirty="0"/>
              <a:t>문제가 발생할 경우 학습회수에 따른 오류의 </a:t>
            </a:r>
            <a:r>
              <a:rPr lang="ko-KR" altLang="en-US" dirty="0" smtClean="0"/>
              <a:t>변화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94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20060928_협의23_이수형">
  <a:themeElements>
    <a:clrScheme name="20060928_협의23_이수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0060928_협의23_이수형">
      <a:majorFont>
        <a:latin typeface="휴먼엑스포"/>
        <a:ea typeface="휴먼엑스포"/>
        <a:cs typeface=""/>
      </a:majorFont>
      <a:minorFont>
        <a:latin typeface="Arial"/>
        <a:ea typeface="휴먼엑스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7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itchFamily="18" charset="-127"/>
            <a:ea typeface="HY헤드라인M" pitchFamily="18" charset="-127"/>
          </a:defRPr>
        </a:defPPr>
      </a:lstStyle>
    </a:spDef>
    <a:lnDef>
      <a:spPr bwMode="auto"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20060928_협의23_이수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0928_협의23_이수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0928_협의23_이수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0928_협의23_이수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0928_협의23_이수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0928_협의23_이수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0928_협의23_이수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0928_협의23_이수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0928_협의23_이수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0928_협의23_이수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0928_협의23_이수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0928_협의23_이수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39841</TotalTime>
  <Words>1463</Words>
  <Application>Microsoft Office PowerPoint</Application>
  <PresentationFormat>화면 슬라이드 쇼(4:3)</PresentationFormat>
  <Paragraphs>278</Paragraphs>
  <Slides>11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1_20060928_협의23_이수형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KNU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연구실별 발표 - 수중 탐지 연구실</dc:title>
  <dc:creator>bwng</dc:creator>
  <cp:lastModifiedBy>Windows 사용자</cp:lastModifiedBy>
  <cp:revision>1250</cp:revision>
  <cp:lastPrinted>2015-04-11T07:39:36Z</cp:lastPrinted>
  <dcterms:created xsi:type="dcterms:W3CDTF">2006-12-04T00:43:28Z</dcterms:created>
  <dcterms:modified xsi:type="dcterms:W3CDTF">2019-07-15T04:39:04Z</dcterms:modified>
</cp:coreProperties>
</file>