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81" r:id="rId1"/>
  </p:sldMasterIdLst>
  <p:notesMasterIdLst>
    <p:notesMasterId r:id="rId5"/>
  </p:notesMasterIdLst>
  <p:handoutMasterIdLst>
    <p:handoutMasterId r:id="rId6"/>
  </p:handoutMasterIdLst>
  <p:sldIdLst>
    <p:sldId id="1170" r:id="rId2"/>
    <p:sldId id="1171" r:id="rId3"/>
    <p:sldId id="1160" r:id="rId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96">
          <p15:clr>
            <a:srgbClr val="A4A3A4"/>
          </p15:clr>
        </p15:guide>
        <p15:guide id="2" orient="horz" pos="1381">
          <p15:clr>
            <a:srgbClr val="A4A3A4"/>
          </p15:clr>
        </p15:guide>
        <p15:guide id="3" orient="horz" pos="1562">
          <p15:clr>
            <a:srgbClr val="A4A3A4"/>
          </p15:clr>
        </p15:guide>
        <p15:guide id="4" orient="horz" pos="1750">
          <p15:clr>
            <a:srgbClr val="A4A3A4"/>
          </p15:clr>
        </p15:guide>
        <p15:guide id="5" pos="2464">
          <p15:clr>
            <a:srgbClr val="A4A3A4"/>
          </p15:clr>
        </p15:guide>
        <p15:guide id="6" pos="342">
          <p15:clr>
            <a:srgbClr val="A4A3A4"/>
          </p15:clr>
        </p15:guide>
        <p15:guide id="7" pos="2896">
          <p15:clr>
            <a:srgbClr val="A4A3A4"/>
          </p15:clr>
        </p15:guide>
        <p15:guide id="8" pos="5356">
          <p15:clr>
            <a:srgbClr val="A4A3A4"/>
          </p15:clr>
        </p15:guide>
        <p15:guide id="9" pos="847">
          <p15:clr>
            <a:srgbClr val="A4A3A4"/>
          </p15:clr>
        </p15:guide>
        <p15:guide id="10" pos="1352">
          <p15:clr>
            <a:srgbClr val="A4A3A4"/>
          </p15:clr>
        </p15:guide>
        <p15:guide id="11" pos="1857">
          <p15:clr>
            <a:srgbClr val="A4A3A4"/>
          </p15:clr>
        </p15:guide>
        <p15:guide id="12" pos="37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CCECFF"/>
    <a:srgbClr val="FFFBFB"/>
    <a:srgbClr val="FFE5E5"/>
    <a:srgbClr val="E1FFE1"/>
    <a:srgbClr val="FFFF99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2" autoAdjust="0"/>
    <p:restoredTop sz="97205" autoAdjust="0"/>
  </p:normalViewPr>
  <p:slideViewPr>
    <p:cSldViewPr snapToGrid="0">
      <p:cViewPr varScale="1">
        <p:scale>
          <a:sx n="108" d="100"/>
          <a:sy n="108" d="100"/>
        </p:scale>
        <p:origin x="1056" y="96"/>
      </p:cViewPr>
      <p:guideLst>
        <p:guide orient="horz" pos="3896"/>
        <p:guide orient="horz" pos="1381"/>
        <p:guide orient="horz" pos="1562"/>
        <p:guide orient="horz" pos="1750"/>
        <p:guide pos="2464"/>
        <p:guide pos="342"/>
        <p:guide pos="2896"/>
        <p:guide pos="5356"/>
        <p:guide pos="847"/>
        <p:guide pos="1352"/>
        <p:guide pos="1857"/>
        <p:guide pos="37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339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A2A43-D433-4DF8-B8A3-26A8A53A66F5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8CA15-CD4B-4AE6-A283-E61F2F1F0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08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2950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F576F4B-E2CE-4DB0-B75F-EF3C8A21EF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3982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04362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971952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37317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266950"/>
            <a:ext cx="9144000" cy="3278188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100000">
                <a:schemeClr val="bg1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227647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66CC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5594350"/>
            <a:ext cx="2987675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 rot="9022281">
            <a:off x="8027988" y="114300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3366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rot="9022281">
            <a:off x="7496175" y="1036638"/>
            <a:ext cx="1223963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5FBE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 rot="9022281">
            <a:off x="6958013" y="93663"/>
            <a:ext cx="1223962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4992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 rot="9022281">
            <a:off x="6424613" y="1019175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7CF8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rot="9022281">
            <a:off x="6958013" y="1955800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51A8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 rot="9022281">
            <a:off x="6427788" y="2879725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9FCF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 rot="9022281">
            <a:off x="8024813" y="1968500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7CF8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 rot="9022281">
            <a:off x="7493000" y="2894013"/>
            <a:ext cx="1223963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87C3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 rot="9022281">
            <a:off x="5894388" y="1939925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7BBD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 rot="9022281">
            <a:off x="5364163" y="2865438"/>
            <a:ext cx="1223962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C9E4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 rot="9022281">
            <a:off x="5892800" y="79375"/>
            <a:ext cx="1223963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5FBE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 rot="9022281">
            <a:off x="5360988" y="1000125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51A8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 rot="9022281">
            <a:off x="4830763" y="1925638"/>
            <a:ext cx="1223962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9BCD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 rot="9022281">
            <a:off x="4300538" y="2849563"/>
            <a:ext cx="1223962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chemeClr val="bg1">
              <a:alpha val="39999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5857875"/>
            <a:ext cx="17526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5876925"/>
            <a:ext cx="18240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365625"/>
            <a:ext cx="6113463" cy="15843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latin typeface="휴먼엑스포" pitchFamily="18" charset="-127"/>
              </a:defRPr>
            </a:lvl1pPr>
          </a:lstStyle>
          <a:p>
            <a:r>
              <a:rPr lang="ko-KR" altLang="en-US"/>
              <a:t>부제목을 입력하십시오</a:t>
            </a:r>
          </a:p>
        </p:txBody>
      </p:sp>
      <p:sp>
        <p:nvSpPr>
          <p:cNvPr id="222228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684213" y="1052513"/>
            <a:ext cx="7627937" cy="1470025"/>
          </a:xfrm>
          <a:prstGeom prst="rect">
            <a:avLst/>
          </a:prstGeom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제목을 입력하십시오</a:t>
            </a:r>
          </a:p>
        </p:txBody>
      </p:sp>
    </p:spTree>
    <p:extLst>
      <p:ext uri="{BB962C8B-B14F-4D97-AF65-F5344CB8AC3E}">
        <p14:creationId xmlns:p14="http://schemas.microsoft.com/office/powerpoint/2010/main" val="340639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9223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57338"/>
            <a:ext cx="8291513" cy="48275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321285C-EAAF-40EB-9653-A118951E8F4B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40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612457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61245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13DF0FF-750D-40A5-B700-A4CEB27628F0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12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04339BB-BAF7-40D2-B3D8-A2B059C6FCE1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48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85D051A-0B3A-4B5A-839F-9042B1C8112B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70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9223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557338"/>
            <a:ext cx="4068763" cy="48275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8363" y="1557338"/>
            <a:ext cx="4070350" cy="48275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199EE17-6A1B-49C9-8D5E-B6CB78435518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52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0408EFA-398D-4647-B0ED-4970571D3A14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9223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1699A23-568E-4FEB-BD85-89B443D9DCF4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9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5D6586E-4EE9-41CE-B7FA-A02A3E522BFF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51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76E5800-66D5-4742-8425-1E75D605393B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71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C4EECE3-9026-4603-9321-AA4B8847471E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84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2" r:id="rId1"/>
    <p:sldLayoutId id="2147484383" r:id="rId2"/>
    <p:sldLayoutId id="2147484384" r:id="rId3"/>
    <p:sldLayoutId id="2147484385" r:id="rId4"/>
    <p:sldLayoutId id="2147484386" r:id="rId5"/>
    <p:sldLayoutId id="2147484387" r:id="rId6"/>
    <p:sldLayoutId id="2147484388" r:id="rId7"/>
    <p:sldLayoutId id="2147484389" r:id="rId8"/>
    <p:sldLayoutId id="2147484390" r:id="rId9"/>
    <p:sldLayoutId id="2147484391" r:id="rId10"/>
    <p:sldLayoutId id="2147484392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mnist/" TargetMode="External"/><Relationship Id="rId7" Type="http://schemas.openxmlformats.org/officeDocument/2006/relationships/hyperlink" Target="https://twitter.com/fchollet/status/85259498752704512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goodfellow_ian/status/852591106655043584" TargetMode="External"/><Relationship Id="rId5" Type="http://schemas.openxmlformats.org/officeDocument/2006/relationships/hyperlink" Target="https://gist.github.com/dgrtwo/aaef94ecc6a60cd50322c0054cc04478" TargetMode="External"/><Relationship Id="rId4" Type="http://schemas.openxmlformats.org/officeDocument/2006/relationships/hyperlink" Target="http://fashion-mnist.s3-website.eu-central-1.amazonaw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alandoresearch/fashion-mnis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</a:t>
            </a:r>
            <a:r>
              <a:rPr lang="en-US" altLang="ko-KR" sz="4000" dirty="0" smtClean="0"/>
              <a:t>Fashion MNIST Dataset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marL="0" indent="0">
              <a:buNone/>
              <a:defRPr/>
            </a:pPr>
            <a:r>
              <a:rPr lang="en-US" altLang="ko-KR" sz="1600" dirty="0" smtClean="0">
                <a:effectLst/>
              </a:rPr>
              <a:t>   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71021" y="6474811"/>
            <a:ext cx="719138" cy="260350"/>
          </a:xfrm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1</a:t>
            </a:fld>
            <a:endParaRPr lang="en-US" altLang="ko-KR" sz="14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991710" y="2035282"/>
            <a:ext cx="1251751" cy="157134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15180" y="1200619"/>
            <a:ext cx="7632848" cy="506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lt"/>
              </a:rPr>
              <a:t>Why </a:t>
            </a:r>
            <a:r>
              <a:rPr lang="en-US" altLang="ko-KR" b="1" dirty="0" smtClean="0">
                <a:latin typeface="+mn-lt"/>
              </a:rPr>
              <a:t> Fashion-MNIST?</a:t>
            </a:r>
            <a:endParaRPr lang="en-US" altLang="ko-KR" b="1" dirty="0">
              <a:latin typeface="+mn-lt"/>
            </a:endParaRPr>
          </a:p>
          <a:p>
            <a:endParaRPr lang="en-US" altLang="ko-KR" sz="1400" dirty="0" smtClean="0">
              <a:latin typeface="+mn-lt"/>
            </a:endParaRPr>
          </a:p>
          <a:p>
            <a:r>
              <a:rPr lang="en-US" altLang="ko-KR" sz="1400" dirty="0" smtClean="0">
                <a:latin typeface="+mn-lt"/>
              </a:rPr>
              <a:t>The </a:t>
            </a:r>
            <a:r>
              <a:rPr lang="en-US" altLang="ko-KR" sz="1400" dirty="0">
                <a:latin typeface="+mn-lt"/>
              </a:rPr>
              <a:t>original </a:t>
            </a:r>
            <a:r>
              <a:rPr lang="en-US" altLang="ko-KR" sz="1400" dirty="0">
                <a:latin typeface="+mn-lt"/>
                <a:hlinkClick r:id="rId3"/>
              </a:rPr>
              <a:t>MNIST dataset</a:t>
            </a:r>
            <a:r>
              <a:rPr lang="en-US" altLang="ko-KR" sz="1400" dirty="0">
                <a:latin typeface="+mn-lt"/>
              </a:rPr>
              <a:t> contains a lot of handwritten digits. Members of the AI/ML/Data Science community love this dataset and use it as a benchmark to validate their algorithms. In fact, MNIST is often the first dataset researchers try. </a:t>
            </a:r>
            <a:r>
              <a:rPr lang="en-US" altLang="ko-KR" sz="1400" i="1" dirty="0">
                <a:latin typeface="+mn-lt"/>
              </a:rPr>
              <a:t>"If it doesn't work on MNIST, it </a:t>
            </a:r>
            <a:r>
              <a:rPr lang="en-US" altLang="ko-KR" sz="1400" b="1" i="1" dirty="0">
                <a:latin typeface="+mn-lt"/>
              </a:rPr>
              <a:t>won't work</a:t>
            </a:r>
            <a:r>
              <a:rPr lang="en-US" altLang="ko-KR" sz="1400" i="1" dirty="0">
                <a:latin typeface="+mn-lt"/>
              </a:rPr>
              <a:t> at all"</a:t>
            </a:r>
            <a:r>
              <a:rPr lang="en-US" altLang="ko-KR" sz="1400" dirty="0">
                <a:latin typeface="+mn-lt"/>
              </a:rPr>
              <a:t>, they said. </a:t>
            </a:r>
            <a:r>
              <a:rPr lang="en-US" altLang="ko-KR" sz="1400" i="1" dirty="0">
                <a:latin typeface="+mn-lt"/>
              </a:rPr>
              <a:t>"Well, if it does work on MNIST, it may still fail on others</a:t>
            </a:r>
            <a:r>
              <a:rPr lang="en-US" altLang="ko-KR" sz="1400" i="1" dirty="0" smtClean="0">
                <a:latin typeface="+mn-lt"/>
              </a:rPr>
              <a:t>.“</a:t>
            </a:r>
          </a:p>
          <a:p>
            <a:endParaRPr lang="en-US" altLang="ko-KR" sz="1400" i="1" dirty="0">
              <a:latin typeface="+mn-lt"/>
            </a:endParaRPr>
          </a:p>
          <a:p>
            <a:r>
              <a:rPr lang="en-US" altLang="ko-KR" b="1" dirty="0">
                <a:latin typeface="+mn-lt"/>
              </a:rPr>
              <a:t>To Serious Machine Learning Researchers</a:t>
            </a:r>
          </a:p>
          <a:p>
            <a:endParaRPr lang="en-US" altLang="ko-KR" sz="1200" dirty="0" smtClean="0">
              <a:latin typeface="+mn-lt"/>
            </a:endParaRPr>
          </a:p>
          <a:p>
            <a:r>
              <a:rPr lang="en-US" altLang="ko-KR" sz="1400" dirty="0" smtClean="0">
                <a:latin typeface="+mn-lt"/>
              </a:rPr>
              <a:t>Seriously</a:t>
            </a:r>
            <a:r>
              <a:rPr lang="en-US" altLang="ko-KR" sz="1400" dirty="0">
                <a:latin typeface="+mn-lt"/>
              </a:rPr>
              <a:t>, we are talking about replacing MNIST. Here are some good reasons:</a:t>
            </a:r>
          </a:p>
          <a:p>
            <a:endParaRPr lang="en-US" altLang="ko-KR" sz="1400" b="1" dirty="0" smtClean="0">
              <a:latin typeface="+mn-lt"/>
            </a:endParaRPr>
          </a:p>
          <a:p>
            <a:r>
              <a:rPr lang="en-US" altLang="ko-KR" sz="1400" b="1" dirty="0" smtClean="0">
                <a:latin typeface="+mn-lt"/>
              </a:rPr>
              <a:t>- MNIST </a:t>
            </a:r>
            <a:r>
              <a:rPr lang="en-US" altLang="ko-KR" sz="1400" b="1" dirty="0">
                <a:latin typeface="+mn-lt"/>
              </a:rPr>
              <a:t>is too easy.</a:t>
            </a:r>
            <a:r>
              <a:rPr lang="en-US" altLang="ko-KR" sz="1400" dirty="0">
                <a:latin typeface="+mn-lt"/>
              </a:rPr>
              <a:t> Convolutional nets can achieve 99.7% on MNIST. Classic machine </a:t>
            </a:r>
            <a:r>
              <a:rPr lang="en-US" altLang="ko-KR" sz="1400" dirty="0" smtClean="0">
                <a:latin typeface="+mn-lt"/>
              </a:rPr>
              <a:t> </a:t>
            </a:r>
          </a:p>
          <a:p>
            <a:r>
              <a:rPr lang="en-US" altLang="ko-KR" sz="1400" dirty="0" smtClean="0">
                <a:latin typeface="+mn-lt"/>
              </a:rPr>
              <a:t>  learning </a:t>
            </a:r>
            <a:r>
              <a:rPr lang="en-US" altLang="ko-KR" sz="1400" dirty="0">
                <a:latin typeface="+mn-lt"/>
              </a:rPr>
              <a:t>algorithms </a:t>
            </a:r>
            <a:r>
              <a:rPr lang="en-US" altLang="ko-KR" sz="1400" dirty="0" smtClean="0">
                <a:latin typeface="+mn-lt"/>
              </a:rPr>
              <a:t>can </a:t>
            </a:r>
            <a:r>
              <a:rPr lang="en-US" altLang="ko-KR" sz="1400" dirty="0">
                <a:latin typeface="+mn-lt"/>
              </a:rPr>
              <a:t>also achieve 97% easily. Check out </a:t>
            </a:r>
            <a:r>
              <a:rPr lang="en-US" altLang="ko-KR" sz="1400" dirty="0">
                <a:latin typeface="+mn-lt"/>
                <a:hlinkClick r:id="rId4"/>
              </a:rPr>
              <a:t>our side-by-side benchmark for </a:t>
            </a:r>
            <a:endParaRPr lang="en-US" altLang="ko-KR" sz="1400" dirty="0" smtClean="0">
              <a:latin typeface="+mn-lt"/>
              <a:hlinkClick r:id="rId4"/>
            </a:endParaRPr>
          </a:p>
          <a:p>
            <a:r>
              <a:rPr lang="en-US" altLang="ko-KR" sz="1400" dirty="0" smtClean="0">
                <a:latin typeface="+mn-lt"/>
                <a:hlinkClick r:id="rId4"/>
              </a:rPr>
              <a:t>   Fashion-MNIST </a:t>
            </a:r>
            <a:r>
              <a:rPr lang="en-US" altLang="ko-KR" sz="1400" dirty="0">
                <a:latin typeface="+mn-lt"/>
                <a:hlinkClick r:id="rId4"/>
              </a:rPr>
              <a:t>vs. MNIST</a:t>
            </a:r>
            <a:r>
              <a:rPr lang="en-US" altLang="ko-KR" sz="1400" dirty="0">
                <a:latin typeface="+mn-lt"/>
              </a:rPr>
              <a:t>, and </a:t>
            </a:r>
            <a:r>
              <a:rPr lang="en-US" altLang="ko-KR" sz="1400" dirty="0" smtClean="0">
                <a:latin typeface="+mn-lt"/>
              </a:rPr>
              <a:t>read </a:t>
            </a:r>
            <a:r>
              <a:rPr lang="en-US" altLang="ko-KR" sz="1400" dirty="0">
                <a:latin typeface="+mn-lt"/>
              </a:rPr>
              <a:t>"</a:t>
            </a:r>
            <a:r>
              <a:rPr lang="en-US" altLang="ko-KR" sz="1400" dirty="0">
                <a:latin typeface="+mn-lt"/>
                <a:hlinkClick r:id="rId5"/>
              </a:rPr>
              <a:t>Most pairs of MNIST digits can be distinguished pretty </a:t>
            </a:r>
            <a:endParaRPr lang="en-US" altLang="ko-KR" sz="1400" dirty="0" smtClean="0">
              <a:latin typeface="+mn-lt"/>
              <a:hlinkClick r:id="rId5"/>
            </a:endParaRPr>
          </a:p>
          <a:p>
            <a:r>
              <a:rPr lang="en-US" altLang="ko-KR" sz="1400" dirty="0" smtClean="0">
                <a:latin typeface="+mn-lt"/>
                <a:hlinkClick r:id="rId5"/>
              </a:rPr>
              <a:t>  well </a:t>
            </a:r>
            <a:r>
              <a:rPr lang="en-US" altLang="ko-KR" sz="1400" dirty="0">
                <a:latin typeface="+mn-lt"/>
                <a:hlinkClick r:id="rId5"/>
              </a:rPr>
              <a:t>by just one pixel</a:t>
            </a:r>
            <a:r>
              <a:rPr lang="en-US" altLang="ko-KR" sz="1400" dirty="0">
                <a:latin typeface="+mn-lt"/>
              </a:rPr>
              <a:t>."</a:t>
            </a:r>
          </a:p>
          <a:p>
            <a:endParaRPr lang="en-US" altLang="ko-KR" sz="1400" b="1" dirty="0" smtClean="0">
              <a:latin typeface="+mn-lt"/>
            </a:endParaRPr>
          </a:p>
          <a:p>
            <a:r>
              <a:rPr lang="en-US" altLang="ko-KR" sz="1400" b="1" dirty="0" smtClean="0">
                <a:latin typeface="+mn-lt"/>
              </a:rPr>
              <a:t>- MNIST </a:t>
            </a:r>
            <a:r>
              <a:rPr lang="en-US" altLang="ko-KR" sz="1400" b="1" dirty="0">
                <a:latin typeface="+mn-lt"/>
              </a:rPr>
              <a:t>is overused.</a:t>
            </a:r>
            <a:r>
              <a:rPr lang="en-US" altLang="ko-KR" sz="1400" dirty="0">
                <a:latin typeface="+mn-lt"/>
              </a:rPr>
              <a:t> In </a:t>
            </a:r>
            <a:r>
              <a:rPr lang="en-US" altLang="ko-KR" sz="1400" dirty="0">
                <a:latin typeface="+mn-lt"/>
                <a:hlinkClick r:id="rId6"/>
              </a:rPr>
              <a:t>this April 2017 Twitter thread</a:t>
            </a:r>
            <a:r>
              <a:rPr lang="en-US" altLang="ko-KR" sz="1400" dirty="0">
                <a:latin typeface="+mn-lt"/>
              </a:rPr>
              <a:t>, Google Brain research scientist and </a:t>
            </a:r>
            <a:endParaRPr lang="en-US" altLang="ko-KR" sz="1400" dirty="0" smtClean="0">
              <a:latin typeface="+mn-lt"/>
            </a:endParaRPr>
          </a:p>
          <a:p>
            <a:r>
              <a:rPr lang="en-US" altLang="ko-KR" sz="1400" dirty="0" smtClean="0">
                <a:latin typeface="+mn-lt"/>
              </a:rPr>
              <a:t>  deep </a:t>
            </a:r>
            <a:r>
              <a:rPr lang="en-US" altLang="ko-KR" sz="1400" dirty="0">
                <a:latin typeface="+mn-lt"/>
              </a:rPr>
              <a:t>learning </a:t>
            </a:r>
            <a:r>
              <a:rPr lang="en-US" altLang="ko-KR" sz="1400" dirty="0" smtClean="0">
                <a:latin typeface="+mn-lt"/>
              </a:rPr>
              <a:t>expert </a:t>
            </a:r>
            <a:r>
              <a:rPr lang="en-US" altLang="ko-KR" sz="1400" dirty="0">
                <a:latin typeface="+mn-lt"/>
              </a:rPr>
              <a:t>Ian </a:t>
            </a:r>
            <a:r>
              <a:rPr lang="en-US" altLang="ko-KR" sz="1400" dirty="0" err="1">
                <a:latin typeface="+mn-lt"/>
              </a:rPr>
              <a:t>Goodfellow</a:t>
            </a:r>
            <a:r>
              <a:rPr lang="en-US" altLang="ko-KR" sz="1400" dirty="0">
                <a:latin typeface="+mn-lt"/>
              </a:rPr>
              <a:t> calls for people to move away from MNIST.</a:t>
            </a:r>
          </a:p>
          <a:p>
            <a:endParaRPr lang="en-US" altLang="ko-KR" sz="1400" b="1" dirty="0" smtClean="0">
              <a:latin typeface="+mn-lt"/>
            </a:endParaRPr>
          </a:p>
          <a:p>
            <a:r>
              <a:rPr lang="en-US" altLang="ko-KR" sz="1400" b="1" dirty="0" smtClean="0">
                <a:latin typeface="+mn-lt"/>
              </a:rPr>
              <a:t>- MNIST </a:t>
            </a:r>
            <a:r>
              <a:rPr lang="en-US" altLang="ko-KR" sz="1400" b="1" dirty="0">
                <a:latin typeface="+mn-lt"/>
              </a:rPr>
              <a:t>can not represent modern CV tasks</a:t>
            </a:r>
            <a:r>
              <a:rPr lang="en-US" altLang="ko-KR" sz="1400" dirty="0">
                <a:latin typeface="+mn-lt"/>
              </a:rPr>
              <a:t>, as noted in </a:t>
            </a:r>
            <a:r>
              <a:rPr lang="en-US" altLang="ko-KR" sz="1400" dirty="0">
                <a:latin typeface="+mn-lt"/>
                <a:hlinkClick r:id="rId7"/>
              </a:rPr>
              <a:t>this April 2017 Twitter thread</a:t>
            </a:r>
            <a:r>
              <a:rPr lang="en-US" altLang="ko-KR" sz="1400" dirty="0">
                <a:latin typeface="+mn-lt"/>
              </a:rPr>
              <a:t>, deep </a:t>
            </a:r>
            <a:endParaRPr lang="en-US" altLang="ko-KR" sz="1400" dirty="0" smtClean="0">
              <a:latin typeface="+mn-lt"/>
            </a:endParaRPr>
          </a:p>
          <a:p>
            <a:r>
              <a:rPr lang="en-US" altLang="ko-KR" sz="1400" dirty="0" smtClean="0">
                <a:latin typeface="+mn-lt"/>
              </a:rPr>
              <a:t>  learning expert/</a:t>
            </a:r>
            <a:r>
              <a:rPr lang="en-US" altLang="ko-KR" sz="1400" dirty="0" err="1" smtClean="0">
                <a:latin typeface="+mn-lt"/>
              </a:rPr>
              <a:t>Keras</a:t>
            </a:r>
            <a:r>
              <a:rPr lang="en-US" altLang="ko-KR" sz="1400" dirty="0" smtClean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author François </a:t>
            </a:r>
            <a:r>
              <a:rPr lang="en-US" altLang="ko-KR" sz="1400" dirty="0" err="1">
                <a:latin typeface="+mn-lt"/>
              </a:rPr>
              <a:t>Chollet</a:t>
            </a:r>
            <a:r>
              <a:rPr lang="en-US" altLang="ko-KR" sz="1400" dirty="0">
                <a:latin typeface="+mn-lt"/>
              </a:rPr>
              <a:t>.</a:t>
            </a:r>
          </a:p>
          <a:p>
            <a:endParaRPr lang="en-US" altLang="ko-KR" sz="1400" dirty="0">
              <a:latin typeface="+mn-lt"/>
            </a:endParaRPr>
          </a:p>
          <a:p>
            <a:pPr>
              <a:lnSpc>
                <a:spcPct val="110000"/>
              </a:lnSpc>
            </a:pPr>
            <a:endParaRPr kumimoji="1" lang="en-US" altLang="ko-KR" sz="1200" b="1" dirty="0" smtClean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638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</a:t>
            </a:r>
            <a:r>
              <a:rPr lang="en-US" altLang="ko-KR" sz="4000" dirty="0" smtClean="0"/>
              <a:t>Fashion MNIST Dataset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marL="0" indent="0">
              <a:buNone/>
              <a:defRPr/>
            </a:pPr>
            <a:r>
              <a:rPr lang="en-US" altLang="ko-KR" sz="1600" dirty="0" smtClean="0">
                <a:effectLst/>
              </a:rPr>
              <a:t>   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71021" y="6474811"/>
            <a:ext cx="719138" cy="260350"/>
          </a:xfrm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2</a:t>
            </a:fld>
            <a:endParaRPr lang="en-US" altLang="ko-KR" sz="14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991710" y="2035282"/>
            <a:ext cx="1251751" cy="157134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19824" y="3131674"/>
            <a:ext cx="272417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80000"/>
              </a:lnSpc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+mn-lt"/>
              </a:rPr>
              <a:t>Fashion MNIST Dataset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+mn-lt"/>
            </a:endParaRPr>
          </a:p>
        </p:txBody>
      </p:sp>
      <p:pic>
        <p:nvPicPr>
          <p:cNvPr id="1026" name="Picture 2" descr="https://github.com/zalandoresearch/fashion-mnist/raw/master/doc/img/fashion-mnist-spr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90" y="844849"/>
            <a:ext cx="5890311" cy="589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64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84582" y="100553"/>
            <a:ext cx="8291513" cy="4827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 smtClean="0"/>
              <a:t>&lt; </a:t>
            </a:r>
            <a:r>
              <a:rPr lang="en-US" altLang="ko-KR" dirty="0" smtClean="0"/>
              <a:t>Fashion MNIST Dataset Load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ko-KR" altLang="en-US" dirty="0" smtClean="0"/>
              <a:t>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github.com/zalandoresearch/fashion-mnist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altLang="ko-KR" dirty="0" smtClean="0"/>
              <a:t> Data Load 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10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12574" y="1770681"/>
            <a:ext cx="6498455" cy="304698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n-US" altLang="ko-KR" sz="1200" dirty="0" smtClean="0">
                <a:latin typeface="+mn-lt"/>
              </a:rPr>
              <a:t># </a:t>
            </a:r>
            <a:r>
              <a:rPr lang="ko-KR" altLang="en-US" sz="1200" dirty="0" smtClean="0">
                <a:latin typeface="+mn-lt"/>
              </a:rPr>
              <a:t>위 사이트에서 데이터를 다운받아 작업 </a:t>
            </a:r>
            <a:r>
              <a:rPr lang="ko-KR" altLang="en-US" sz="1200" dirty="0" err="1" smtClean="0">
                <a:latin typeface="+mn-lt"/>
              </a:rPr>
              <a:t>디렉토리에</a:t>
            </a:r>
            <a:r>
              <a:rPr lang="ko-KR" altLang="en-US" sz="1200" dirty="0" smtClean="0">
                <a:latin typeface="+mn-lt"/>
              </a:rPr>
              <a:t> 복사</a:t>
            </a:r>
            <a:endParaRPr lang="en-US" altLang="ko-KR" sz="1200" dirty="0" smtClean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200" dirty="0" smtClean="0">
                <a:latin typeface="+mn-lt"/>
              </a:rPr>
              <a:t># /data/fashion  : directory name</a:t>
            </a:r>
          </a:p>
          <a:p>
            <a:pPr marL="0" indent="0">
              <a:buNone/>
              <a:defRPr/>
            </a:pPr>
            <a:endParaRPr lang="en-US" altLang="ko-KR" sz="1200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200" dirty="0" smtClean="0">
                <a:latin typeface="+mn-lt"/>
              </a:rPr>
              <a:t>from </a:t>
            </a:r>
            <a:r>
              <a:rPr lang="en-US" altLang="ko-KR" sz="1200" dirty="0" err="1">
                <a:latin typeface="+mn-lt"/>
              </a:rPr>
              <a:t>tensorflow.examples.tutorials.mnist</a:t>
            </a:r>
            <a:r>
              <a:rPr lang="en-US" altLang="ko-KR" sz="1200" dirty="0">
                <a:latin typeface="+mn-lt"/>
              </a:rPr>
              <a:t> import </a:t>
            </a:r>
            <a:r>
              <a:rPr lang="en-US" altLang="ko-KR" sz="1200" dirty="0" err="1">
                <a:latin typeface="+mn-lt"/>
              </a:rPr>
              <a:t>input_data</a:t>
            </a:r>
            <a:endParaRPr lang="en-US" altLang="ko-KR" sz="1200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200" dirty="0" err="1">
                <a:latin typeface="+mn-lt"/>
              </a:rPr>
              <a:t>fashion_mnist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dirty="0" err="1">
                <a:latin typeface="+mn-lt"/>
              </a:rPr>
              <a:t>input_data.read_data_sets</a:t>
            </a:r>
            <a:r>
              <a:rPr lang="en-US" altLang="ko-KR" sz="1200" dirty="0">
                <a:latin typeface="+mn-lt"/>
              </a:rPr>
              <a:t>('data/fashion', </a:t>
            </a:r>
            <a:r>
              <a:rPr lang="en-US" altLang="ko-KR" sz="1200" dirty="0" err="1">
                <a:latin typeface="+mn-lt"/>
              </a:rPr>
              <a:t>one_hot</a:t>
            </a:r>
            <a:r>
              <a:rPr lang="en-US" altLang="ko-KR" sz="1200" dirty="0">
                <a:latin typeface="+mn-lt"/>
              </a:rPr>
              <a:t>=True)</a:t>
            </a:r>
          </a:p>
          <a:p>
            <a:pPr marL="0" indent="0">
              <a:buNone/>
              <a:defRPr/>
            </a:pPr>
            <a:endParaRPr lang="en-US" altLang="ko-KR" sz="1200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count = 0</a:t>
            </a:r>
          </a:p>
          <a:p>
            <a:pPr marL="0" indent="0">
              <a:buNone/>
              <a:defRPr/>
            </a:pPr>
            <a:r>
              <a:rPr lang="en-US" altLang="ko-KR" sz="1200" dirty="0" err="1">
                <a:latin typeface="+mn-lt"/>
              </a:rPr>
              <a:t>nrows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dirty="0" err="1">
                <a:latin typeface="+mn-lt"/>
              </a:rPr>
              <a:t>ncols</a:t>
            </a:r>
            <a:r>
              <a:rPr lang="en-US" altLang="ko-KR" sz="1200" dirty="0">
                <a:latin typeface="+mn-lt"/>
              </a:rPr>
              <a:t> = 4</a:t>
            </a:r>
          </a:p>
          <a:p>
            <a:pPr marL="0" indent="0">
              <a:buNone/>
              <a:defRPr/>
            </a:pPr>
            <a:r>
              <a:rPr lang="en-US" altLang="ko-KR" sz="1200" dirty="0" err="1">
                <a:latin typeface="+mn-lt"/>
              </a:rPr>
              <a:t>plt.figure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figsize</a:t>
            </a:r>
            <a:r>
              <a:rPr lang="en-US" altLang="ko-KR" sz="1200" dirty="0">
                <a:latin typeface="+mn-lt"/>
              </a:rPr>
              <a:t>=(12,8))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for n in range(0,8):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    count += 1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    </a:t>
            </a:r>
            <a:r>
              <a:rPr lang="en-US" altLang="ko-KR" sz="1200" dirty="0" err="1">
                <a:latin typeface="+mn-lt"/>
              </a:rPr>
              <a:t>plt.subplot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nrows</a:t>
            </a:r>
            <a:r>
              <a:rPr lang="en-US" altLang="ko-KR" sz="1200" dirty="0">
                <a:latin typeface="+mn-lt"/>
              </a:rPr>
              <a:t>, </a:t>
            </a:r>
            <a:r>
              <a:rPr lang="en-US" altLang="ko-KR" sz="1200" dirty="0" err="1">
                <a:latin typeface="+mn-lt"/>
              </a:rPr>
              <a:t>ncols</a:t>
            </a:r>
            <a:r>
              <a:rPr lang="en-US" altLang="ko-KR" sz="1200" dirty="0">
                <a:latin typeface="+mn-lt"/>
              </a:rPr>
              <a:t>, count)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    </a:t>
            </a:r>
            <a:r>
              <a:rPr lang="en-US" altLang="ko-KR" sz="1200" dirty="0" err="1">
                <a:latin typeface="+mn-lt"/>
              </a:rPr>
              <a:t>plt.imshow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fashion_mnist.test.images</a:t>
            </a:r>
            <a:r>
              <a:rPr lang="en-US" altLang="ko-KR" sz="1200" dirty="0">
                <a:latin typeface="+mn-lt"/>
              </a:rPr>
              <a:t>[n].reshape(28, 28), </a:t>
            </a:r>
            <a:r>
              <a:rPr lang="en-US" altLang="ko-KR" sz="1200" dirty="0" err="1">
                <a:latin typeface="+mn-lt"/>
              </a:rPr>
              <a:t>cmap</a:t>
            </a:r>
            <a:r>
              <a:rPr lang="en-US" altLang="ko-KR" sz="1200" dirty="0">
                <a:latin typeface="+mn-lt"/>
              </a:rPr>
              <a:t>='Greys', interpolation='nearest')</a:t>
            </a:r>
          </a:p>
          <a:p>
            <a:pPr marL="0" indent="0">
              <a:buNone/>
              <a:defRPr/>
            </a:pPr>
            <a:endParaRPr lang="en-US" altLang="ko-KR" sz="1200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200" dirty="0" err="1" smtClean="0">
                <a:latin typeface="+mn-lt"/>
              </a:rPr>
              <a:t>plt.show</a:t>
            </a:r>
            <a:r>
              <a:rPr lang="en-US" altLang="ko-KR" sz="1200" dirty="0">
                <a:latin typeface="+mn-lt"/>
              </a:rPr>
              <a:t>()</a:t>
            </a:r>
            <a:endParaRPr lang="en-US" altLang="ko-KR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634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0060928_협의23_이수형">
  <a:themeElements>
    <a:clrScheme name="20060928_협의23_이수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60928_협의23_이수형">
      <a:majorFont>
        <a:latin typeface="휴먼엑스포"/>
        <a:ea typeface="휴먼엑스포"/>
        <a:cs typeface=""/>
      </a:majorFont>
      <a:minorFont>
        <a:latin typeface="Arial"/>
        <a:ea typeface="휴먼엑스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7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20060928_협의23_이수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8_협의23_이수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8_협의23_이수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8_협의23_이수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8_협의23_이수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8_협의23_이수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40489</TotalTime>
  <Words>104</Words>
  <Application>Microsoft Office PowerPoint</Application>
  <PresentationFormat>화면 슬라이드 쇼(4:3)</PresentationFormat>
  <Paragraphs>52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HY헤드라인M</vt:lpstr>
      <vt:lpstr>굴림</vt:lpstr>
      <vt:lpstr>휴먼엑스포</vt:lpstr>
      <vt:lpstr>Arial</vt:lpstr>
      <vt:lpstr>Wingdings</vt:lpstr>
      <vt:lpstr>1_20060928_협의23_이수형</vt:lpstr>
      <vt:lpstr>PowerPoint 프레젠테이션</vt:lpstr>
      <vt:lpstr>PowerPoint 프레젠테이션</vt:lpstr>
      <vt:lpstr>PowerPoint 프레젠테이션</vt:lpstr>
    </vt:vector>
  </TitlesOfParts>
  <Company>KNU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연구실별 발표 - 수중 탐지 연구실</dc:title>
  <dc:creator>bwng</dc:creator>
  <cp:lastModifiedBy>SEOK</cp:lastModifiedBy>
  <cp:revision>1276</cp:revision>
  <cp:lastPrinted>2015-04-11T07:39:36Z</cp:lastPrinted>
  <dcterms:created xsi:type="dcterms:W3CDTF">2006-12-04T00:43:28Z</dcterms:created>
  <dcterms:modified xsi:type="dcterms:W3CDTF">2019-07-29T00:21:28Z</dcterms:modified>
</cp:coreProperties>
</file>