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1" r:id="rId1"/>
  </p:sldMasterIdLst>
  <p:notesMasterIdLst>
    <p:notesMasterId r:id="rId15"/>
  </p:notesMasterIdLst>
  <p:handoutMasterIdLst>
    <p:handoutMasterId r:id="rId16"/>
  </p:handoutMasterIdLst>
  <p:sldIdLst>
    <p:sldId id="1108" r:id="rId2"/>
    <p:sldId id="1151" r:id="rId3"/>
    <p:sldId id="1152" r:id="rId4"/>
    <p:sldId id="1153" r:id="rId5"/>
    <p:sldId id="1154" r:id="rId6"/>
    <p:sldId id="1155" r:id="rId7"/>
    <p:sldId id="1156" r:id="rId8"/>
    <p:sldId id="1157" r:id="rId9"/>
    <p:sldId id="1158" r:id="rId10"/>
    <p:sldId id="1159" r:id="rId11"/>
    <p:sldId id="1160" r:id="rId12"/>
    <p:sldId id="1161" r:id="rId13"/>
    <p:sldId id="1140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6">
          <p15:clr>
            <a:srgbClr val="A4A3A4"/>
          </p15:clr>
        </p15:guide>
        <p15:guide id="2" orient="horz" pos="1381">
          <p15:clr>
            <a:srgbClr val="A4A3A4"/>
          </p15:clr>
        </p15:guide>
        <p15:guide id="3" orient="horz" pos="1562">
          <p15:clr>
            <a:srgbClr val="A4A3A4"/>
          </p15:clr>
        </p15:guide>
        <p15:guide id="4" orient="horz" pos="1750">
          <p15:clr>
            <a:srgbClr val="A4A3A4"/>
          </p15:clr>
        </p15:guide>
        <p15:guide id="5" pos="2464">
          <p15:clr>
            <a:srgbClr val="A4A3A4"/>
          </p15:clr>
        </p15:guide>
        <p15:guide id="6" pos="342">
          <p15:clr>
            <a:srgbClr val="A4A3A4"/>
          </p15:clr>
        </p15:guide>
        <p15:guide id="7" pos="2896">
          <p15:clr>
            <a:srgbClr val="A4A3A4"/>
          </p15:clr>
        </p15:guide>
        <p15:guide id="8" pos="5356">
          <p15:clr>
            <a:srgbClr val="A4A3A4"/>
          </p15:clr>
        </p15:guide>
        <p15:guide id="9" pos="847">
          <p15:clr>
            <a:srgbClr val="A4A3A4"/>
          </p15:clr>
        </p15:guide>
        <p15:guide id="10" pos="1352">
          <p15:clr>
            <a:srgbClr val="A4A3A4"/>
          </p15:clr>
        </p15:guide>
        <p15:guide id="11" pos="1857">
          <p15:clr>
            <a:srgbClr val="A4A3A4"/>
          </p15:clr>
        </p15:guide>
        <p15:guide id="12" pos="37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1FFE1"/>
    <a:srgbClr val="FFFFCC"/>
    <a:srgbClr val="CCECFF"/>
    <a:srgbClr val="FFFBFB"/>
    <a:srgbClr val="FFE5E5"/>
    <a:srgbClr val="FFFF99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2" autoAdjust="0"/>
    <p:restoredTop sz="97205" autoAdjust="0"/>
  </p:normalViewPr>
  <p:slideViewPr>
    <p:cSldViewPr snapToGrid="0">
      <p:cViewPr varScale="1">
        <p:scale>
          <a:sx n="108" d="100"/>
          <a:sy n="108" d="100"/>
        </p:scale>
        <p:origin x="1056" y="72"/>
      </p:cViewPr>
      <p:guideLst>
        <p:guide orient="horz" pos="3896"/>
        <p:guide orient="horz" pos="1381"/>
        <p:guide orient="horz" pos="1562"/>
        <p:guide orient="horz" pos="1750"/>
        <p:guide pos="2464"/>
        <p:guide pos="342"/>
        <p:guide pos="2896"/>
        <p:guide pos="5356"/>
        <p:guide pos="847"/>
        <p:guide pos="1352"/>
        <p:guide pos="1857"/>
        <p:guide pos="37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3642"/>
    </p:cViewPr>
  </p:sorterViewPr>
  <p:notesViewPr>
    <p:cSldViewPr snapToGrid="0">
      <p:cViewPr varScale="1">
        <p:scale>
          <a:sx n="77" d="100"/>
          <a:sy n="77" d="100"/>
        </p:scale>
        <p:origin x="-339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A2A43-D433-4DF8-B8A3-26A8A53A66F5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8CA15-CD4B-4AE6-A283-E61F2F1F0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08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F576F4B-E2CE-4DB0-B75F-EF3C8A21EF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98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6748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110577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749167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89511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42888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40518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523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8779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2669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5937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219558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3856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1360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266950"/>
            <a:ext cx="9144000" cy="32781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227647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66CC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5594350"/>
            <a:ext cx="2987675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 rot="9022281">
            <a:off x="8027988" y="114300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3366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9022281">
            <a:off x="7496175" y="1036638"/>
            <a:ext cx="1223963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5FBE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rot="9022281">
            <a:off x="6958013" y="93663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4992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9022281">
            <a:off x="6424613" y="101917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7CF8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9022281">
            <a:off x="6958013" y="1955800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51A8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9022281">
            <a:off x="6427788" y="287972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9FCF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 rot="9022281">
            <a:off x="8024813" y="1968500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7CF8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 rot="9022281">
            <a:off x="7493000" y="2894013"/>
            <a:ext cx="1223963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87C3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 rot="9022281">
            <a:off x="5894388" y="193992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7BBD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 rot="9022281">
            <a:off x="5364163" y="2865438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C9E4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 rot="9022281">
            <a:off x="5892800" y="79375"/>
            <a:ext cx="1223963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5FBE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 rot="9022281">
            <a:off x="5360988" y="100012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51A8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 rot="9022281">
            <a:off x="4830763" y="1925638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9BCD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 rot="9022281">
            <a:off x="4300538" y="2849563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chemeClr val="bg1">
              <a:alpha val="39999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5857875"/>
            <a:ext cx="17526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5876925"/>
            <a:ext cx="18240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365625"/>
            <a:ext cx="6113463" cy="15843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latin typeface="휴먼엑스포" pitchFamily="18" charset="-127"/>
              </a:defRPr>
            </a:lvl1pPr>
          </a:lstStyle>
          <a:p>
            <a:r>
              <a:rPr lang="ko-KR" altLang="en-US"/>
              <a:t>부제목을 입력하십시오</a:t>
            </a:r>
          </a:p>
        </p:txBody>
      </p:sp>
      <p:sp>
        <p:nvSpPr>
          <p:cNvPr id="222228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684213" y="1052513"/>
            <a:ext cx="7627937" cy="1470025"/>
          </a:xfrm>
          <a:prstGeom prst="rect">
            <a:avLst/>
          </a:prstGeom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제목을 입력하십시오</a:t>
            </a:r>
          </a:p>
        </p:txBody>
      </p:sp>
    </p:spTree>
    <p:extLst>
      <p:ext uri="{BB962C8B-B14F-4D97-AF65-F5344CB8AC3E}">
        <p14:creationId xmlns:p14="http://schemas.microsoft.com/office/powerpoint/2010/main" val="340639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9223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57338"/>
            <a:ext cx="8291513" cy="4827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21285C-EAAF-40EB-9653-A118951E8F4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0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61245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6124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13DF0FF-750D-40A5-B700-A4CEB27628F0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2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04339BB-BAF7-40D2-B3D8-A2B059C6FCE1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8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85D051A-0B3A-4B5A-839F-9042B1C8112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0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9223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68763" cy="48275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8363" y="1557338"/>
            <a:ext cx="4070350" cy="48275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199EE17-6A1B-49C9-8D5E-B6CB78435518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2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0408EFA-398D-4647-B0ED-4970571D3A1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9223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1699A23-568E-4FEB-BD85-89B443D9DCF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9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5D6586E-4EE9-41CE-B7FA-A02A3E522BFF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1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76E5800-66D5-4742-8425-1E75D605393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71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C4EECE3-9026-4603-9321-AA4B8847471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84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383" r:id="rId2"/>
    <p:sldLayoutId id="2147484384" r:id="rId3"/>
    <p:sldLayoutId id="2147484385" r:id="rId4"/>
    <p:sldLayoutId id="2147484386" r:id="rId5"/>
    <p:sldLayoutId id="2147484387" r:id="rId6"/>
    <p:sldLayoutId id="2147484388" r:id="rId7"/>
    <p:sldLayoutId id="2147484389" r:id="rId8"/>
    <p:sldLayoutId id="2147484390" r:id="rId9"/>
    <p:sldLayoutId id="2147484391" r:id="rId10"/>
    <p:sldLayoutId id="2147484392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tensorflow.org/example_images/flower_photos.tgz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Google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Inception model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1600" dirty="0" smtClean="0">
                <a:effectLst/>
              </a:rPr>
              <a:t>    - Google</a:t>
            </a:r>
            <a:r>
              <a:rPr lang="ko-KR" altLang="en-US" sz="1600" dirty="0" smtClean="0">
                <a:effectLst/>
              </a:rPr>
              <a:t>은 </a:t>
            </a:r>
            <a:r>
              <a:rPr lang="en-US" altLang="ko-KR" sz="1600" dirty="0">
                <a:effectLst/>
              </a:rPr>
              <a:t>Going Deep with Convolutions(</a:t>
            </a:r>
            <a:r>
              <a:rPr lang="en-US" altLang="ko-KR" sz="1600" dirty="0" err="1">
                <a:effectLst/>
              </a:rPr>
              <a:t>Szegedy</a:t>
            </a:r>
            <a:r>
              <a:rPr lang="en-US" altLang="ko-KR" sz="1600" dirty="0">
                <a:effectLst/>
              </a:rPr>
              <a:t> et al.)</a:t>
            </a:r>
            <a:r>
              <a:rPr lang="ko-KR" altLang="en-US" sz="1600" dirty="0">
                <a:effectLst/>
              </a:rPr>
              <a:t>은 </a:t>
            </a:r>
            <a:r>
              <a:rPr lang="en-US" altLang="ko-KR" sz="1600" dirty="0">
                <a:effectLst/>
              </a:rPr>
              <a:t>Inception</a:t>
            </a:r>
            <a:r>
              <a:rPr lang="ko-KR" altLang="en-US" sz="1600" dirty="0">
                <a:effectLst/>
              </a:rPr>
              <a:t>이라는 개념을 </a:t>
            </a:r>
            <a:r>
              <a:rPr lang="ko-KR" altLang="en-US" sz="1600" dirty="0" smtClean="0">
                <a:effectLst/>
              </a:rPr>
              <a:t>제안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  <a:defRPr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- </a:t>
            </a:r>
            <a:r>
              <a:rPr lang="ko-KR" altLang="en-US" sz="1600" dirty="0" smtClean="0">
                <a:effectLst/>
              </a:rPr>
              <a:t>이를 </a:t>
            </a:r>
            <a:r>
              <a:rPr lang="ko-KR" altLang="en-US" sz="1600" dirty="0">
                <a:effectLst/>
              </a:rPr>
              <a:t>바탕으로 구현한 모델인 </a:t>
            </a:r>
            <a:r>
              <a:rPr lang="en-US" altLang="ko-KR" sz="1600" dirty="0" err="1">
                <a:effectLst/>
              </a:rPr>
              <a:t>GoogLeNet</a:t>
            </a:r>
            <a:r>
              <a:rPr lang="ko-KR" altLang="en-US" sz="1600" dirty="0">
                <a:effectLst/>
              </a:rPr>
              <a:t>은 </a:t>
            </a:r>
            <a:r>
              <a:rPr lang="en-US" altLang="ko-KR" sz="1600" dirty="0">
                <a:effectLst/>
              </a:rPr>
              <a:t>ImageNet Large-Scale Visual Recognition 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  <a:defRPr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   Challenge </a:t>
            </a:r>
            <a:r>
              <a:rPr lang="en-US" altLang="ko-KR" sz="1600" dirty="0">
                <a:effectLst/>
              </a:rPr>
              <a:t>2014(ILSVRC14)</a:t>
            </a:r>
            <a:r>
              <a:rPr lang="ko-KR" altLang="en-US" sz="1600" dirty="0">
                <a:effectLst/>
              </a:rPr>
              <a:t>에서 좋은 성적을 </a:t>
            </a:r>
            <a:r>
              <a:rPr lang="ko-KR" altLang="en-US" sz="1600" dirty="0" smtClean="0">
                <a:effectLst/>
              </a:rPr>
              <a:t>거둔다</a:t>
            </a:r>
            <a:r>
              <a:rPr lang="en-US" altLang="ko-KR" sz="1600" dirty="0" smtClean="0">
                <a:effectLst/>
              </a:rPr>
              <a:t>. </a:t>
            </a:r>
          </a:p>
          <a:p>
            <a:pPr marL="0" indent="0">
              <a:buNone/>
              <a:defRPr/>
            </a:pPr>
            <a:r>
              <a:rPr lang="en-US" altLang="ko-KR" sz="1600" dirty="0" smtClean="0">
                <a:effectLst/>
              </a:rPr>
              <a:t>    - The </a:t>
            </a:r>
            <a:r>
              <a:rPr lang="en-US" altLang="ko-KR" sz="1600" dirty="0">
                <a:effectLst/>
              </a:rPr>
              <a:t>ImageNet Large Scale Visual Recognition Challenge (ILSVRC)</a:t>
            </a:r>
            <a:endParaRPr lang="ko-KR" altLang="en-US" sz="16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1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035282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5358" y="9157006"/>
            <a:ext cx="128245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Autoencoder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  <a:ea typeface="+mn-ea"/>
              </a:rPr>
              <a:t>의 기본 개념</a:t>
            </a:r>
          </a:p>
        </p:txBody>
      </p:sp>
      <p:pic>
        <p:nvPicPr>
          <p:cNvPr id="1026" name="Picture 2" descr="ilsvrc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55" y="2502292"/>
            <a:ext cx="5113538" cy="340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8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Google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Inception model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2000" dirty="0" smtClean="0"/>
              <a:t>History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of CNN-related Networks</a:t>
            </a:r>
          </a:p>
          <a:p>
            <a:pPr marL="0" indent="0">
              <a:buNone/>
              <a:defRPr/>
            </a:pPr>
            <a:r>
              <a:rPr lang="en-US" altLang="ko-KR" sz="2000" dirty="0" smtClean="0">
                <a:effectLst/>
              </a:rPr>
              <a:t>5. </a:t>
            </a:r>
            <a:r>
              <a:rPr lang="en-US" altLang="ko-KR" sz="2000" dirty="0" err="1" smtClean="0">
                <a:effectLst/>
              </a:rPr>
              <a:t>ResNet</a:t>
            </a:r>
            <a:endParaRPr lang="en-US" altLang="ko-KR" sz="20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 </a:t>
            </a:r>
            <a:endParaRPr lang="en-US" altLang="ko-KR" sz="16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10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035282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5358" y="9157006"/>
            <a:ext cx="128245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Autoencoder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  <a:ea typeface="+mn-ea"/>
              </a:rPr>
              <a:t>의 기본 개념</a:t>
            </a:r>
          </a:p>
        </p:txBody>
      </p:sp>
      <p:pic>
        <p:nvPicPr>
          <p:cNvPr id="8" name="Slide"/>
          <p:cNvPicPr>
            <a:picLocks noChangeAspect="1"/>
          </p:cNvPicPr>
          <p:nvPr/>
        </p:nvPicPr>
        <p:blipFill rotWithShape="1">
          <a:blip r:embed="rId3"/>
          <a:srcRect l="47919" t="16664" r="18670" b="25790"/>
          <a:stretch/>
        </p:blipFill>
        <p:spPr>
          <a:xfrm>
            <a:off x="2847559" y="2423216"/>
            <a:ext cx="2743200" cy="2657771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59" y="2583833"/>
            <a:ext cx="1524000" cy="2441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Slide"/>
          <p:cNvPicPr>
            <a:picLocks noChangeAspect="1"/>
          </p:cNvPicPr>
          <p:nvPr/>
        </p:nvPicPr>
        <p:blipFill rotWithShape="1">
          <a:blip r:embed="rId3"/>
          <a:srcRect l="85376" t="118" b="10684"/>
          <a:stretch/>
        </p:blipFill>
        <p:spPr>
          <a:xfrm>
            <a:off x="6440243" y="520857"/>
            <a:ext cx="1798849" cy="61715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22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Google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Inception model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2000" dirty="0" smtClean="0"/>
              <a:t>History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of CNN-related Networks</a:t>
            </a:r>
          </a:p>
          <a:p>
            <a:pPr marL="0" indent="0">
              <a:buNone/>
              <a:defRPr/>
            </a:pPr>
            <a:r>
              <a:rPr lang="en-US" altLang="ko-KR" sz="2000" dirty="0" smtClean="0">
                <a:effectLst/>
              </a:rPr>
              <a:t>6. </a:t>
            </a:r>
            <a:r>
              <a:rPr lang="en-US" altLang="ko-KR" sz="2000" dirty="0" err="1" smtClean="0">
                <a:effectLst/>
              </a:rPr>
              <a:t>GoogleNet</a:t>
            </a:r>
            <a:r>
              <a:rPr lang="en-US" altLang="ko-KR" sz="2000" dirty="0" smtClean="0">
                <a:effectLst/>
              </a:rPr>
              <a:t> Version</a:t>
            </a: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 </a:t>
            </a: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   - Inception v1 (2014)</a:t>
            </a:r>
          </a:p>
          <a:p>
            <a:pPr marL="0" indent="0">
              <a:buNone/>
            </a:pPr>
            <a:endParaRPr lang="en-US" altLang="ko-KR" sz="16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   - </a:t>
            </a:r>
            <a:r>
              <a:rPr lang="en-US" altLang="ko-KR" sz="1600" dirty="0">
                <a:effectLst/>
              </a:rPr>
              <a:t>Inception. v2. / v3</a:t>
            </a:r>
            <a:r>
              <a:rPr lang="en-US" altLang="ko-KR" sz="1600" dirty="0" smtClean="0">
                <a:effectLst/>
              </a:rPr>
              <a:t>. (2015) </a:t>
            </a: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     :</a:t>
            </a:r>
            <a:r>
              <a:rPr lang="en-US" altLang="ko-KR" sz="1600" dirty="0">
                <a:effectLst/>
              </a:rPr>
              <a:t> Inception.v3 </a:t>
            </a:r>
            <a:r>
              <a:rPr lang="ko-KR" altLang="en-US" sz="1600" dirty="0">
                <a:effectLst/>
              </a:rPr>
              <a:t>모델을 </a:t>
            </a:r>
            <a:r>
              <a:rPr lang="en-US" altLang="ko-KR" sz="1600" dirty="0">
                <a:effectLst/>
              </a:rPr>
              <a:t>Inception.v2++ </a:t>
            </a:r>
            <a:r>
              <a:rPr lang="ko-KR" altLang="en-US" sz="1600" dirty="0">
                <a:effectLst/>
              </a:rPr>
              <a:t>정도로 봐도 무방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     : VGG</a:t>
            </a:r>
            <a:r>
              <a:rPr lang="ko-KR" altLang="en-US" sz="1600" dirty="0" smtClean="0">
                <a:effectLst/>
              </a:rPr>
              <a:t>를 선호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     : </a:t>
            </a:r>
            <a:r>
              <a:rPr lang="ko-KR" altLang="en-US" sz="1600" dirty="0" smtClean="0">
                <a:effectLst/>
              </a:rPr>
              <a:t>구현과 사용의 어려움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 </a:t>
            </a: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   - Inception v4. </a:t>
            </a:r>
            <a:r>
              <a:rPr lang="ko-KR" altLang="en-US" sz="1600" dirty="0" smtClean="0">
                <a:effectLst/>
              </a:rPr>
              <a:t> 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      : </a:t>
            </a:r>
            <a:r>
              <a:rPr lang="ko-KR" altLang="en-US" sz="1600" dirty="0">
                <a:effectLst/>
              </a:rPr>
              <a:t>기존의 </a:t>
            </a:r>
            <a:r>
              <a:rPr lang="en-US" altLang="ko-KR" sz="1600" dirty="0">
                <a:effectLst/>
              </a:rPr>
              <a:t>Inception.v3 </a:t>
            </a:r>
            <a:r>
              <a:rPr lang="ko-KR" altLang="en-US" sz="1600" dirty="0">
                <a:effectLst/>
              </a:rPr>
              <a:t>모델에 몇 가지 기능을 추가시켜 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          </a:t>
            </a:r>
            <a:r>
              <a:rPr lang="ko-KR" altLang="en-US" sz="1600" dirty="0" smtClean="0">
                <a:effectLst/>
              </a:rPr>
              <a:t>업그레이드한 모델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</a:pPr>
            <a:endParaRPr lang="en-US" altLang="ko-KR" sz="16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   - Inception-</a:t>
            </a:r>
            <a:r>
              <a:rPr lang="en-US" altLang="ko-KR" sz="1600" dirty="0" err="1" smtClean="0">
                <a:effectLst/>
              </a:rPr>
              <a:t>ResNet</a:t>
            </a:r>
            <a:r>
              <a:rPr lang="en-US" altLang="ko-KR" sz="1600" dirty="0" smtClean="0">
                <a:effectLst/>
              </a:rPr>
              <a:t> v1</a:t>
            </a: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      : </a:t>
            </a:r>
            <a:r>
              <a:rPr lang="en-US" altLang="ko-KR" sz="1600" dirty="0" err="1" smtClean="0">
                <a:effectLst/>
              </a:rPr>
              <a:t>ResNet</a:t>
            </a:r>
            <a:r>
              <a:rPr lang="en-US" altLang="ko-KR" sz="1600" dirty="0" smtClean="0">
                <a:effectLst/>
              </a:rPr>
              <a:t> </a:t>
            </a:r>
            <a:r>
              <a:rPr lang="ko-KR" altLang="en-US" sz="1600" dirty="0" smtClean="0">
                <a:effectLst/>
              </a:rPr>
              <a:t>구조를 빌려서 사용</a:t>
            </a:r>
            <a:endParaRPr lang="en-US" altLang="ko-KR" sz="1600" dirty="0">
              <a:effectLst/>
            </a:endParaRPr>
          </a:p>
          <a:p>
            <a:pPr marL="0" indent="0">
              <a:buNone/>
            </a:pPr>
            <a:endParaRPr lang="en-US" altLang="ko-KR" sz="16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   </a:t>
            </a:r>
            <a:r>
              <a:rPr lang="en-US" altLang="ko-KR" sz="1600" dirty="0">
                <a:effectLst/>
              </a:rPr>
              <a:t>- Inception-</a:t>
            </a:r>
            <a:r>
              <a:rPr lang="en-US" altLang="ko-KR" sz="1600" dirty="0" err="1">
                <a:effectLst/>
              </a:rPr>
              <a:t>ResNet</a:t>
            </a: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v2</a:t>
            </a:r>
            <a:endParaRPr lang="en-US" altLang="ko-KR" sz="1600" dirty="0">
              <a:effectLst/>
            </a:endParaRPr>
          </a:p>
          <a:p>
            <a:pPr marL="0" indent="0">
              <a:buNone/>
            </a:pPr>
            <a:endParaRPr lang="en-US" altLang="ko-KR" sz="16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</a:t>
            </a:r>
            <a:endParaRPr lang="en-US" altLang="ko-KR" sz="16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11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035282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5358" y="9157006"/>
            <a:ext cx="128245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Autoencoder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  <a:ea typeface="+mn-ea"/>
              </a:rPr>
              <a:t>의 기본 개념</a:t>
            </a:r>
          </a:p>
        </p:txBody>
      </p:sp>
      <p:pic>
        <p:nvPicPr>
          <p:cNvPr id="2050" name="Picture 2" descr="figure.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425" y="2237174"/>
            <a:ext cx="3409575" cy="323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9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Google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Inception model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2000" dirty="0" smtClean="0"/>
              <a:t>Inception </a:t>
            </a:r>
            <a:r>
              <a:rPr lang="ko-KR" altLang="en-US" sz="2000" dirty="0" smtClean="0"/>
              <a:t>모델의 </a:t>
            </a:r>
            <a:r>
              <a:rPr lang="en-US" altLang="ko-KR" sz="2000" dirty="0" smtClean="0"/>
              <a:t>Transfer Learning</a:t>
            </a:r>
            <a:endParaRPr lang="en-US" altLang="ko-KR" sz="2000" dirty="0" smtClean="0"/>
          </a:p>
          <a:p>
            <a:pPr marL="0" indent="0">
              <a:buNone/>
              <a:defRPr/>
            </a:pPr>
            <a:endParaRPr lang="en-US" altLang="ko-KR" sz="2000" dirty="0" smtClean="0">
              <a:effectLst/>
            </a:endParaRPr>
          </a:p>
          <a:p>
            <a:pPr marL="0" indent="0">
              <a:buNone/>
              <a:defRPr/>
            </a:pPr>
            <a:r>
              <a:rPr lang="en-US" altLang="ko-KR" sz="2000" dirty="0">
                <a:effectLst/>
              </a:rPr>
              <a:t> </a:t>
            </a:r>
            <a:r>
              <a:rPr lang="en-US" altLang="ko-KR" sz="2000" dirty="0" smtClean="0">
                <a:effectLst/>
              </a:rPr>
              <a:t>- Data Set : flower</a:t>
            </a:r>
          </a:p>
          <a:p>
            <a:pPr marL="0" indent="0">
              <a:buNone/>
              <a:defRPr/>
            </a:pPr>
            <a:r>
              <a:rPr lang="en-US" altLang="ko-KR" sz="2000" dirty="0" smtClean="0">
                <a:effectLst/>
              </a:rPr>
              <a:t>      : </a:t>
            </a:r>
            <a:r>
              <a:rPr lang="ko-KR" altLang="en-US" sz="2000" dirty="0" smtClean="0">
                <a:effectLst/>
              </a:rPr>
              <a:t>작업</a:t>
            </a:r>
            <a:r>
              <a:rPr lang="en-US" altLang="ko-KR" sz="2000" dirty="0" smtClean="0">
                <a:effectLst/>
              </a:rPr>
              <a:t> </a:t>
            </a:r>
            <a:r>
              <a:rPr lang="ko-KR" altLang="en-US" sz="2000" dirty="0" err="1" smtClean="0">
                <a:effectLst/>
              </a:rPr>
              <a:t>디렉토리에</a:t>
            </a:r>
            <a:r>
              <a:rPr lang="ko-KR" altLang="en-US" sz="2000" dirty="0" smtClean="0">
                <a:effectLst/>
              </a:rPr>
              <a:t> </a:t>
            </a:r>
            <a:r>
              <a:rPr lang="en-US" altLang="ko-KR" sz="2000" dirty="0">
                <a:effectLst/>
              </a:rPr>
              <a:t>/</a:t>
            </a:r>
            <a:r>
              <a:rPr lang="en-US" altLang="ko-KR" sz="2000" dirty="0" smtClean="0">
                <a:effectLst/>
              </a:rPr>
              <a:t>workspace</a:t>
            </a:r>
            <a:r>
              <a:rPr lang="ko-KR" altLang="en-US" sz="2000" dirty="0" smtClean="0">
                <a:effectLst/>
              </a:rPr>
              <a:t>만들고 아래 데이터를 다운 및 압축풀기</a:t>
            </a:r>
            <a:endParaRPr lang="en-US" altLang="ko-KR" sz="20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  </a:t>
            </a:r>
            <a:r>
              <a:rPr lang="en-US" altLang="ko-KR" sz="1600" dirty="0" smtClean="0">
                <a:effectLst/>
              </a:rPr>
              <a:t> </a:t>
            </a:r>
            <a:r>
              <a:rPr lang="en-US" altLang="ko-KR" sz="1600" dirty="0">
                <a:effectLst/>
              </a:rPr>
              <a:t>: </a:t>
            </a:r>
            <a:r>
              <a:rPr lang="en-US" altLang="ko-KR" sz="1600" dirty="0">
                <a:effectLst/>
                <a:hlinkClick r:id="rId3"/>
              </a:rPr>
              <a:t>http://</a:t>
            </a:r>
            <a:r>
              <a:rPr lang="en-US" altLang="ko-KR" sz="1600" dirty="0" smtClean="0">
                <a:effectLst/>
                <a:hlinkClick r:id="rId3"/>
              </a:rPr>
              <a:t>download.tensorflow.org/example_images/flower_photos.tgz</a:t>
            </a:r>
            <a:r>
              <a:rPr lang="en-US" altLang="ko-KR" sz="1600" dirty="0" smtClean="0">
                <a:effectLst/>
              </a:rPr>
              <a:t> 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  </a:t>
            </a:r>
            <a:r>
              <a:rPr lang="en-US" altLang="ko-KR" sz="1600" dirty="0" smtClean="0">
                <a:effectLst/>
              </a:rPr>
              <a:t>      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  <a:defRPr/>
            </a:pPr>
            <a:r>
              <a:rPr lang="en-US" altLang="ko-KR" sz="1600" dirty="0" smtClean="0">
                <a:effectLst/>
              </a:rPr>
              <a:t> </a:t>
            </a:r>
            <a:r>
              <a:rPr lang="en-US" altLang="ko-KR" sz="2000" dirty="0">
                <a:effectLst/>
              </a:rPr>
              <a:t>- </a:t>
            </a:r>
            <a:r>
              <a:rPr lang="en-US" altLang="ko-KR" sz="2000" dirty="0" smtClean="0">
                <a:effectLst/>
              </a:rPr>
              <a:t>Training : Retrain Inception Model </a:t>
            </a:r>
          </a:p>
          <a:p>
            <a:pPr marL="0" indent="0">
              <a:buNone/>
              <a:defRPr/>
            </a:pPr>
            <a:r>
              <a:rPr lang="en-US" altLang="ko-KR" sz="2000" dirty="0" smtClean="0">
                <a:effectLst/>
              </a:rPr>
              <a:t>    </a:t>
            </a:r>
            <a:r>
              <a:rPr lang="en-US" altLang="ko-KR" sz="1200" dirty="0" smtClean="0">
                <a:effectLst/>
              </a:rPr>
              <a:t>python </a:t>
            </a:r>
            <a:r>
              <a:rPr lang="en-US" altLang="ko-KR" sz="1200" dirty="0">
                <a:effectLst/>
              </a:rPr>
              <a:t>retrain.py \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effectLst/>
              </a:rPr>
              <a:t>    </a:t>
            </a:r>
            <a:r>
              <a:rPr lang="en-US" altLang="ko-KR" sz="1200" dirty="0" smtClean="0">
                <a:effectLst/>
              </a:rPr>
              <a:t>    --</a:t>
            </a:r>
            <a:r>
              <a:rPr lang="en-US" altLang="ko-KR" sz="1200" dirty="0" err="1">
                <a:effectLst/>
              </a:rPr>
              <a:t>bottleneck_dir</a:t>
            </a:r>
            <a:r>
              <a:rPr lang="en-US" altLang="ko-KR" sz="1200" dirty="0">
                <a:effectLst/>
              </a:rPr>
              <a:t>=./workspace/bottlenecks \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effectLst/>
              </a:rPr>
              <a:t>    </a:t>
            </a:r>
            <a:r>
              <a:rPr lang="en-US" altLang="ko-KR" sz="1200" dirty="0" smtClean="0">
                <a:effectLst/>
              </a:rPr>
              <a:t>    --</a:t>
            </a:r>
            <a:r>
              <a:rPr lang="en-US" altLang="ko-KR" sz="1200" dirty="0" err="1">
                <a:effectLst/>
              </a:rPr>
              <a:t>model_dir</a:t>
            </a:r>
            <a:r>
              <a:rPr lang="en-US" altLang="ko-KR" sz="1200" dirty="0">
                <a:effectLst/>
              </a:rPr>
              <a:t>=./workspace/inception \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effectLst/>
              </a:rPr>
              <a:t>    </a:t>
            </a:r>
            <a:r>
              <a:rPr lang="en-US" altLang="ko-KR" sz="1200" dirty="0" smtClean="0">
                <a:effectLst/>
              </a:rPr>
              <a:t>    --</a:t>
            </a:r>
            <a:r>
              <a:rPr lang="en-US" altLang="ko-KR" sz="1200" dirty="0" err="1">
                <a:effectLst/>
              </a:rPr>
              <a:t>output_graph</a:t>
            </a:r>
            <a:r>
              <a:rPr lang="en-US" altLang="ko-KR" sz="1200" dirty="0">
                <a:effectLst/>
              </a:rPr>
              <a:t>=./workspace/</a:t>
            </a:r>
            <a:r>
              <a:rPr lang="en-US" altLang="ko-KR" sz="1200" dirty="0" err="1">
                <a:effectLst/>
              </a:rPr>
              <a:t>flowers_graph.pb</a:t>
            </a:r>
            <a:r>
              <a:rPr lang="en-US" altLang="ko-KR" sz="1200" dirty="0">
                <a:effectLst/>
              </a:rPr>
              <a:t> \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effectLst/>
              </a:rPr>
              <a:t>    </a:t>
            </a:r>
            <a:r>
              <a:rPr lang="en-US" altLang="ko-KR" sz="1200" dirty="0" smtClean="0">
                <a:effectLst/>
              </a:rPr>
              <a:t>    --</a:t>
            </a:r>
            <a:r>
              <a:rPr lang="en-US" altLang="ko-KR" sz="1200" dirty="0" err="1">
                <a:effectLst/>
              </a:rPr>
              <a:t>output_labels</a:t>
            </a:r>
            <a:r>
              <a:rPr lang="en-US" altLang="ko-KR" sz="1200" dirty="0">
                <a:effectLst/>
              </a:rPr>
              <a:t>=./workspace/flowers_labels.txt \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effectLst/>
              </a:rPr>
              <a:t>    </a:t>
            </a:r>
            <a:r>
              <a:rPr lang="en-US" altLang="ko-KR" sz="1200" dirty="0" smtClean="0">
                <a:effectLst/>
              </a:rPr>
              <a:t>    --</a:t>
            </a:r>
            <a:r>
              <a:rPr lang="en-US" altLang="ko-KR" sz="1200" dirty="0" err="1">
                <a:effectLst/>
              </a:rPr>
              <a:t>image_dir</a:t>
            </a:r>
            <a:r>
              <a:rPr lang="en-US" altLang="ko-KR" sz="1200" dirty="0">
                <a:effectLst/>
              </a:rPr>
              <a:t> ./workspace/</a:t>
            </a:r>
            <a:r>
              <a:rPr lang="en-US" altLang="ko-KR" sz="1200" dirty="0" err="1">
                <a:effectLst/>
              </a:rPr>
              <a:t>flower_photos</a:t>
            </a:r>
            <a:r>
              <a:rPr lang="en-US" altLang="ko-KR" sz="1200" dirty="0">
                <a:effectLst/>
              </a:rPr>
              <a:t> \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effectLst/>
              </a:rPr>
              <a:t>    </a:t>
            </a:r>
            <a:r>
              <a:rPr lang="en-US" altLang="ko-KR" sz="1200" dirty="0" smtClean="0">
                <a:effectLst/>
              </a:rPr>
              <a:t>    --</a:t>
            </a:r>
            <a:r>
              <a:rPr lang="en-US" altLang="ko-KR" sz="1200" dirty="0" err="1">
                <a:effectLst/>
              </a:rPr>
              <a:t>how_many_training_steps</a:t>
            </a:r>
            <a:r>
              <a:rPr lang="en-US" altLang="ko-KR" sz="1200" dirty="0">
                <a:effectLst/>
              </a:rPr>
              <a:t> </a:t>
            </a:r>
            <a:r>
              <a:rPr lang="en-US" altLang="ko-KR" sz="1200" dirty="0" smtClean="0">
                <a:effectLst/>
              </a:rPr>
              <a:t>1000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12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035282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12707" y="4815093"/>
            <a:ext cx="49315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lt"/>
              </a:rPr>
              <a:t>### retrain.py 주요 옵션</a:t>
            </a:r>
          </a:p>
          <a:p>
            <a:endParaRPr lang="ko-KR" altLang="en-US" sz="1200" dirty="0">
              <a:latin typeface="+mn-lt"/>
            </a:endParaRPr>
          </a:p>
          <a:p>
            <a:r>
              <a:rPr lang="ko-KR" altLang="en-US" sz="1200" dirty="0">
                <a:latin typeface="+mn-lt"/>
              </a:rPr>
              <a:t>- --bottleneck_dir : 학습할 사진을 </a:t>
            </a:r>
            <a:r>
              <a:rPr lang="ko-KR" altLang="en-US" sz="1200" dirty="0" err="1">
                <a:latin typeface="+mn-lt"/>
              </a:rPr>
              <a:t>인셉션</a:t>
            </a:r>
            <a:r>
              <a:rPr lang="ko-KR" altLang="en-US" sz="1200" dirty="0">
                <a:latin typeface="+mn-lt"/>
              </a:rPr>
              <a:t> 용으로 변환해서 저장할 폴더</a:t>
            </a:r>
          </a:p>
          <a:p>
            <a:r>
              <a:rPr lang="ko-KR" altLang="en-US" sz="1200" dirty="0">
                <a:latin typeface="+mn-lt"/>
              </a:rPr>
              <a:t>- --model_dir : inception 모델을 다운로드 할 경로</a:t>
            </a:r>
          </a:p>
          <a:p>
            <a:r>
              <a:rPr lang="ko-KR" altLang="en-US" sz="1200" dirty="0">
                <a:latin typeface="+mn-lt"/>
              </a:rPr>
              <a:t>- --image_dir : 원본 이미지 경로</a:t>
            </a:r>
          </a:p>
          <a:p>
            <a:r>
              <a:rPr lang="ko-KR" altLang="en-US" sz="1200" dirty="0">
                <a:latin typeface="+mn-lt"/>
              </a:rPr>
              <a:t>- --output_graph : 추론에 사용할 학습된 파일(.pb) 경로</a:t>
            </a:r>
          </a:p>
          <a:p>
            <a:r>
              <a:rPr lang="ko-KR" altLang="en-US" sz="1200" dirty="0">
                <a:latin typeface="+mn-lt"/>
              </a:rPr>
              <a:t>- --output_labels : 추론에 사용할 레이블 파일 경로</a:t>
            </a:r>
          </a:p>
          <a:p>
            <a:r>
              <a:rPr lang="ko-KR" altLang="en-US" sz="1200" dirty="0">
                <a:latin typeface="+mn-lt"/>
              </a:rPr>
              <a:t>- --how_many_training_steps : 얼만큼 반복 학습시킬 것인지</a:t>
            </a:r>
          </a:p>
        </p:txBody>
      </p:sp>
    </p:spTree>
    <p:extLst>
      <p:ext uri="{BB962C8B-B14F-4D97-AF65-F5344CB8AC3E}">
        <p14:creationId xmlns:p14="http://schemas.microsoft.com/office/powerpoint/2010/main" val="39352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97402" y="0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&lt; predict.py &gt;</a:t>
            </a:r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13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0706" y="460661"/>
            <a:ext cx="8155943" cy="578619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lt"/>
                <a:ea typeface="+mn-ea"/>
              </a:rPr>
              <a:t>import </a:t>
            </a:r>
            <a:r>
              <a:rPr lang="en-US" altLang="ko-KR" sz="1000" dirty="0" err="1">
                <a:latin typeface="+mn-lt"/>
                <a:ea typeface="+mn-ea"/>
              </a:rPr>
              <a:t>tensorflow</a:t>
            </a:r>
            <a:r>
              <a:rPr lang="en-US" altLang="ko-KR" sz="1000" dirty="0">
                <a:latin typeface="+mn-lt"/>
                <a:ea typeface="+mn-ea"/>
              </a:rPr>
              <a:t> as </a:t>
            </a:r>
            <a:r>
              <a:rPr lang="en-US" altLang="ko-KR" sz="1000" dirty="0" err="1">
                <a:latin typeface="+mn-lt"/>
                <a:ea typeface="+mn-ea"/>
              </a:rPr>
              <a:t>tf</a:t>
            </a:r>
            <a:endParaRPr lang="en-US" altLang="ko-KR" sz="1000" dirty="0">
              <a:latin typeface="+mn-lt"/>
              <a:ea typeface="+mn-ea"/>
            </a:endParaRPr>
          </a:p>
          <a:p>
            <a:r>
              <a:rPr lang="en-US" altLang="ko-KR" sz="1000" dirty="0">
                <a:latin typeface="+mn-lt"/>
                <a:ea typeface="+mn-ea"/>
              </a:rPr>
              <a:t>import </a:t>
            </a:r>
            <a:r>
              <a:rPr lang="en-US" altLang="ko-KR" sz="1000" dirty="0" err="1">
                <a:latin typeface="+mn-lt"/>
                <a:ea typeface="+mn-ea"/>
              </a:rPr>
              <a:t>matplotlib.pyplot</a:t>
            </a:r>
            <a:r>
              <a:rPr lang="en-US" altLang="ko-KR" sz="1000" dirty="0">
                <a:latin typeface="+mn-lt"/>
                <a:ea typeface="+mn-ea"/>
              </a:rPr>
              <a:t> as </a:t>
            </a:r>
            <a:r>
              <a:rPr lang="en-US" altLang="ko-KR" sz="1000" dirty="0" err="1">
                <a:latin typeface="+mn-lt"/>
                <a:ea typeface="+mn-ea"/>
              </a:rPr>
              <a:t>plt</a:t>
            </a:r>
            <a:endParaRPr lang="en-US" altLang="ko-KR" sz="1000" dirty="0">
              <a:latin typeface="+mn-lt"/>
              <a:ea typeface="+mn-ea"/>
            </a:endParaRPr>
          </a:p>
          <a:p>
            <a:r>
              <a:rPr lang="en-US" altLang="ko-KR" sz="1000" dirty="0">
                <a:latin typeface="+mn-lt"/>
                <a:ea typeface="+mn-ea"/>
              </a:rPr>
              <a:t>import </a:t>
            </a:r>
            <a:r>
              <a:rPr lang="en-US" altLang="ko-KR" sz="1000" dirty="0" err="1">
                <a:latin typeface="+mn-lt"/>
                <a:ea typeface="+mn-ea"/>
              </a:rPr>
              <a:t>matplotlib.image</a:t>
            </a:r>
            <a:r>
              <a:rPr lang="en-US" altLang="ko-KR" sz="1000" dirty="0">
                <a:latin typeface="+mn-lt"/>
                <a:ea typeface="+mn-ea"/>
              </a:rPr>
              <a:t> as </a:t>
            </a:r>
            <a:r>
              <a:rPr lang="en-US" altLang="ko-KR" sz="1000" dirty="0" err="1">
                <a:latin typeface="+mn-lt"/>
                <a:ea typeface="+mn-ea"/>
              </a:rPr>
              <a:t>mpimg</a:t>
            </a:r>
            <a:endParaRPr lang="en-US" altLang="ko-KR" sz="1000" dirty="0">
              <a:latin typeface="+mn-lt"/>
              <a:ea typeface="+mn-ea"/>
            </a:endParaRPr>
          </a:p>
          <a:p>
            <a:r>
              <a:rPr lang="en-US" altLang="ko-KR" sz="1000" dirty="0">
                <a:latin typeface="+mn-lt"/>
                <a:ea typeface="+mn-ea"/>
              </a:rPr>
              <a:t>import sys</a:t>
            </a:r>
          </a:p>
          <a:p>
            <a:endParaRPr lang="en-US" altLang="ko-KR" sz="1000" dirty="0">
              <a:latin typeface="+mn-lt"/>
              <a:ea typeface="+mn-ea"/>
            </a:endParaRPr>
          </a:p>
          <a:p>
            <a:r>
              <a:rPr lang="en-US" altLang="ko-KR" sz="1000" dirty="0" err="1" smtClean="0">
                <a:latin typeface="+mn-lt"/>
                <a:ea typeface="+mn-ea"/>
              </a:rPr>
              <a:t>tf.app.flags.DEFINE_string</a:t>
            </a:r>
            <a:r>
              <a:rPr lang="en-US" altLang="ko-KR" sz="1000" dirty="0">
                <a:latin typeface="+mn-lt"/>
                <a:ea typeface="+mn-ea"/>
              </a:rPr>
              <a:t>("</a:t>
            </a:r>
            <a:r>
              <a:rPr lang="en-US" altLang="ko-KR" sz="1000" dirty="0" err="1">
                <a:latin typeface="+mn-lt"/>
                <a:ea typeface="+mn-ea"/>
              </a:rPr>
              <a:t>output_graph</a:t>
            </a:r>
            <a:r>
              <a:rPr lang="en-US" altLang="ko-KR" sz="1000" dirty="0">
                <a:latin typeface="+mn-lt"/>
                <a:ea typeface="+mn-ea"/>
              </a:rPr>
              <a:t>", "./workspace/</a:t>
            </a:r>
            <a:r>
              <a:rPr lang="en-US" altLang="ko-KR" sz="1000" dirty="0" err="1">
                <a:latin typeface="+mn-lt"/>
                <a:ea typeface="+mn-ea"/>
              </a:rPr>
              <a:t>flowers_graph.pb</a:t>
            </a:r>
            <a:r>
              <a:rPr lang="en-US" altLang="ko-KR" sz="1000" dirty="0">
                <a:latin typeface="+mn-lt"/>
                <a:ea typeface="+mn-ea"/>
              </a:rPr>
              <a:t>","</a:t>
            </a:r>
            <a:r>
              <a:rPr lang="ko-KR" altLang="en-US" sz="1000" dirty="0">
                <a:latin typeface="+mn-lt"/>
                <a:ea typeface="+mn-ea"/>
              </a:rPr>
              <a:t>학습된 신경망이 저장된 위치</a:t>
            </a:r>
            <a:r>
              <a:rPr lang="en-US" altLang="ko-KR" sz="1000" dirty="0">
                <a:latin typeface="+mn-lt"/>
                <a:ea typeface="+mn-ea"/>
              </a:rPr>
              <a:t>")</a:t>
            </a:r>
          </a:p>
          <a:p>
            <a:r>
              <a:rPr lang="en-US" altLang="ko-KR" sz="1000" dirty="0" err="1">
                <a:latin typeface="+mn-lt"/>
                <a:ea typeface="+mn-ea"/>
              </a:rPr>
              <a:t>tf.app.flags.DEFINE_string</a:t>
            </a:r>
            <a:r>
              <a:rPr lang="en-US" altLang="ko-KR" sz="1000" dirty="0">
                <a:latin typeface="+mn-lt"/>
                <a:ea typeface="+mn-ea"/>
              </a:rPr>
              <a:t>("</a:t>
            </a:r>
            <a:r>
              <a:rPr lang="en-US" altLang="ko-KR" sz="1000" dirty="0" err="1">
                <a:latin typeface="+mn-lt"/>
                <a:ea typeface="+mn-ea"/>
              </a:rPr>
              <a:t>output_labels</a:t>
            </a:r>
            <a:r>
              <a:rPr lang="en-US" altLang="ko-KR" sz="1000" dirty="0">
                <a:latin typeface="+mn-lt"/>
                <a:ea typeface="+mn-ea"/>
              </a:rPr>
              <a:t>","./workspace/flowers_labels.txt","</a:t>
            </a:r>
            <a:r>
              <a:rPr lang="ko-KR" altLang="en-US" sz="1000" dirty="0">
                <a:latin typeface="+mn-lt"/>
                <a:ea typeface="+mn-ea"/>
              </a:rPr>
              <a:t>학습할 레이블 데이터 파일</a:t>
            </a:r>
            <a:r>
              <a:rPr lang="en-US" altLang="ko-KR" sz="1000" dirty="0">
                <a:latin typeface="+mn-lt"/>
                <a:ea typeface="+mn-ea"/>
              </a:rPr>
              <a:t>")</a:t>
            </a:r>
          </a:p>
          <a:p>
            <a:r>
              <a:rPr lang="en-US" altLang="ko-KR" sz="1000" dirty="0" err="1">
                <a:latin typeface="+mn-lt"/>
                <a:ea typeface="+mn-ea"/>
              </a:rPr>
              <a:t>tf.app.flags.DEFINE_boolean</a:t>
            </a:r>
            <a:r>
              <a:rPr lang="en-US" altLang="ko-KR" sz="1000" dirty="0">
                <a:latin typeface="+mn-lt"/>
                <a:ea typeface="+mn-ea"/>
              </a:rPr>
              <a:t>("</a:t>
            </a:r>
            <a:r>
              <a:rPr lang="en-US" altLang="ko-KR" sz="1000" dirty="0" err="1">
                <a:latin typeface="+mn-lt"/>
                <a:ea typeface="+mn-ea"/>
              </a:rPr>
              <a:t>show_image",True</a:t>
            </a:r>
            <a:r>
              <a:rPr lang="en-US" altLang="ko-KR" sz="1000" dirty="0">
                <a:latin typeface="+mn-lt"/>
                <a:ea typeface="+mn-ea"/>
              </a:rPr>
              <a:t>, "</a:t>
            </a:r>
            <a:r>
              <a:rPr lang="ko-KR" altLang="en-US" sz="1000" dirty="0">
                <a:latin typeface="+mn-lt"/>
                <a:ea typeface="+mn-ea"/>
              </a:rPr>
              <a:t>이미지 추론 후 이미지를 보여줍니다</a:t>
            </a:r>
            <a:r>
              <a:rPr lang="en-US" altLang="ko-KR" sz="1000" dirty="0">
                <a:latin typeface="+mn-lt"/>
                <a:ea typeface="+mn-ea"/>
              </a:rPr>
              <a:t>.")</a:t>
            </a:r>
          </a:p>
          <a:p>
            <a:endParaRPr lang="en-US" altLang="ko-KR" sz="1000" dirty="0">
              <a:latin typeface="+mn-lt"/>
              <a:ea typeface="+mn-ea"/>
            </a:endParaRPr>
          </a:p>
          <a:p>
            <a:r>
              <a:rPr lang="en-US" altLang="ko-KR" sz="1000" dirty="0">
                <a:latin typeface="+mn-lt"/>
                <a:ea typeface="+mn-ea"/>
              </a:rPr>
              <a:t>FLAGS = </a:t>
            </a:r>
            <a:r>
              <a:rPr lang="en-US" altLang="ko-KR" sz="1000" dirty="0" err="1">
                <a:latin typeface="+mn-lt"/>
                <a:ea typeface="+mn-ea"/>
              </a:rPr>
              <a:t>tf.app.flags.FLAGS</a:t>
            </a:r>
            <a:endParaRPr lang="en-US" altLang="ko-KR" sz="1000" dirty="0">
              <a:latin typeface="+mn-lt"/>
              <a:ea typeface="+mn-ea"/>
            </a:endParaRPr>
          </a:p>
          <a:p>
            <a:endParaRPr lang="en-US" altLang="ko-KR" sz="1000" dirty="0">
              <a:latin typeface="+mn-lt"/>
              <a:ea typeface="+mn-ea"/>
            </a:endParaRPr>
          </a:p>
          <a:p>
            <a:r>
              <a:rPr lang="en-US" altLang="ko-KR" sz="1000" dirty="0" err="1">
                <a:latin typeface="+mn-lt"/>
                <a:ea typeface="+mn-ea"/>
              </a:rPr>
              <a:t>def</a:t>
            </a:r>
            <a:r>
              <a:rPr lang="en-US" altLang="ko-KR" sz="1000" dirty="0">
                <a:latin typeface="+mn-lt"/>
                <a:ea typeface="+mn-ea"/>
              </a:rPr>
              <a:t> main(_):</a:t>
            </a:r>
          </a:p>
          <a:p>
            <a:r>
              <a:rPr lang="en-US" altLang="ko-KR" sz="1000" dirty="0">
                <a:latin typeface="+mn-lt"/>
                <a:ea typeface="+mn-ea"/>
              </a:rPr>
              <a:t>    labels = [</a:t>
            </a:r>
            <a:r>
              <a:rPr lang="en-US" altLang="ko-KR" sz="1000" dirty="0" err="1">
                <a:latin typeface="+mn-lt"/>
                <a:ea typeface="+mn-ea"/>
              </a:rPr>
              <a:t>line.rstrip</a:t>
            </a:r>
            <a:r>
              <a:rPr lang="en-US" altLang="ko-KR" sz="1000" dirty="0">
                <a:latin typeface="+mn-lt"/>
                <a:ea typeface="+mn-ea"/>
              </a:rPr>
              <a:t>() for line in </a:t>
            </a:r>
            <a:r>
              <a:rPr lang="en-US" altLang="ko-KR" sz="1000" dirty="0" err="1">
                <a:latin typeface="+mn-lt"/>
                <a:ea typeface="+mn-ea"/>
              </a:rPr>
              <a:t>tf.gfile.GFile</a:t>
            </a:r>
            <a:r>
              <a:rPr lang="en-US" altLang="ko-KR" sz="1000" dirty="0">
                <a:latin typeface="+mn-lt"/>
                <a:ea typeface="+mn-ea"/>
              </a:rPr>
              <a:t>(</a:t>
            </a:r>
            <a:r>
              <a:rPr lang="en-US" altLang="ko-KR" sz="1000" dirty="0" err="1">
                <a:latin typeface="+mn-lt"/>
                <a:ea typeface="+mn-ea"/>
              </a:rPr>
              <a:t>FLAGS.output_labels</a:t>
            </a:r>
            <a:r>
              <a:rPr lang="en-US" altLang="ko-KR" sz="1000" dirty="0">
                <a:latin typeface="+mn-lt"/>
                <a:ea typeface="+mn-ea"/>
              </a:rPr>
              <a:t>)]</a:t>
            </a:r>
          </a:p>
          <a:p>
            <a:endParaRPr lang="en-US" altLang="ko-KR" sz="1000" dirty="0">
              <a:latin typeface="+mn-lt"/>
              <a:ea typeface="+mn-ea"/>
            </a:endParaRPr>
          </a:p>
          <a:p>
            <a:r>
              <a:rPr lang="en-US" altLang="ko-KR" sz="1000" dirty="0">
                <a:latin typeface="+mn-lt"/>
                <a:ea typeface="+mn-ea"/>
              </a:rPr>
              <a:t>    with </a:t>
            </a:r>
            <a:r>
              <a:rPr lang="en-US" altLang="ko-KR" sz="1000" dirty="0" err="1">
                <a:latin typeface="+mn-lt"/>
                <a:ea typeface="+mn-ea"/>
              </a:rPr>
              <a:t>tf.gfile.FastGFile</a:t>
            </a:r>
            <a:r>
              <a:rPr lang="en-US" altLang="ko-KR" sz="1000" dirty="0">
                <a:latin typeface="+mn-lt"/>
                <a:ea typeface="+mn-ea"/>
              </a:rPr>
              <a:t>(</a:t>
            </a:r>
            <a:r>
              <a:rPr lang="en-US" altLang="ko-KR" sz="1000" dirty="0" err="1">
                <a:latin typeface="+mn-lt"/>
                <a:ea typeface="+mn-ea"/>
              </a:rPr>
              <a:t>FLAGS.output_graph</a:t>
            </a:r>
            <a:r>
              <a:rPr lang="en-US" altLang="ko-KR" sz="1000" dirty="0">
                <a:latin typeface="+mn-lt"/>
                <a:ea typeface="+mn-ea"/>
              </a:rPr>
              <a:t>, '</a:t>
            </a:r>
            <a:r>
              <a:rPr lang="en-US" altLang="ko-KR" sz="1000" dirty="0" err="1">
                <a:latin typeface="+mn-lt"/>
                <a:ea typeface="+mn-ea"/>
              </a:rPr>
              <a:t>rb</a:t>
            </a:r>
            <a:r>
              <a:rPr lang="en-US" altLang="ko-KR" sz="1000" dirty="0">
                <a:latin typeface="+mn-lt"/>
                <a:ea typeface="+mn-ea"/>
              </a:rPr>
              <a:t>') as </a:t>
            </a:r>
            <a:r>
              <a:rPr lang="en-US" altLang="ko-KR" sz="1000" dirty="0" err="1">
                <a:latin typeface="+mn-lt"/>
                <a:ea typeface="+mn-ea"/>
              </a:rPr>
              <a:t>fp</a:t>
            </a:r>
            <a:r>
              <a:rPr lang="en-US" altLang="ko-KR" sz="1000" dirty="0">
                <a:latin typeface="+mn-lt"/>
                <a:ea typeface="+mn-ea"/>
              </a:rPr>
              <a:t>:</a:t>
            </a:r>
          </a:p>
          <a:p>
            <a:r>
              <a:rPr lang="en-US" altLang="ko-KR" sz="1000" dirty="0">
                <a:latin typeface="+mn-lt"/>
                <a:ea typeface="+mn-ea"/>
              </a:rPr>
              <a:t>        </a:t>
            </a:r>
            <a:r>
              <a:rPr lang="en-US" altLang="ko-KR" sz="1000" dirty="0" err="1">
                <a:latin typeface="+mn-lt"/>
                <a:ea typeface="+mn-ea"/>
              </a:rPr>
              <a:t>graph_def</a:t>
            </a:r>
            <a:r>
              <a:rPr lang="en-US" altLang="ko-KR" sz="1000" dirty="0">
                <a:latin typeface="+mn-lt"/>
                <a:ea typeface="+mn-ea"/>
              </a:rPr>
              <a:t> = </a:t>
            </a:r>
            <a:r>
              <a:rPr lang="en-US" altLang="ko-KR" sz="1000" dirty="0" err="1">
                <a:latin typeface="+mn-lt"/>
                <a:ea typeface="+mn-ea"/>
              </a:rPr>
              <a:t>tf.GraphDef</a:t>
            </a:r>
            <a:r>
              <a:rPr lang="en-US" altLang="ko-KR" sz="1000" dirty="0">
                <a:latin typeface="+mn-lt"/>
                <a:ea typeface="+mn-ea"/>
              </a:rPr>
              <a:t>()</a:t>
            </a:r>
          </a:p>
          <a:p>
            <a:r>
              <a:rPr lang="en-US" altLang="ko-KR" sz="1000" dirty="0">
                <a:latin typeface="+mn-lt"/>
                <a:ea typeface="+mn-ea"/>
              </a:rPr>
              <a:t>        </a:t>
            </a:r>
            <a:r>
              <a:rPr lang="en-US" altLang="ko-KR" sz="1000" dirty="0" err="1">
                <a:latin typeface="+mn-lt"/>
                <a:ea typeface="+mn-ea"/>
              </a:rPr>
              <a:t>graph_def.ParseFromString</a:t>
            </a:r>
            <a:r>
              <a:rPr lang="en-US" altLang="ko-KR" sz="1000" dirty="0">
                <a:latin typeface="+mn-lt"/>
                <a:ea typeface="+mn-ea"/>
              </a:rPr>
              <a:t>(</a:t>
            </a:r>
            <a:r>
              <a:rPr lang="en-US" altLang="ko-KR" sz="1000" dirty="0" err="1">
                <a:latin typeface="+mn-lt"/>
                <a:ea typeface="+mn-ea"/>
              </a:rPr>
              <a:t>fp.read</a:t>
            </a:r>
            <a:r>
              <a:rPr lang="en-US" altLang="ko-KR" sz="1000" dirty="0">
                <a:latin typeface="+mn-lt"/>
                <a:ea typeface="+mn-ea"/>
              </a:rPr>
              <a:t>())</a:t>
            </a:r>
          </a:p>
          <a:p>
            <a:r>
              <a:rPr lang="en-US" altLang="ko-KR" sz="1000" dirty="0">
                <a:latin typeface="+mn-lt"/>
                <a:ea typeface="+mn-ea"/>
              </a:rPr>
              <a:t>        </a:t>
            </a:r>
            <a:r>
              <a:rPr lang="en-US" altLang="ko-KR" sz="1000" dirty="0" err="1">
                <a:latin typeface="+mn-lt"/>
                <a:ea typeface="+mn-ea"/>
              </a:rPr>
              <a:t>tf.import_graph_def</a:t>
            </a:r>
            <a:r>
              <a:rPr lang="en-US" altLang="ko-KR" sz="1000" dirty="0">
                <a:latin typeface="+mn-lt"/>
                <a:ea typeface="+mn-ea"/>
              </a:rPr>
              <a:t>(</a:t>
            </a:r>
            <a:r>
              <a:rPr lang="en-US" altLang="ko-KR" sz="1000" dirty="0" err="1">
                <a:latin typeface="+mn-lt"/>
                <a:ea typeface="+mn-ea"/>
              </a:rPr>
              <a:t>graph_def</a:t>
            </a:r>
            <a:r>
              <a:rPr lang="en-US" altLang="ko-KR" sz="1000" dirty="0">
                <a:latin typeface="+mn-lt"/>
                <a:ea typeface="+mn-ea"/>
              </a:rPr>
              <a:t>, name='')</a:t>
            </a:r>
          </a:p>
          <a:p>
            <a:endParaRPr lang="en-US" altLang="ko-KR" sz="1000" dirty="0">
              <a:latin typeface="+mn-lt"/>
              <a:ea typeface="+mn-ea"/>
            </a:endParaRPr>
          </a:p>
          <a:p>
            <a:r>
              <a:rPr lang="en-US" altLang="ko-KR" sz="1000" dirty="0">
                <a:latin typeface="+mn-lt"/>
                <a:ea typeface="+mn-ea"/>
              </a:rPr>
              <a:t>    with </a:t>
            </a:r>
            <a:r>
              <a:rPr lang="en-US" altLang="ko-KR" sz="1000" dirty="0" err="1">
                <a:latin typeface="+mn-lt"/>
                <a:ea typeface="+mn-ea"/>
              </a:rPr>
              <a:t>tf.Session</a:t>
            </a:r>
            <a:r>
              <a:rPr lang="en-US" altLang="ko-KR" sz="1000" dirty="0">
                <a:latin typeface="+mn-lt"/>
                <a:ea typeface="+mn-ea"/>
              </a:rPr>
              <a:t>() as </a:t>
            </a:r>
            <a:r>
              <a:rPr lang="en-US" altLang="ko-KR" sz="1000" dirty="0" err="1">
                <a:latin typeface="+mn-lt"/>
                <a:ea typeface="+mn-ea"/>
              </a:rPr>
              <a:t>sess</a:t>
            </a:r>
            <a:r>
              <a:rPr lang="en-US" altLang="ko-KR" sz="1000" dirty="0">
                <a:latin typeface="+mn-lt"/>
                <a:ea typeface="+mn-ea"/>
              </a:rPr>
              <a:t>:</a:t>
            </a:r>
          </a:p>
          <a:p>
            <a:r>
              <a:rPr lang="en-US" altLang="ko-KR" sz="1000" dirty="0">
                <a:latin typeface="+mn-lt"/>
                <a:ea typeface="+mn-ea"/>
              </a:rPr>
              <a:t>        logits = </a:t>
            </a:r>
            <a:r>
              <a:rPr lang="en-US" altLang="ko-KR" sz="1000" dirty="0" err="1">
                <a:latin typeface="+mn-lt"/>
                <a:ea typeface="+mn-ea"/>
              </a:rPr>
              <a:t>sess.graph.get_tensor_by_name</a:t>
            </a:r>
            <a:r>
              <a:rPr lang="en-US" altLang="ko-KR" sz="1000" dirty="0">
                <a:latin typeface="+mn-lt"/>
                <a:ea typeface="+mn-ea"/>
              </a:rPr>
              <a:t>('final_result:0')</a:t>
            </a:r>
          </a:p>
          <a:p>
            <a:r>
              <a:rPr lang="en-US" altLang="ko-KR" sz="1000" dirty="0">
                <a:latin typeface="+mn-lt"/>
                <a:ea typeface="+mn-ea"/>
              </a:rPr>
              <a:t>        image = </a:t>
            </a:r>
            <a:r>
              <a:rPr lang="en-US" altLang="ko-KR" sz="1000" dirty="0" err="1">
                <a:latin typeface="+mn-lt"/>
                <a:ea typeface="+mn-ea"/>
              </a:rPr>
              <a:t>tf.gfile.FastGFile</a:t>
            </a:r>
            <a:r>
              <a:rPr lang="en-US" altLang="ko-KR" sz="1000" dirty="0">
                <a:latin typeface="+mn-lt"/>
                <a:ea typeface="+mn-ea"/>
              </a:rPr>
              <a:t>(</a:t>
            </a:r>
            <a:r>
              <a:rPr lang="en-US" altLang="ko-KR" sz="1000" dirty="0" err="1">
                <a:latin typeface="+mn-lt"/>
                <a:ea typeface="+mn-ea"/>
              </a:rPr>
              <a:t>sys.argv</a:t>
            </a:r>
            <a:r>
              <a:rPr lang="en-US" altLang="ko-KR" sz="1000" dirty="0">
                <a:latin typeface="+mn-lt"/>
                <a:ea typeface="+mn-ea"/>
              </a:rPr>
              <a:t>[1], '</a:t>
            </a:r>
            <a:r>
              <a:rPr lang="en-US" altLang="ko-KR" sz="1000" dirty="0" err="1">
                <a:latin typeface="+mn-lt"/>
                <a:ea typeface="+mn-ea"/>
              </a:rPr>
              <a:t>rb</a:t>
            </a:r>
            <a:r>
              <a:rPr lang="en-US" altLang="ko-KR" sz="1000" dirty="0">
                <a:latin typeface="+mn-lt"/>
                <a:ea typeface="+mn-ea"/>
              </a:rPr>
              <a:t>').read()</a:t>
            </a:r>
          </a:p>
          <a:p>
            <a:r>
              <a:rPr lang="en-US" altLang="ko-KR" sz="1000" dirty="0">
                <a:latin typeface="+mn-lt"/>
                <a:ea typeface="+mn-ea"/>
              </a:rPr>
              <a:t>        prediction = </a:t>
            </a:r>
            <a:r>
              <a:rPr lang="en-US" altLang="ko-KR" sz="1000" dirty="0" err="1">
                <a:latin typeface="+mn-lt"/>
                <a:ea typeface="+mn-ea"/>
              </a:rPr>
              <a:t>sess.run</a:t>
            </a:r>
            <a:r>
              <a:rPr lang="en-US" altLang="ko-KR" sz="1000" dirty="0">
                <a:latin typeface="+mn-lt"/>
                <a:ea typeface="+mn-ea"/>
              </a:rPr>
              <a:t>(logits, {'</a:t>
            </a:r>
            <a:r>
              <a:rPr lang="en-US" altLang="ko-KR" sz="1000" dirty="0" err="1">
                <a:latin typeface="+mn-lt"/>
                <a:ea typeface="+mn-ea"/>
              </a:rPr>
              <a:t>DecodeJpeg</a:t>
            </a:r>
            <a:r>
              <a:rPr lang="en-US" altLang="ko-KR" sz="1000" dirty="0">
                <a:latin typeface="+mn-lt"/>
                <a:ea typeface="+mn-ea"/>
              </a:rPr>
              <a:t>/contents:0': image})</a:t>
            </a:r>
          </a:p>
          <a:p>
            <a:endParaRPr lang="en-US" altLang="ko-KR" sz="1000" dirty="0">
              <a:latin typeface="+mn-lt"/>
              <a:ea typeface="+mn-ea"/>
            </a:endParaRPr>
          </a:p>
          <a:p>
            <a:r>
              <a:rPr lang="en-US" altLang="ko-KR" sz="1000" dirty="0">
                <a:latin typeface="+mn-lt"/>
                <a:ea typeface="+mn-ea"/>
              </a:rPr>
              <a:t>    print('=== </a:t>
            </a:r>
            <a:r>
              <a:rPr lang="ko-KR" altLang="en-US" sz="1000" dirty="0">
                <a:latin typeface="+mn-lt"/>
                <a:ea typeface="+mn-ea"/>
              </a:rPr>
              <a:t>예측 결과 </a:t>
            </a:r>
            <a:r>
              <a:rPr lang="en-US" altLang="ko-KR" sz="1000" dirty="0">
                <a:latin typeface="+mn-lt"/>
                <a:ea typeface="+mn-ea"/>
              </a:rPr>
              <a:t>===')</a:t>
            </a:r>
          </a:p>
          <a:p>
            <a:r>
              <a:rPr lang="en-US" altLang="ko-KR" sz="1000" dirty="0">
                <a:latin typeface="+mn-lt"/>
                <a:ea typeface="+mn-ea"/>
              </a:rPr>
              <a:t>    for </a:t>
            </a:r>
            <a:r>
              <a:rPr lang="en-US" altLang="ko-KR" sz="1000" dirty="0" err="1">
                <a:latin typeface="+mn-lt"/>
                <a:ea typeface="+mn-ea"/>
              </a:rPr>
              <a:t>i</a:t>
            </a:r>
            <a:r>
              <a:rPr lang="en-US" altLang="ko-KR" sz="1000" dirty="0">
                <a:latin typeface="+mn-lt"/>
                <a:ea typeface="+mn-ea"/>
              </a:rPr>
              <a:t> in range(</a:t>
            </a:r>
            <a:r>
              <a:rPr lang="en-US" altLang="ko-KR" sz="1000" dirty="0" err="1">
                <a:latin typeface="+mn-lt"/>
                <a:ea typeface="+mn-ea"/>
              </a:rPr>
              <a:t>len</a:t>
            </a:r>
            <a:r>
              <a:rPr lang="en-US" altLang="ko-KR" sz="1000" dirty="0">
                <a:latin typeface="+mn-lt"/>
                <a:ea typeface="+mn-ea"/>
              </a:rPr>
              <a:t>(labels)):</a:t>
            </a:r>
          </a:p>
          <a:p>
            <a:r>
              <a:rPr lang="en-US" altLang="ko-KR" sz="1000" dirty="0">
                <a:latin typeface="+mn-lt"/>
                <a:ea typeface="+mn-ea"/>
              </a:rPr>
              <a:t>        name = labels[</a:t>
            </a:r>
            <a:r>
              <a:rPr lang="en-US" altLang="ko-KR" sz="1000" dirty="0" err="1">
                <a:latin typeface="+mn-lt"/>
                <a:ea typeface="+mn-ea"/>
              </a:rPr>
              <a:t>i</a:t>
            </a:r>
            <a:r>
              <a:rPr lang="en-US" altLang="ko-KR" sz="1000" dirty="0">
                <a:latin typeface="+mn-lt"/>
                <a:ea typeface="+mn-ea"/>
              </a:rPr>
              <a:t>]</a:t>
            </a:r>
          </a:p>
          <a:p>
            <a:r>
              <a:rPr lang="en-US" altLang="ko-KR" sz="1000" dirty="0">
                <a:latin typeface="+mn-lt"/>
                <a:ea typeface="+mn-ea"/>
              </a:rPr>
              <a:t>        score = prediction[0][</a:t>
            </a:r>
            <a:r>
              <a:rPr lang="en-US" altLang="ko-KR" sz="1000" dirty="0" err="1">
                <a:latin typeface="+mn-lt"/>
                <a:ea typeface="+mn-ea"/>
              </a:rPr>
              <a:t>i</a:t>
            </a:r>
            <a:r>
              <a:rPr lang="en-US" altLang="ko-KR" sz="1000" dirty="0">
                <a:latin typeface="+mn-lt"/>
                <a:ea typeface="+mn-ea"/>
              </a:rPr>
              <a:t>]</a:t>
            </a:r>
          </a:p>
          <a:p>
            <a:r>
              <a:rPr lang="en-US" altLang="ko-KR" sz="1000" dirty="0">
                <a:latin typeface="+mn-lt"/>
                <a:ea typeface="+mn-ea"/>
              </a:rPr>
              <a:t>        print('%s (%.2f%%)' % (name, score * 100))</a:t>
            </a:r>
          </a:p>
          <a:p>
            <a:endParaRPr lang="en-US" altLang="ko-KR" sz="1000" dirty="0">
              <a:latin typeface="+mn-lt"/>
              <a:ea typeface="+mn-ea"/>
            </a:endParaRPr>
          </a:p>
          <a:p>
            <a:r>
              <a:rPr lang="en-US" altLang="ko-KR" sz="1000" dirty="0">
                <a:latin typeface="+mn-lt"/>
                <a:ea typeface="+mn-ea"/>
              </a:rPr>
              <a:t>    if </a:t>
            </a:r>
            <a:r>
              <a:rPr lang="en-US" altLang="ko-KR" sz="1000" dirty="0" err="1">
                <a:latin typeface="+mn-lt"/>
                <a:ea typeface="+mn-ea"/>
              </a:rPr>
              <a:t>FLAGS.show_image</a:t>
            </a:r>
            <a:r>
              <a:rPr lang="en-US" altLang="ko-KR" sz="1000" dirty="0">
                <a:latin typeface="+mn-lt"/>
                <a:ea typeface="+mn-ea"/>
              </a:rPr>
              <a:t>:</a:t>
            </a:r>
          </a:p>
          <a:p>
            <a:r>
              <a:rPr lang="en-US" altLang="ko-KR" sz="1000" dirty="0">
                <a:latin typeface="+mn-lt"/>
                <a:ea typeface="+mn-ea"/>
              </a:rPr>
              <a:t>        </a:t>
            </a:r>
            <a:r>
              <a:rPr lang="en-US" altLang="ko-KR" sz="1000" dirty="0" err="1">
                <a:latin typeface="+mn-lt"/>
                <a:ea typeface="+mn-ea"/>
              </a:rPr>
              <a:t>img</a:t>
            </a:r>
            <a:r>
              <a:rPr lang="en-US" altLang="ko-KR" sz="1000" dirty="0">
                <a:latin typeface="+mn-lt"/>
                <a:ea typeface="+mn-ea"/>
              </a:rPr>
              <a:t> = </a:t>
            </a:r>
            <a:r>
              <a:rPr lang="en-US" altLang="ko-KR" sz="1000" dirty="0" err="1">
                <a:latin typeface="+mn-lt"/>
                <a:ea typeface="+mn-ea"/>
              </a:rPr>
              <a:t>mpimg.imread</a:t>
            </a:r>
            <a:r>
              <a:rPr lang="en-US" altLang="ko-KR" sz="1000" dirty="0">
                <a:latin typeface="+mn-lt"/>
                <a:ea typeface="+mn-ea"/>
              </a:rPr>
              <a:t>(</a:t>
            </a:r>
            <a:r>
              <a:rPr lang="en-US" altLang="ko-KR" sz="1000" dirty="0" err="1">
                <a:latin typeface="+mn-lt"/>
                <a:ea typeface="+mn-ea"/>
              </a:rPr>
              <a:t>sys.argv</a:t>
            </a:r>
            <a:r>
              <a:rPr lang="en-US" altLang="ko-KR" sz="1000" dirty="0">
                <a:latin typeface="+mn-lt"/>
                <a:ea typeface="+mn-ea"/>
              </a:rPr>
              <a:t>[1])</a:t>
            </a:r>
          </a:p>
          <a:p>
            <a:r>
              <a:rPr lang="en-US" altLang="ko-KR" sz="1000" dirty="0">
                <a:latin typeface="+mn-lt"/>
                <a:ea typeface="+mn-ea"/>
              </a:rPr>
              <a:t>        </a:t>
            </a:r>
            <a:r>
              <a:rPr lang="en-US" altLang="ko-KR" sz="1000" dirty="0" err="1">
                <a:latin typeface="+mn-lt"/>
                <a:ea typeface="+mn-ea"/>
              </a:rPr>
              <a:t>plt.imshow</a:t>
            </a:r>
            <a:r>
              <a:rPr lang="en-US" altLang="ko-KR" sz="1000" dirty="0">
                <a:latin typeface="+mn-lt"/>
                <a:ea typeface="+mn-ea"/>
              </a:rPr>
              <a:t>(</a:t>
            </a:r>
            <a:r>
              <a:rPr lang="en-US" altLang="ko-KR" sz="1000" dirty="0" err="1">
                <a:latin typeface="+mn-lt"/>
                <a:ea typeface="+mn-ea"/>
              </a:rPr>
              <a:t>img</a:t>
            </a:r>
            <a:r>
              <a:rPr lang="en-US" altLang="ko-KR" sz="1000" dirty="0">
                <a:latin typeface="+mn-lt"/>
                <a:ea typeface="+mn-ea"/>
              </a:rPr>
              <a:t>)</a:t>
            </a:r>
          </a:p>
          <a:p>
            <a:r>
              <a:rPr lang="en-US" altLang="ko-KR" sz="1000" dirty="0">
                <a:latin typeface="+mn-lt"/>
                <a:ea typeface="+mn-ea"/>
              </a:rPr>
              <a:t>        </a:t>
            </a:r>
            <a:r>
              <a:rPr lang="en-US" altLang="ko-KR" sz="1000" dirty="0" err="1">
                <a:latin typeface="+mn-lt"/>
                <a:ea typeface="+mn-ea"/>
              </a:rPr>
              <a:t>plt.show</a:t>
            </a:r>
            <a:r>
              <a:rPr lang="en-US" altLang="ko-KR" sz="1000" dirty="0">
                <a:latin typeface="+mn-lt"/>
                <a:ea typeface="+mn-ea"/>
              </a:rPr>
              <a:t>()</a:t>
            </a:r>
          </a:p>
          <a:p>
            <a:endParaRPr lang="en-US" altLang="ko-KR" sz="1000" dirty="0">
              <a:latin typeface="+mn-lt"/>
              <a:ea typeface="+mn-ea"/>
            </a:endParaRPr>
          </a:p>
          <a:p>
            <a:r>
              <a:rPr lang="en-US" altLang="ko-KR" sz="1000" dirty="0" smtClean="0">
                <a:latin typeface="+mn-lt"/>
                <a:ea typeface="+mn-ea"/>
              </a:rPr>
              <a:t>if </a:t>
            </a:r>
            <a:r>
              <a:rPr lang="en-US" altLang="ko-KR" sz="1000" dirty="0">
                <a:latin typeface="+mn-lt"/>
                <a:ea typeface="+mn-ea"/>
              </a:rPr>
              <a:t>__name__ == "__main__":</a:t>
            </a:r>
          </a:p>
          <a:p>
            <a:r>
              <a:rPr lang="en-US" altLang="ko-KR" sz="1000" dirty="0">
                <a:latin typeface="+mn-lt"/>
                <a:ea typeface="+mn-ea"/>
              </a:rPr>
              <a:t>    </a:t>
            </a:r>
            <a:r>
              <a:rPr lang="en-US" altLang="ko-KR" sz="1000" dirty="0" err="1">
                <a:latin typeface="+mn-lt"/>
                <a:ea typeface="+mn-ea"/>
              </a:rPr>
              <a:t>tf.app.run</a:t>
            </a:r>
            <a:r>
              <a:rPr lang="en-US" altLang="ko-KR" sz="1000" dirty="0">
                <a:latin typeface="+mn-lt"/>
                <a:ea typeface="+mn-ea"/>
              </a:rPr>
              <a:t>()</a:t>
            </a:r>
            <a:endParaRPr lang="en-US" altLang="ko-KR" sz="1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6393" y="5252332"/>
            <a:ext cx="5202522" cy="86177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lt"/>
                <a:ea typeface="+mn-ea"/>
              </a:rPr>
              <a:t>&lt;</a:t>
            </a:r>
            <a:r>
              <a:rPr lang="ko-KR" altLang="en-US" sz="1000" dirty="0" smtClean="0">
                <a:latin typeface="+mn-lt"/>
                <a:ea typeface="+mn-ea"/>
              </a:rPr>
              <a:t>실행</a:t>
            </a:r>
            <a:r>
              <a:rPr lang="en-US" altLang="ko-KR" sz="1000" dirty="0" smtClean="0">
                <a:latin typeface="+mn-lt"/>
                <a:ea typeface="+mn-ea"/>
              </a:rPr>
              <a:t> &gt;</a:t>
            </a:r>
          </a:p>
          <a:p>
            <a:r>
              <a:rPr lang="en-US" altLang="ko-KR" sz="1000" dirty="0" smtClean="0">
                <a:latin typeface="+mn-lt"/>
                <a:ea typeface="+mn-ea"/>
              </a:rPr>
              <a:t>python predict.py workspace/</a:t>
            </a:r>
            <a:r>
              <a:rPr lang="en-US" altLang="ko-KR" sz="1000" dirty="0" err="1" smtClean="0">
                <a:latin typeface="+mn-lt"/>
                <a:ea typeface="+mn-ea"/>
              </a:rPr>
              <a:t>flower_photos</a:t>
            </a:r>
            <a:r>
              <a:rPr lang="en-US" altLang="ko-KR" sz="1000" dirty="0" smtClean="0">
                <a:latin typeface="+mn-lt"/>
                <a:ea typeface="+mn-ea"/>
              </a:rPr>
              <a:t>/roses/</a:t>
            </a:r>
            <a:r>
              <a:rPr lang="ko-KR" altLang="en-US" sz="1000" dirty="0" smtClean="0">
                <a:latin typeface="+mn-lt"/>
                <a:ea typeface="+mn-ea"/>
              </a:rPr>
              <a:t>이름</a:t>
            </a:r>
            <a:r>
              <a:rPr lang="en-US" altLang="ko-KR" sz="1000" dirty="0" smtClean="0">
                <a:latin typeface="+mn-lt"/>
                <a:ea typeface="+mn-ea"/>
              </a:rPr>
              <a:t>.</a:t>
            </a:r>
            <a:r>
              <a:rPr lang="en-US" altLang="ko-KR" sz="1000" dirty="0" smtClean="0">
                <a:latin typeface="+mn-lt"/>
                <a:ea typeface="+mn-ea"/>
              </a:rPr>
              <a:t>jpg</a:t>
            </a:r>
          </a:p>
          <a:p>
            <a:endParaRPr lang="en-US" altLang="ko-KR" sz="1000" dirty="0" smtClean="0">
              <a:latin typeface="+mn-lt"/>
              <a:ea typeface="+mn-ea"/>
            </a:endParaRPr>
          </a:p>
          <a:p>
            <a:r>
              <a:rPr lang="en-US" altLang="ko-KR" sz="1000" dirty="0" smtClean="0">
                <a:latin typeface="+mn-lt"/>
                <a:ea typeface="+mn-ea"/>
              </a:rPr>
              <a:t>Ex) python predict.py </a:t>
            </a:r>
            <a:r>
              <a:rPr lang="en-US" altLang="ko-KR" sz="1000" dirty="0">
                <a:latin typeface="+mn-lt"/>
                <a:ea typeface="+mn-ea"/>
              </a:rPr>
              <a:t>./workspace/</a:t>
            </a:r>
            <a:r>
              <a:rPr lang="en-US" altLang="ko-KR" sz="1000" dirty="0" err="1">
                <a:latin typeface="+mn-lt"/>
                <a:ea typeface="+mn-ea"/>
              </a:rPr>
              <a:t>flower_photos</a:t>
            </a:r>
            <a:r>
              <a:rPr lang="en-US" altLang="ko-KR" sz="1000" dirty="0">
                <a:latin typeface="+mn-lt"/>
                <a:ea typeface="+mn-ea"/>
              </a:rPr>
              <a:t>/roses/20409866779_ac473f55e0_m.jpg</a:t>
            </a:r>
            <a:endParaRPr lang="en-US" altLang="ko-KR" sz="1000" dirty="0" smtClean="0">
              <a:latin typeface="+mn-lt"/>
              <a:ea typeface="+mn-ea"/>
            </a:endParaRPr>
          </a:p>
          <a:p>
            <a:r>
              <a:rPr lang="ko-KR" altLang="en-US" sz="1000" dirty="0" smtClean="0">
                <a:latin typeface="+mn-lt"/>
                <a:ea typeface="+mn-ea"/>
              </a:rPr>
              <a:t> </a:t>
            </a:r>
            <a:endParaRPr lang="en-US" altLang="ko-KR" sz="10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17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Google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Inception model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2000" dirty="0" smtClean="0"/>
              <a:t>History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of CNN-related Networks</a:t>
            </a:r>
          </a:p>
          <a:p>
            <a:pPr marL="0" indent="0">
              <a:buNone/>
              <a:defRPr/>
            </a:pPr>
            <a:r>
              <a:rPr lang="en-US" altLang="ko-KR" sz="2000" dirty="0" smtClean="0">
                <a:effectLst/>
              </a:rPr>
              <a:t>1. LeNet-5</a:t>
            </a:r>
          </a:p>
          <a:p>
            <a:endParaRPr lang="en-US" altLang="ko-KR" sz="16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    - </a:t>
            </a:r>
            <a:r>
              <a:rPr lang="en-US" altLang="ko-KR" sz="1600" i="1" dirty="0">
                <a:effectLst/>
              </a:rPr>
              <a:t>Gradient Based Learning Applied To Document Recognition - Y. </a:t>
            </a:r>
            <a:r>
              <a:rPr lang="en-US" altLang="ko-KR" sz="1600" i="1" dirty="0" err="1">
                <a:effectLst/>
              </a:rPr>
              <a:t>Lecun</a:t>
            </a:r>
            <a:r>
              <a:rPr lang="en-US" altLang="ko-KR" sz="1600" i="1" dirty="0">
                <a:effectLst/>
              </a:rPr>
              <a:t>, L. </a:t>
            </a:r>
            <a:r>
              <a:rPr lang="en-US" altLang="ko-KR" sz="1600" i="1" dirty="0" err="1">
                <a:effectLst/>
              </a:rPr>
              <a:t>Bottou</a:t>
            </a:r>
            <a:r>
              <a:rPr lang="en-US" altLang="ko-KR" sz="1600" i="1" dirty="0">
                <a:effectLst/>
              </a:rPr>
              <a:t>, </a:t>
            </a:r>
            <a:endParaRPr lang="en-US" altLang="ko-KR" sz="1600" i="1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i="1" dirty="0">
                <a:effectLst/>
              </a:rPr>
              <a:t> </a:t>
            </a:r>
            <a:r>
              <a:rPr lang="en-US" altLang="ko-KR" sz="1600" i="1" dirty="0" smtClean="0">
                <a:effectLst/>
              </a:rPr>
              <a:t>         Y</a:t>
            </a:r>
            <a:r>
              <a:rPr lang="en-US" altLang="ko-KR" sz="1600" i="1" dirty="0">
                <a:effectLst/>
              </a:rPr>
              <a:t>. </a:t>
            </a:r>
            <a:r>
              <a:rPr lang="en-US" altLang="ko-KR" sz="1600" i="1" dirty="0" err="1">
                <a:effectLst/>
              </a:rPr>
              <a:t>Bengio</a:t>
            </a:r>
            <a:r>
              <a:rPr lang="en-US" altLang="ko-KR" sz="1600" i="1" dirty="0">
                <a:effectLst/>
              </a:rPr>
              <a:t>, P. </a:t>
            </a:r>
            <a:r>
              <a:rPr lang="en-US" altLang="ko-KR" sz="1600" i="1" dirty="0" err="1">
                <a:effectLst/>
              </a:rPr>
              <a:t>Haffner</a:t>
            </a:r>
            <a:r>
              <a:rPr lang="en-US" altLang="ko-KR" sz="1600" i="1" dirty="0">
                <a:effectLst/>
              </a:rPr>
              <a:t>; 1998</a:t>
            </a: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    - Helped </a:t>
            </a:r>
            <a:r>
              <a:rPr lang="en-US" altLang="ko-KR" sz="1600" dirty="0">
                <a:effectLst/>
              </a:rPr>
              <a:t>establish how we use CNNs today</a:t>
            </a: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    - Replaced </a:t>
            </a:r>
            <a:r>
              <a:rPr lang="en-US" altLang="ko-KR" sz="1600" dirty="0">
                <a:effectLst/>
              </a:rPr>
              <a:t>manual feature </a:t>
            </a:r>
            <a:r>
              <a:rPr lang="en-US" altLang="ko-KR" sz="1600" dirty="0" smtClean="0">
                <a:effectLst/>
              </a:rPr>
              <a:t>extraction</a:t>
            </a:r>
            <a:endParaRPr lang="en-US" altLang="ko-KR" sz="16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2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035282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5358" y="9157006"/>
            <a:ext cx="128245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Autoencoder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  <a:ea typeface="+mn-ea"/>
              </a:rPr>
              <a:t>의 기본 개념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66" y="3520823"/>
            <a:ext cx="7391400" cy="247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3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Google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Inception model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2000" dirty="0" smtClean="0"/>
              <a:t>History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of CNN-related Networks</a:t>
            </a:r>
          </a:p>
          <a:p>
            <a:pPr marL="0" indent="0">
              <a:buNone/>
              <a:defRPr/>
            </a:pPr>
            <a:r>
              <a:rPr lang="en-US" altLang="ko-KR" sz="2000" dirty="0" smtClean="0">
                <a:effectLst/>
              </a:rPr>
              <a:t>1. LeNet-5</a:t>
            </a:r>
          </a:p>
          <a:p>
            <a:endParaRPr lang="en-US" altLang="ko-KR" sz="16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3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035282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5358" y="9157006"/>
            <a:ext cx="128245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Autoencoder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  <a:ea typeface="+mn-ea"/>
              </a:rPr>
              <a:t>의 기본 개념</a:t>
            </a:r>
          </a:p>
        </p:txBody>
      </p:sp>
      <p:graphicFrame>
        <p:nvGraphicFramePr>
          <p:cNvPr id="8" name="Table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55112"/>
              </p:ext>
            </p:extLst>
          </p:nvPr>
        </p:nvGraphicFramePr>
        <p:xfrm>
          <a:off x="3604180" y="4018055"/>
          <a:ext cx="366888" cy="158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80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893626"/>
              </p:ext>
            </p:extLst>
          </p:nvPr>
        </p:nvGraphicFramePr>
        <p:xfrm>
          <a:off x="2602081" y="3954263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07792"/>
              </p:ext>
            </p:extLst>
          </p:nvPr>
        </p:nvGraphicFramePr>
        <p:xfrm>
          <a:off x="406370" y="1980886"/>
          <a:ext cx="1350511" cy="132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5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3251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66"/>
          <p:cNvCxnSpPr/>
          <p:nvPr/>
        </p:nvCxnSpPr>
        <p:spPr>
          <a:xfrm>
            <a:off x="1802785" y="2650148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67"/>
          <p:cNvSpPr/>
          <p:nvPr/>
        </p:nvSpPr>
        <p:spPr>
          <a:xfrm>
            <a:off x="2425751" y="1896863"/>
            <a:ext cx="1534149" cy="1419240"/>
          </a:xfrm>
          <a:prstGeom prst="cube">
            <a:avLst>
              <a:gd name="adj" fmla="val 42164"/>
            </a:avLst>
          </a:prstGeom>
          <a:solidFill>
            <a:srgbClr val="0DAEFF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68"/>
          <p:cNvCxnSpPr/>
          <p:nvPr/>
        </p:nvCxnSpPr>
        <p:spPr>
          <a:xfrm>
            <a:off x="4009165" y="2643415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69"/>
          <p:cNvCxnSpPr/>
          <p:nvPr/>
        </p:nvCxnSpPr>
        <p:spPr>
          <a:xfrm>
            <a:off x="5778335" y="2650148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70"/>
          <p:cNvCxnSpPr/>
          <p:nvPr/>
        </p:nvCxnSpPr>
        <p:spPr>
          <a:xfrm>
            <a:off x="7509385" y="2644239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71"/>
          <p:cNvCxnSpPr/>
          <p:nvPr/>
        </p:nvCxnSpPr>
        <p:spPr>
          <a:xfrm>
            <a:off x="1969261" y="4889811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72"/>
          <p:cNvSpPr/>
          <p:nvPr/>
        </p:nvSpPr>
        <p:spPr>
          <a:xfrm>
            <a:off x="2648365" y="4018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Oval 173"/>
          <p:cNvSpPr/>
          <p:nvPr/>
        </p:nvSpPr>
        <p:spPr>
          <a:xfrm>
            <a:off x="2648365" y="4391424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Oval 174"/>
          <p:cNvSpPr/>
          <p:nvPr/>
        </p:nvSpPr>
        <p:spPr>
          <a:xfrm>
            <a:off x="2648365" y="5500094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flipH="1">
                <a:off x="2641687" y="4988225"/>
                <a:ext cx="2876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41687" y="4988225"/>
                <a:ext cx="287676" cy="215444"/>
              </a:xfrm>
              <a:prstGeom prst="rect">
                <a:avLst/>
              </a:prstGeom>
              <a:blipFill rotWithShape="0"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176"/>
          <p:cNvSpPr/>
          <p:nvPr/>
        </p:nvSpPr>
        <p:spPr>
          <a:xfrm>
            <a:off x="3650464" y="4069781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Oval 177"/>
          <p:cNvSpPr/>
          <p:nvPr/>
        </p:nvSpPr>
        <p:spPr>
          <a:xfrm>
            <a:off x="3650464" y="444315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Oval 178"/>
          <p:cNvSpPr/>
          <p:nvPr/>
        </p:nvSpPr>
        <p:spPr>
          <a:xfrm>
            <a:off x="3650464" y="527750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flipH="1">
                <a:off x="3643786" y="4904131"/>
                <a:ext cx="2876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43786" y="4904131"/>
                <a:ext cx="287676" cy="215444"/>
              </a:xfrm>
              <a:prstGeom prst="rect">
                <a:avLst/>
              </a:prstGeom>
              <a:blipFill rotWithShape="0"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180"/>
          <p:cNvCxnSpPr/>
          <p:nvPr/>
        </p:nvCxnSpPr>
        <p:spPr>
          <a:xfrm>
            <a:off x="3023703" y="4885639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81"/>
          <p:cNvCxnSpPr/>
          <p:nvPr/>
        </p:nvCxnSpPr>
        <p:spPr>
          <a:xfrm>
            <a:off x="4040170" y="4878964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35168" y="4609953"/>
                <a:ext cx="3480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168" y="4609953"/>
                <a:ext cx="348044" cy="307777"/>
              </a:xfrm>
              <a:prstGeom prst="rect">
                <a:avLst/>
              </a:prstGeom>
              <a:blipFill rotWithShape="0">
                <a:blip r:embed="rId5"/>
                <a:stretch>
                  <a:fillRect r="-7018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be 183"/>
          <p:cNvSpPr/>
          <p:nvPr/>
        </p:nvSpPr>
        <p:spPr>
          <a:xfrm>
            <a:off x="4606170" y="2145436"/>
            <a:ext cx="1100630" cy="1075436"/>
          </a:xfrm>
          <a:prstGeom prst="cube">
            <a:avLst>
              <a:gd name="adj" fmla="val 42164"/>
            </a:avLst>
          </a:prstGeom>
          <a:solidFill>
            <a:srgbClr val="0DAEFF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Cube 184"/>
          <p:cNvSpPr/>
          <p:nvPr/>
        </p:nvSpPr>
        <p:spPr>
          <a:xfrm>
            <a:off x="6356280" y="2145436"/>
            <a:ext cx="1100630" cy="1075436"/>
          </a:xfrm>
          <a:prstGeom prst="cube">
            <a:avLst>
              <a:gd name="adj" fmla="val 55589"/>
            </a:avLst>
          </a:prstGeom>
          <a:solidFill>
            <a:srgbClr val="0DAEFF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06371" y="3356331"/>
                <a:ext cx="962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ea typeface="Century Schoolbook" charset="0"/>
                    <a:cs typeface="Century Schoolbook" charset="0"/>
                  </a:rPr>
                  <a:t>32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400" dirty="0">
                    <a:ea typeface="Century Schoolbook" charset="0"/>
                    <a:cs typeface="Century Schoolbook" charset="0"/>
                  </a:rPr>
                  <a:t>32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400" dirty="0">
                    <a:ea typeface="Century Schoolbook" charset="0"/>
                    <a:cs typeface="Century Schoolbook" charset="0"/>
                  </a:rPr>
                  <a:t>1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71" y="3356331"/>
                <a:ext cx="96212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911" t="-6000" r="-1911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74255" y="3356331"/>
                <a:ext cx="962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400" dirty="0">
                    <a:ea typeface="Century Schoolbook" charset="0"/>
                    <a:cs typeface="Century Schoolbook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400" dirty="0">
                    <a:ea typeface="Century Schoolbook" charset="0"/>
                    <a:cs typeface="Century Schoolbook" charset="0"/>
                  </a:rPr>
                  <a:t>6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55" y="3356331"/>
                <a:ext cx="962123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899" t="-6000" r="-1266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19692" y="3347580"/>
                <a:ext cx="962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400" dirty="0">
                    <a:ea typeface="Century Schoolbook" charset="0"/>
                    <a:cs typeface="Century Schoolbook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400" dirty="0">
                    <a:ea typeface="Century Schoolbook" charset="0"/>
                    <a:cs typeface="Century Schoolbook" charset="0"/>
                  </a:rPr>
                  <a:t>6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692" y="3347580"/>
                <a:ext cx="962123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899" t="-5882" r="-1266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283206" y="3356331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ea typeface="Century Schoolbook" charset="0"/>
                    <a:cs typeface="Century Schoolbook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400" dirty="0">
                    <a:ea typeface="Century Schoolbook" charset="0"/>
                    <a:cs typeface="Century Schoolbook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400" dirty="0">
                    <a:ea typeface="Century Schoolbook" charset="0"/>
                    <a:cs typeface="Century Schoolbook" charset="0"/>
                  </a:rPr>
                  <a:t>16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06" y="3356331"/>
                <a:ext cx="1066318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1714" t="-6000" r="-1143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be 189"/>
          <p:cNvSpPr/>
          <p:nvPr/>
        </p:nvSpPr>
        <p:spPr>
          <a:xfrm>
            <a:off x="838200" y="4387715"/>
            <a:ext cx="1078583" cy="1075215"/>
          </a:xfrm>
          <a:prstGeom prst="cube">
            <a:avLst>
              <a:gd name="adj" fmla="val 67317"/>
            </a:avLst>
          </a:prstGeom>
          <a:solidFill>
            <a:srgbClr val="0DAEFF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20438" y="5598499"/>
                <a:ext cx="8579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400" dirty="0"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400" dirty="0">
                    <a:ea typeface="Century Schoolbook" charset="0"/>
                    <a:cs typeface="Century Schoolbook" charset="0"/>
                  </a:rPr>
                  <a:t>16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38" y="5598499"/>
                <a:ext cx="857927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128" t="-3922" r="-1418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2500831" y="5891183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ea typeface="Century Schoolbook" charset="0"/>
                <a:cs typeface="Century Schoolbook" charset="0"/>
              </a:rPr>
              <a:t>120</a:t>
            </a:r>
            <a:endParaRPr lang="en-US" sz="1400" dirty="0">
              <a:ea typeface="Century Schoolbook" charset="0"/>
              <a:cs typeface="Century Schoolbook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04180" y="58890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a typeface="Century Schoolbook" charset="0"/>
                <a:cs typeface="Century Schoolbook" charset="0"/>
              </a:rPr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795450" y="2684739"/>
                <a:ext cx="6206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4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400" dirty="0">
                    <a:ea typeface="Century Schoolbook" charset="0"/>
                    <a:cs typeface="Century Schoolbook" charset="0"/>
                  </a:rPr>
                  <a:t> 5</a:t>
                </a:r>
              </a:p>
              <a:p>
                <a:r>
                  <a:rPr lang="en-US" sz="1400" dirty="0">
                    <a:ea typeface="Century Schoolbook" charset="0"/>
                    <a:cs typeface="Century Schoolbook" charset="0"/>
                  </a:rPr>
                  <a:t>s = 1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450" y="2684739"/>
                <a:ext cx="620683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2970" t="-2326" r="-2970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3959901" y="2683154"/>
            <a:ext cx="65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a typeface="Century Schoolbook" charset="0"/>
                <a:cs typeface="Century Schoolbook" charset="0"/>
              </a:rPr>
              <a:t>f = 2</a:t>
            </a:r>
          </a:p>
          <a:p>
            <a:r>
              <a:rPr lang="en-US" sz="1400" dirty="0">
                <a:ea typeface="Century Schoolbook" charset="0"/>
                <a:cs typeface="Century Schoolbook" charset="0"/>
              </a:rPr>
              <a:t>s = 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38188" y="2038716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a typeface="Century Schoolbook" charset="0"/>
                <a:cs typeface="Century Schoolbook" charset="0"/>
              </a:rPr>
              <a:t>avg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94299" y="2682022"/>
                <a:ext cx="6206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4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400" dirty="0">
                    <a:ea typeface="Century Schoolbook" charset="0"/>
                    <a:cs typeface="Century Schoolbook" charset="0"/>
                  </a:rPr>
                  <a:t> 5</a:t>
                </a:r>
              </a:p>
              <a:p>
                <a:r>
                  <a:rPr lang="en-US" sz="1400" dirty="0">
                    <a:ea typeface="Century Schoolbook" charset="0"/>
                    <a:cs typeface="Century Schoolbook" charset="0"/>
                  </a:rPr>
                  <a:t>s = 1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299" y="2682022"/>
                <a:ext cx="620683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2941" t="-3488" r="-1961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7457578" y="2038716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a typeface="Century Schoolbook" charset="0"/>
                <a:cs typeface="Century Schoolbook" charset="0"/>
              </a:rPr>
              <a:t>avg pool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87068" y="2680406"/>
            <a:ext cx="65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a typeface="Century Schoolbook" charset="0"/>
                <a:cs typeface="Century Schoolbook" charset="0"/>
              </a:rPr>
              <a:t>f = 2</a:t>
            </a:r>
          </a:p>
          <a:p>
            <a:r>
              <a:rPr lang="en-US" sz="1400" dirty="0">
                <a:ea typeface="Century Schoolbook" charset="0"/>
                <a:cs typeface="Century Schoolbook" charset="0"/>
              </a:rPr>
              <a:t>s = 2</a:t>
            </a:r>
          </a:p>
        </p:txBody>
      </p:sp>
      <p:sp>
        <p:nvSpPr>
          <p:cNvPr id="44" name="Rectangle 200">
            <a:extLst>
              <a:ext uri="{FF2B5EF4-FFF2-40B4-BE49-F238E27FC236}">
                <a16:creationId xmlns="" xmlns:a16="http://schemas.microsoft.com/office/drawing/2014/main" id="{17A6C0DF-CD40-4537-B5D2-2B53B7F58032}"/>
              </a:ext>
            </a:extLst>
          </p:cNvPr>
          <p:cNvSpPr/>
          <p:nvPr/>
        </p:nvSpPr>
        <p:spPr>
          <a:xfrm>
            <a:off x="920438" y="5889034"/>
            <a:ext cx="1135443" cy="296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Freeform 202"/>
          <p:cNvSpPr/>
          <p:nvPr/>
        </p:nvSpPr>
        <p:spPr>
          <a:xfrm>
            <a:off x="659958" y="2209614"/>
            <a:ext cx="700328" cy="898498"/>
          </a:xfrm>
          <a:custGeom>
            <a:avLst/>
            <a:gdLst>
              <a:gd name="connsiteX0" fmla="*/ 0 w 700328"/>
              <a:gd name="connsiteY0" fmla="*/ 174929 h 898498"/>
              <a:gd name="connsiteX1" fmla="*/ 55659 w 700328"/>
              <a:gd name="connsiteY1" fmla="*/ 151075 h 898498"/>
              <a:gd name="connsiteX2" fmla="*/ 87465 w 700328"/>
              <a:gd name="connsiteY2" fmla="*/ 127221 h 898498"/>
              <a:gd name="connsiteX3" fmla="*/ 143124 w 700328"/>
              <a:gd name="connsiteY3" fmla="*/ 111319 h 898498"/>
              <a:gd name="connsiteX4" fmla="*/ 222637 w 700328"/>
              <a:gd name="connsiteY4" fmla="*/ 87465 h 898498"/>
              <a:gd name="connsiteX5" fmla="*/ 365760 w 700328"/>
              <a:gd name="connsiteY5" fmla="*/ 63611 h 898498"/>
              <a:gd name="connsiteX6" fmla="*/ 405517 w 700328"/>
              <a:gd name="connsiteY6" fmla="*/ 47708 h 898498"/>
              <a:gd name="connsiteX7" fmla="*/ 453225 w 700328"/>
              <a:gd name="connsiteY7" fmla="*/ 39757 h 898498"/>
              <a:gd name="connsiteX8" fmla="*/ 492981 w 700328"/>
              <a:gd name="connsiteY8" fmla="*/ 31806 h 898498"/>
              <a:gd name="connsiteX9" fmla="*/ 548640 w 700328"/>
              <a:gd name="connsiteY9" fmla="*/ 23854 h 898498"/>
              <a:gd name="connsiteX10" fmla="*/ 644056 w 700328"/>
              <a:gd name="connsiteY10" fmla="*/ 0 h 898498"/>
              <a:gd name="connsiteX11" fmla="*/ 667910 w 700328"/>
              <a:gd name="connsiteY11" fmla="*/ 214686 h 898498"/>
              <a:gd name="connsiteX12" fmla="*/ 644056 w 700328"/>
              <a:gd name="connsiteY12" fmla="*/ 357809 h 898498"/>
              <a:gd name="connsiteX13" fmla="*/ 636105 w 700328"/>
              <a:gd name="connsiteY13" fmla="*/ 405517 h 898498"/>
              <a:gd name="connsiteX14" fmla="*/ 612251 w 700328"/>
              <a:gd name="connsiteY14" fmla="*/ 477079 h 898498"/>
              <a:gd name="connsiteX15" fmla="*/ 596348 w 700328"/>
              <a:gd name="connsiteY15" fmla="*/ 516835 h 898498"/>
              <a:gd name="connsiteX16" fmla="*/ 588397 w 700328"/>
              <a:gd name="connsiteY16" fmla="*/ 580446 h 898498"/>
              <a:gd name="connsiteX17" fmla="*/ 580445 w 700328"/>
              <a:gd name="connsiteY17" fmla="*/ 604299 h 898498"/>
              <a:gd name="connsiteX18" fmla="*/ 572494 w 700328"/>
              <a:gd name="connsiteY18" fmla="*/ 652007 h 898498"/>
              <a:gd name="connsiteX19" fmla="*/ 556592 w 700328"/>
              <a:gd name="connsiteY19" fmla="*/ 779228 h 898498"/>
              <a:gd name="connsiteX20" fmla="*/ 540689 w 700328"/>
              <a:gd name="connsiteY20" fmla="*/ 834887 h 898498"/>
              <a:gd name="connsiteX21" fmla="*/ 524786 w 700328"/>
              <a:gd name="connsiteY21" fmla="*/ 898498 h 89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00328" h="898498">
                <a:moveTo>
                  <a:pt x="0" y="174929"/>
                </a:moveTo>
                <a:cubicBezTo>
                  <a:pt x="18553" y="166978"/>
                  <a:pt x="37939" y="160741"/>
                  <a:pt x="55659" y="151075"/>
                </a:cubicBezTo>
                <a:cubicBezTo>
                  <a:pt x="67293" y="144729"/>
                  <a:pt x="75959" y="133796"/>
                  <a:pt x="87465" y="127221"/>
                </a:cubicBezTo>
                <a:cubicBezTo>
                  <a:pt x="98185" y="121095"/>
                  <a:pt x="133829" y="114417"/>
                  <a:pt x="143124" y="111319"/>
                </a:cubicBezTo>
                <a:cubicBezTo>
                  <a:pt x="221581" y="85166"/>
                  <a:pt x="144120" y="103168"/>
                  <a:pt x="222637" y="87465"/>
                </a:cubicBezTo>
                <a:cubicBezTo>
                  <a:pt x="297632" y="49966"/>
                  <a:pt x="211496" y="87969"/>
                  <a:pt x="365760" y="63611"/>
                </a:cubicBezTo>
                <a:cubicBezTo>
                  <a:pt x="379859" y="61385"/>
                  <a:pt x="391747" y="51464"/>
                  <a:pt x="405517" y="47708"/>
                </a:cubicBezTo>
                <a:cubicBezTo>
                  <a:pt x="421071" y="43466"/>
                  <a:pt x="437363" y="42641"/>
                  <a:pt x="453225" y="39757"/>
                </a:cubicBezTo>
                <a:cubicBezTo>
                  <a:pt x="466521" y="37340"/>
                  <a:pt x="479650" y="34028"/>
                  <a:pt x="492981" y="31806"/>
                </a:cubicBezTo>
                <a:cubicBezTo>
                  <a:pt x="511467" y="28725"/>
                  <a:pt x="530301" y="27715"/>
                  <a:pt x="548640" y="23854"/>
                </a:cubicBezTo>
                <a:cubicBezTo>
                  <a:pt x="580721" y="17100"/>
                  <a:pt x="644056" y="0"/>
                  <a:pt x="644056" y="0"/>
                </a:cubicBezTo>
                <a:cubicBezTo>
                  <a:pt x="740995" y="24237"/>
                  <a:pt x="687443" y="-177"/>
                  <a:pt x="667910" y="214686"/>
                </a:cubicBezTo>
                <a:cubicBezTo>
                  <a:pt x="663531" y="262853"/>
                  <a:pt x="652007" y="310101"/>
                  <a:pt x="644056" y="357809"/>
                </a:cubicBezTo>
                <a:cubicBezTo>
                  <a:pt x="641406" y="373712"/>
                  <a:pt x="642093" y="390548"/>
                  <a:pt x="636105" y="405517"/>
                </a:cubicBezTo>
                <a:cubicBezTo>
                  <a:pt x="586331" y="529948"/>
                  <a:pt x="646490" y="374362"/>
                  <a:pt x="612251" y="477079"/>
                </a:cubicBezTo>
                <a:cubicBezTo>
                  <a:pt x="607738" y="490619"/>
                  <a:pt x="601649" y="503583"/>
                  <a:pt x="596348" y="516835"/>
                </a:cubicBezTo>
                <a:cubicBezTo>
                  <a:pt x="593698" y="538039"/>
                  <a:pt x="592220" y="559422"/>
                  <a:pt x="588397" y="580446"/>
                </a:cubicBezTo>
                <a:cubicBezTo>
                  <a:pt x="586898" y="588692"/>
                  <a:pt x="582263" y="596117"/>
                  <a:pt x="580445" y="604299"/>
                </a:cubicBezTo>
                <a:cubicBezTo>
                  <a:pt x="576948" y="620037"/>
                  <a:pt x="574494" y="636009"/>
                  <a:pt x="572494" y="652007"/>
                </a:cubicBezTo>
                <a:cubicBezTo>
                  <a:pt x="566988" y="696060"/>
                  <a:pt x="566471" y="736418"/>
                  <a:pt x="556592" y="779228"/>
                </a:cubicBezTo>
                <a:cubicBezTo>
                  <a:pt x="552253" y="798029"/>
                  <a:pt x="546364" y="816445"/>
                  <a:pt x="540689" y="834887"/>
                </a:cubicBezTo>
                <a:cubicBezTo>
                  <a:pt x="523110" y="892019"/>
                  <a:pt x="524786" y="864442"/>
                  <a:pt x="524786" y="8984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Freeform 203"/>
          <p:cNvSpPr/>
          <p:nvPr/>
        </p:nvSpPr>
        <p:spPr>
          <a:xfrm>
            <a:off x="1041621" y="2638429"/>
            <a:ext cx="405516" cy="56215"/>
          </a:xfrm>
          <a:custGeom>
            <a:avLst/>
            <a:gdLst>
              <a:gd name="connsiteX0" fmla="*/ 0 w 405516"/>
              <a:gd name="connsiteY0" fmla="*/ 56215 h 56215"/>
              <a:gd name="connsiteX1" fmla="*/ 127221 w 405516"/>
              <a:gd name="connsiteY1" fmla="*/ 32361 h 56215"/>
              <a:gd name="connsiteX2" fmla="*/ 182880 w 405516"/>
              <a:gd name="connsiteY2" fmla="*/ 16458 h 56215"/>
              <a:gd name="connsiteX3" fmla="*/ 214685 w 405516"/>
              <a:gd name="connsiteY3" fmla="*/ 8507 h 56215"/>
              <a:gd name="connsiteX4" fmla="*/ 405516 w 405516"/>
              <a:gd name="connsiteY4" fmla="*/ 556 h 56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516" h="56215">
                <a:moveTo>
                  <a:pt x="0" y="56215"/>
                </a:moveTo>
                <a:cubicBezTo>
                  <a:pt x="42407" y="48264"/>
                  <a:pt x="85735" y="44214"/>
                  <a:pt x="127221" y="32361"/>
                </a:cubicBezTo>
                <a:lnTo>
                  <a:pt x="182880" y="16458"/>
                </a:lnTo>
                <a:cubicBezTo>
                  <a:pt x="193423" y="13583"/>
                  <a:pt x="203867" y="10052"/>
                  <a:pt x="214685" y="8507"/>
                </a:cubicBezTo>
                <a:cubicBezTo>
                  <a:pt x="296189" y="-3136"/>
                  <a:pt x="316222" y="556"/>
                  <a:pt x="405516" y="5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8299412" y="237727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a typeface="Century Schoolbook" charset="0"/>
                <a:cs typeface="Century Schoolbook" charset="0"/>
              </a:rPr>
              <a:t>. . .</a:t>
            </a:r>
            <a:endParaRPr lang="en-US" sz="1400" dirty="0">
              <a:ea typeface="Century Schoolbook" charset="0"/>
              <a:cs typeface="Century Schoolbook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2933" y="461889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a typeface="Century Schoolbook" charset="0"/>
                <a:cs typeface="Century Schoolbook" charset="0"/>
              </a:rPr>
              <a:t>. . .</a:t>
            </a:r>
            <a:endParaRPr lang="en-US" sz="1400" dirty="0">
              <a:ea typeface="Century Schoolbook" charset="0"/>
              <a:cs typeface="Century Schoolbook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35168" y="5842867"/>
            <a:ext cx="2946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Reminder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Output size = (N+2P-F)/stride + 1</a:t>
            </a:r>
          </a:p>
        </p:txBody>
      </p:sp>
      <p:sp>
        <p:nvSpPr>
          <p:cNvPr id="50" name="Rectangle 208"/>
          <p:cNvSpPr/>
          <p:nvPr/>
        </p:nvSpPr>
        <p:spPr>
          <a:xfrm>
            <a:off x="4562291" y="5229167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ea typeface="Century Schoolbook" charset="0"/>
                <a:cs typeface="Century Schoolbook" charset="0"/>
              </a:rPr>
              <a:t>10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783232" y="204926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a typeface="Century Schoolbook" charset="0"/>
                <a:cs typeface="Century Schoolbook" charset="0"/>
              </a:rPr>
              <a:t>conv</a:t>
            </a:r>
            <a:endParaRPr lang="en-US" sz="1400" dirty="0">
              <a:ea typeface="Century Schoolbook" charset="0"/>
              <a:cs typeface="Century Schoolboo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7400" y="201550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a typeface="Century Schoolbook" charset="0"/>
                <a:cs typeface="Century Schoolbook" charset="0"/>
              </a:rPr>
              <a:t>conv</a:t>
            </a:r>
            <a:endParaRPr lang="en-US" sz="1400" dirty="0">
              <a:ea typeface="Century Schoolbook" charset="0"/>
              <a:cs typeface="Century Schoolbook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57400" y="4321761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a typeface="Century Schoolbook" charset="0"/>
                <a:cs typeface="Century Schoolbook" charset="0"/>
              </a:rPr>
              <a:t>FC</a:t>
            </a:r>
            <a:endParaRPr lang="en-US" sz="1400" dirty="0">
              <a:ea typeface="Century Schoolbook" charset="0"/>
              <a:cs typeface="Century Schoolbook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18748" y="4279315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a typeface="Century Schoolbook" charset="0"/>
                <a:cs typeface="Century Schoolbook" charset="0"/>
              </a:rPr>
              <a:t>FC</a:t>
            </a:r>
            <a:endParaRPr lang="en-US" sz="1400" dirty="0"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3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Google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Inception model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2000" dirty="0" smtClean="0"/>
              <a:t>History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of CNN-related Networks</a:t>
            </a:r>
          </a:p>
          <a:p>
            <a:pPr marL="0" indent="0">
              <a:buNone/>
              <a:defRPr/>
            </a:pPr>
            <a:r>
              <a:rPr lang="en-US" altLang="ko-KR" sz="2000" dirty="0" smtClean="0"/>
              <a:t>2. </a:t>
            </a:r>
            <a:r>
              <a:rPr lang="en-US" altLang="ko-KR" sz="2000" dirty="0" err="1" smtClean="0"/>
              <a:t>AlexNet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600" dirty="0">
                <a:effectLst/>
              </a:rPr>
              <a:t> 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- </a:t>
            </a:r>
            <a:r>
              <a:rPr lang="en-US" altLang="ko-KR" sz="1600" i="1" dirty="0">
                <a:effectLst/>
              </a:rPr>
              <a:t>ImageNet Classification with Deep Convolutional Neural Networks - Alex </a:t>
            </a:r>
            <a:r>
              <a:rPr lang="en-US" altLang="ko-KR" sz="1600" i="1" dirty="0" err="1">
                <a:effectLst/>
              </a:rPr>
              <a:t>Krizhevsky</a:t>
            </a:r>
            <a:r>
              <a:rPr lang="en-US" altLang="ko-KR" sz="1600" i="1" dirty="0">
                <a:effectLst/>
              </a:rPr>
              <a:t>, Ilya </a:t>
            </a:r>
            <a:r>
              <a:rPr lang="en-US" altLang="ko-KR" sz="1600" i="1" dirty="0" smtClean="0">
                <a:effectLst/>
              </a:rPr>
              <a:t>   </a:t>
            </a:r>
          </a:p>
          <a:p>
            <a:pPr marL="0" indent="0">
              <a:buNone/>
            </a:pPr>
            <a:r>
              <a:rPr lang="en-US" altLang="ko-KR" sz="1600" i="1" dirty="0">
                <a:effectLst/>
              </a:rPr>
              <a:t> </a:t>
            </a:r>
            <a:r>
              <a:rPr lang="en-US" altLang="ko-KR" sz="1600" i="1" dirty="0" smtClean="0">
                <a:effectLst/>
              </a:rPr>
              <a:t>     </a:t>
            </a:r>
            <a:r>
              <a:rPr lang="en-US" altLang="ko-KR" sz="1600" i="1" dirty="0" err="1" smtClean="0">
                <a:effectLst/>
              </a:rPr>
              <a:t>Sutskever</a:t>
            </a:r>
            <a:r>
              <a:rPr lang="en-US" altLang="ko-KR" sz="1600" i="1" dirty="0">
                <a:effectLst/>
              </a:rPr>
              <a:t>, Geoffrey E. Hinton; 2012</a:t>
            </a: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- Facilitated </a:t>
            </a:r>
            <a:r>
              <a:rPr lang="en-US" altLang="ko-KR" sz="1600" dirty="0">
                <a:effectLst/>
              </a:rPr>
              <a:t>by GPUs, highly optimized convolution implementation and large datasets 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  (</a:t>
            </a:r>
            <a:r>
              <a:rPr lang="en-US" altLang="ko-KR" sz="1600" dirty="0">
                <a:effectLst/>
              </a:rPr>
              <a:t>ImageNet) </a:t>
            </a: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- One </a:t>
            </a:r>
            <a:r>
              <a:rPr lang="en-US" altLang="ko-KR" sz="1600" dirty="0">
                <a:effectLst/>
              </a:rPr>
              <a:t>of the largest CNNs to date</a:t>
            </a: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- Has </a:t>
            </a:r>
            <a:r>
              <a:rPr lang="en-US" altLang="ko-KR" sz="1600" dirty="0">
                <a:effectLst/>
              </a:rPr>
              <a:t>60 Million parameter compared to 60k parameter of </a:t>
            </a:r>
            <a:r>
              <a:rPr lang="en-US" altLang="ko-KR" sz="1600" dirty="0" smtClean="0">
                <a:effectLst/>
              </a:rPr>
              <a:t>LeNet-5</a:t>
            </a:r>
            <a:endParaRPr lang="en-US" altLang="ko-KR" sz="16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4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035282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5358" y="9157006"/>
            <a:ext cx="128245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Autoencoder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  <a:ea typeface="+mn-ea"/>
              </a:rPr>
              <a:t>의 기본 개념</a:t>
            </a:r>
          </a:p>
        </p:txBody>
      </p:sp>
      <p:pic>
        <p:nvPicPr>
          <p:cNvPr id="8" name="Slide"/>
          <p:cNvPicPr>
            <a:picLocks noChangeAspect="1"/>
          </p:cNvPicPr>
          <p:nvPr/>
        </p:nvPicPr>
        <p:blipFill rotWithShape="1">
          <a:blip r:embed="rId3"/>
          <a:srcRect l="13635" t="15036" r="15066" b="15239"/>
          <a:stretch/>
        </p:blipFill>
        <p:spPr>
          <a:xfrm>
            <a:off x="1946799" y="3846962"/>
            <a:ext cx="5250402" cy="288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Google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Inception model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2000" dirty="0" smtClean="0"/>
              <a:t>History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of CNN-related Networks</a:t>
            </a:r>
          </a:p>
          <a:p>
            <a:pPr marL="0" indent="0">
              <a:buNone/>
              <a:defRPr/>
            </a:pPr>
            <a:r>
              <a:rPr lang="en-US" altLang="ko-KR" sz="2000" dirty="0" smtClean="0">
                <a:effectLst/>
              </a:rPr>
              <a:t>2. </a:t>
            </a:r>
            <a:r>
              <a:rPr lang="en-US" altLang="ko-KR" sz="2000" dirty="0" err="1" smtClean="0">
                <a:effectLst/>
              </a:rPr>
              <a:t>AlexNet</a:t>
            </a:r>
            <a:endParaRPr lang="en-US" altLang="ko-KR" sz="20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>
                <a:effectLst/>
              </a:rPr>
              <a:t> 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</a:t>
            </a:r>
            <a:endParaRPr lang="en-US" altLang="ko-KR" sz="16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5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310495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5358" y="9157006"/>
            <a:ext cx="128245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Autoencoder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  <a:ea typeface="+mn-ea"/>
              </a:rPr>
              <a:t>의 기본 개념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91092" y="300731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Century Schoolbook" charset="0"/>
                <a:cs typeface="Century Schoolbook" charset="0"/>
              </a:rPr>
              <a:t>. . .</a:t>
            </a:r>
            <a:endParaRPr lang="en-US" sz="1200" dirty="0">
              <a:ea typeface="Century Schoolbook" charset="0"/>
              <a:cs typeface="Century Schoolbook" charset="0"/>
            </a:endParaRPr>
          </a:p>
        </p:txBody>
      </p:sp>
      <p:cxnSp>
        <p:nvCxnSpPr>
          <p:cNvPr id="11" name="Straight Arrow Connector 50"/>
          <p:cNvCxnSpPr/>
          <p:nvPr/>
        </p:nvCxnSpPr>
        <p:spPr>
          <a:xfrm>
            <a:off x="1820273" y="3228886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51"/>
          <p:cNvSpPr/>
          <p:nvPr/>
        </p:nvSpPr>
        <p:spPr>
          <a:xfrm>
            <a:off x="2480720" y="2621705"/>
            <a:ext cx="1256764" cy="1239629"/>
          </a:xfrm>
          <a:prstGeom prst="cube">
            <a:avLst>
              <a:gd name="adj" fmla="val 45215"/>
            </a:avLst>
          </a:prstGeom>
          <a:solidFill>
            <a:srgbClr val="0DAEFF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3" name="Straight Arrow Connector 52"/>
          <p:cNvCxnSpPr/>
          <p:nvPr/>
        </p:nvCxnSpPr>
        <p:spPr>
          <a:xfrm>
            <a:off x="3895078" y="3226517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e 53"/>
          <p:cNvSpPr/>
          <p:nvPr/>
        </p:nvSpPr>
        <p:spPr>
          <a:xfrm>
            <a:off x="4517308" y="2690577"/>
            <a:ext cx="1159567" cy="1170757"/>
          </a:xfrm>
          <a:prstGeom prst="cube">
            <a:avLst>
              <a:gd name="adj" fmla="val 66215"/>
            </a:avLst>
          </a:prstGeom>
          <a:solidFill>
            <a:srgbClr val="0DAEFF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5" name="Straight Arrow Connector 54"/>
          <p:cNvCxnSpPr/>
          <p:nvPr/>
        </p:nvCxnSpPr>
        <p:spPr>
          <a:xfrm>
            <a:off x="5833792" y="3228331"/>
            <a:ext cx="480190" cy="23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55"/>
          <p:cNvCxnSpPr/>
          <p:nvPr/>
        </p:nvCxnSpPr>
        <p:spPr>
          <a:xfrm>
            <a:off x="7933678" y="3237442"/>
            <a:ext cx="480190" cy="23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1278" y="3921718"/>
                <a:ext cx="1085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ea typeface="Century Schoolbook" charset="0"/>
                    <a:cs typeface="Century Schoolbook" charset="0"/>
                  </a:rPr>
                  <a:t>227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227</a:t>
                </a:r>
                <a:r>
                  <a:rPr lang="en-US" sz="12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3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78" y="3921718"/>
                <a:ext cx="1085554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334062" y="3880484"/>
                <a:ext cx="10251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ea typeface="Century Schoolbook" charset="0"/>
                    <a:cs typeface="Century Schoolbook" charset="0"/>
                  </a:rPr>
                  <a:t>55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55</a:t>
                </a:r>
                <a:r>
                  <a:rPr lang="en-US" sz="12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1200" b="0" i="0" smtClean="0">
                        <a:latin typeface="Cambria Math"/>
                        <a:ea typeface="Cambria Math" charset="0"/>
                        <a:cs typeface="Cambria Math" charset="0"/>
                      </a:rPr>
                      <m:t>9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6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2" y="3880484"/>
                <a:ext cx="10251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95"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28478" y="3880484"/>
                <a:ext cx="9957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ea typeface="Century Schoolbook" charset="0"/>
                    <a:cs typeface="Century Schoolbook" charset="0"/>
                  </a:rPr>
                  <a:t>27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27</a:t>
                </a:r>
                <a:r>
                  <a:rPr lang="en-US" sz="12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96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78" y="3880484"/>
                <a:ext cx="995785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be 67"/>
          <p:cNvSpPr/>
          <p:nvPr/>
        </p:nvSpPr>
        <p:spPr>
          <a:xfrm>
            <a:off x="6523791" y="2499454"/>
            <a:ext cx="1389640" cy="1361880"/>
          </a:xfrm>
          <a:prstGeom prst="cube">
            <a:avLst>
              <a:gd name="adj" fmla="val 72129"/>
            </a:avLst>
          </a:prstGeom>
          <a:solidFill>
            <a:srgbClr val="0DAEFF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85878" y="3869790"/>
                <a:ext cx="1085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ea typeface="Century Schoolbook" charset="0"/>
                    <a:cs typeface="Century Schoolbook" charset="0"/>
                  </a:rPr>
                  <a:t>27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27</a:t>
                </a:r>
                <a:r>
                  <a:rPr lang="en-US" sz="12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878" y="3869790"/>
                <a:ext cx="108555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62"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be 69"/>
          <p:cNvSpPr/>
          <p:nvPr/>
        </p:nvSpPr>
        <p:spPr>
          <a:xfrm>
            <a:off x="143238" y="5036423"/>
            <a:ext cx="1118446" cy="1128257"/>
          </a:xfrm>
          <a:prstGeom prst="cube">
            <a:avLst>
              <a:gd name="adj" fmla="val 81895"/>
            </a:avLst>
          </a:prstGeom>
          <a:solidFill>
            <a:srgbClr val="0DAEFF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1178" y="6247187"/>
                <a:ext cx="11605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sz="12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8" y="6247187"/>
                <a:ext cx="11605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26"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be 71"/>
          <p:cNvSpPr/>
          <p:nvPr/>
        </p:nvSpPr>
        <p:spPr>
          <a:xfrm>
            <a:off x="1963289" y="4650400"/>
            <a:ext cx="1624320" cy="1632887"/>
          </a:xfrm>
          <a:prstGeom prst="cube">
            <a:avLst>
              <a:gd name="adj" fmla="val 86906"/>
            </a:avLst>
          </a:prstGeom>
          <a:solidFill>
            <a:srgbClr val="0DAEFF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46160" y="6328784"/>
                <a:ext cx="1085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sz="12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384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160" y="6328784"/>
                <a:ext cx="1085554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651160" y="6323436"/>
                <a:ext cx="1085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sz="12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384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160" y="6323436"/>
                <a:ext cx="108555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562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08560" y="6323436"/>
                <a:ext cx="1085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ea typeface="Century Schoolbook" charset="0"/>
                    <a:cs typeface="Century Schoolbook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13</a:t>
                </a:r>
                <a:r>
                  <a:rPr lang="en-US" sz="12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560" y="6323436"/>
                <a:ext cx="1085554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be 77"/>
          <p:cNvSpPr/>
          <p:nvPr/>
        </p:nvSpPr>
        <p:spPr>
          <a:xfrm>
            <a:off x="7926180" y="4918526"/>
            <a:ext cx="1105518" cy="1093704"/>
          </a:xfrm>
          <a:prstGeom prst="cube">
            <a:avLst>
              <a:gd name="adj" fmla="val 87882"/>
            </a:avLst>
          </a:prstGeom>
          <a:solidFill>
            <a:srgbClr val="0DAEFF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746206" y="6323436"/>
                <a:ext cx="9060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ea typeface="Century Schoolbook" charset="0"/>
                    <a:cs typeface="Century Schoolbook" charset="0"/>
                  </a:rPr>
                  <a:t>6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6</a:t>
                </a:r>
                <a:r>
                  <a:rPr lang="en-US" sz="12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256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206" y="6323436"/>
                <a:ext cx="90601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67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84"/>
          <p:cNvCxnSpPr/>
          <p:nvPr/>
        </p:nvCxnSpPr>
        <p:spPr>
          <a:xfrm>
            <a:off x="7381650" y="5505774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85"/>
          <p:cNvCxnSpPr/>
          <p:nvPr/>
        </p:nvCxnSpPr>
        <p:spPr>
          <a:xfrm>
            <a:off x="5348497" y="5505774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6"/>
          <p:cNvCxnSpPr/>
          <p:nvPr/>
        </p:nvCxnSpPr>
        <p:spPr>
          <a:xfrm>
            <a:off x="3315344" y="5502211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87"/>
          <p:cNvCxnSpPr/>
          <p:nvPr/>
        </p:nvCxnSpPr>
        <p:spPr>
          <a:xfrm>
            <a:off x="1282191" y="5529904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24249" y="3311086"/>
                <a:ext cx="7393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ea typeface="Century Schoolbook" charset="0"/>
                    <a:cs typeface="Century Schoolbook" charset="0"/>
                  </a:rPr>
                  <a:t>11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2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 11</a:t>
                </a:r>
              </a:p>
              <a:p>
                <a:pPr algn="ctr"/>
                <a:r>
                  <a:rPr lang="en-US" sz="1200" dirty="0">
                    <a:ea typeface="Century Schoolbook" charset="0"/>
                    <a:cs typeface="Century Schoolbook" charset="0"/>
                  </a:rPr>
                  <a:t>s = </a:t>
                </a:r>
                <a:r>
                  <a:rPr lang="en-US" sz="1200" dirty="0" smtClean="0">
                    <a:ea typeface="Century Schoolbook" charset="0"/>
                    <a:cs typeface="Century Schoolbook" charset="0"/>
                  </a:rPr>
                  <a:t>4</a:t>
                </a:r>
              </a:p>
              <a:p>
                <a:pPr algn="ctr"/>
                <a:r>
                  <a:rPr lang="en-US" sz="1200" dirty="0" smtClean="0">
                    <a:ea typeface="Century Schoolbook" charset="0"/>
                    <a:cs typeface="Century Schoolbook" charset="0"/>
                  </a:rPr>
                  <a:t>P = 0</a:t>
                </a:r>
                <a:endParaRPr lang="en-US" sz="1200" dirty="0"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249" y="3311086"/>
                <a:ext cx="739305" cy="646331"/>
              </a:xfrm>
              <a:prstGeom prst="rect">
                <a:avLst/>
              </a:prstGeom>
              <a:blipFill rotWithShape="0">
                <a:blip r:embed="rId1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06798" y="3276559"/>
                <a:ext cx="559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2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200" dirty="0">
                    <a:ea typeface="Century Schoolbook" charset="0"/>
                    <a:cs typeface="Century Schoolbook" charset="0"/>
                  </a:rPr>
                  <a:t>s = </a:t>
                </a:r>
                <a:r>
                  <a:rPr lang="en-US" sz="1200" dirty="0" smtClean="0">
                    <a:ea typeface="Century Schoolbook" charset="0"/>
                    <a:cs typeface="Century Schoolbook" charset="0"/>
                  </a:rPr>
                  <a:t>2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798" y="3276559"/>
                <a:ext cx="559769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917206" y="2678301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ea typeface="Century Schoolbook" charset="0"/>
                <a:cs typeface="Century Schoolbook" charset="0"/>
              </a:rPr>
              <a:t>max pool</a:t>
            </a:r>
            <a:endParaRPr lang="en-US" sz="1200" dirty="0"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787998" y="3281292"/>
                <a:ext cx="5597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ea typeface="Century Schoolbook" charset="0"/>
                    <a:cs typeface="Century Schoolbook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2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 5</a:t>
                </a:r>
              </a:p>
              <a:p>
                <a:pPr algn="ctr"/>
                <a:r>
                  <a:rPr lang="en-US" sz="1200" dirty="0" smtClean="0">
                    <a:ea typeface="Century Schoolbook" charset="0"/>
                    <a:cs typeface="Century Schoolbook" charset="0"/>
                  </a:rPr>
                  <a:t>S = 1</a:t>
                </a:r>
              </a:p>
              <a:p>
                <a:pPr algn="ctr"/>
                <a:r>
                  <a:rPr lang="en-US" sz="1200" dirty="0" smtClean="0">
                    <a:ea typeface="Century Schoolbook" charset="0"/>
                    <a:cs typeface="Century Schoolbook" charset="0"/>
                  </a:rPr>
                  <a:t>P = 2</a:t>
                </a:r>
                <a:endParaRPr lang="en-US" sz="1200" dirty="0"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998" y="3281292"/>
                <a:ext cx="559769" cy="646331"/>
              </a:xfrm>
              <a:prstGeom prst="rect">
                <a:avLst/>
              </a:prstGeom>
              <a:blipFill rotWithShape="0">
                <a:blip r:embed="rId1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921598" y="3280282"/>
                <a:ext cx="559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2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200" dirty="0">
                    <a:ea typeface="Century Schoolbook" charset="0"/>
                    <a:cs typeface="Century Schoolbook" charset="0"/>
                  </a:rPr>
                  <a:t>s = 2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598" y="3280282"/>
                <a:ext cx="559769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8032006" y="2682024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ea typeface="Century Schoolbook" charset="0"/>
                <a:cs typeface="Century Schoolbook" charset="0"/>
              </a:rPr>
              <a:t>max pool</a:t>
            </a:r>
            <a:endParaRPr lang="en-US" sz="1200" dirty="0"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139798" y="5636957"/>
                <a:ext cx="5597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2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200" dirty="0" smtClean="0">
                    <a:ea typeface="Century Schoolbook" charset="0"/>
                    <a:cs typeface="Century Schoolbook" charset="0"/>
                  </a:rPr>
                  <a:t>S = 1</a:t>
                </a:r>
              </a:p>
              <a:p>
                <a:pPr algn="ctr"/>
                <a:r>
                  <a:rPr lang="en-US" sz="1200" dirty="0" smtClean="0">
                    <a:ea typeface="Century Schoolbook" charset="0"/>
                    <a:cs typeface="Century Schoolbook" charset="0"/>
                  </a:rPr>
                  <a:t>P = 1</a:t>
                </a:r>
                <a:endParaRPr lang="en-US" sz="1200" dirty="0"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98" y="5636957"/>
                <a:ext cx="559769" cy="646331"/>
              </a:xfrm>
              <a:prstGeom prst="rect">
                <a:avLst/>
              </a:prstGeom>
              <a:blipFill rotWithShape="0">
                <a:blip r:embed="rId15"/>
                <a:stretch>
                  <a:fillRect t="-943"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120998" y="5636956"/>
                <a:ext cx="5597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2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sz="1200" dirty="0" smtClean="0">
                    <a:ea typeface="Century Schoolbook" charset="0"/>
                    <a:cs typeface="Century Schoolbook" charset="0"/>
                  </a:rPr>
                  <a:t>3</a:t>
                </a:r>
                <a:br>
                  <a:rPr lang="en-US" sz="1200" dirty="0" smtClean="0">
                    <a:ea typeface="Century Schoolbook" charset="0"/>
                    <a:cs typeface="Century Schoolbook" charset="0"/>
                  </a:rPr>
                </a:br>
                <a:r>
                  <a:rPr lang="en-US" sz="1200" dirty="0" smtClean="0">
                    <a:ea typeface="Century Schoolbook" charset="0"/>
                    <a:cs typeface="Century Schoolbook" charset="0"/>
                  </a:rPr>
                  <a:t>s = 1</a:t>
                </a:r>
              </a:p>
              <a:p>
                <a:pPr algn="ctr"/>
                <a:r>
                  <a:rPr lang="en-US" sz="1200" dirty="0" smtClean="0">
                    <a:ea typeface="Century Schoolbook" charset="0"/>
                    <a:cs typeface="Century Schoolbook" charset="0"/>
                  </a:rPr>
                  <a:t>P = 1</a:t>
                </a:r>
                <a:endParaRPr lang="en-US" sz="1200" dirty="0"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998" y="5636956"/>
                <a:ext cx="559769" cy="646331"/>
              </a:xfrm>
              <a:prstGeom prst="rect">
                <a:avLst/>
              </a:prstGeom>
              <a:blipFill rotWithShape="0">
                <a:blip r:embed="rId16"/>
                <a:stretch>
                  <a:fillRect t="-943"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78398" y="5642934"/>
                <a:ext cx="5597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2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sz="1200" dirty="0" smtClean="0">
                    <a:ea typeface="Century Schoolbook" charset="0"/>
                    <a:cs typeface="Century Schoolbook" charset="0"/>
                  </a:rPr>
                  <a:t>3</a:t>
                </a:r>
              </a:p>
              <a:p>
                <a:pPr algn="ctr"/>
                <a:r>
                  <a:rPr lang="en-US" sz="1200" dirty="0" smtClean="0">
                    <a:ea typeface="Century Schoolbook" charset="0"/>
                    <a:cs typeface="Century Schoolbook" charset="0"/>
                  </a:rPr>
                  <a:t>S = 1</a:t>
                </a:r>
              </a:p>
              <a:p>
                <a:pPr algn="ctr"/>
                <a:r>
                  <a:rPr lang="en-US" sz="1200" dirty="0" smtClean="0">
                    <a:ea typeface="Century Schoolbook" charset="0"/>
                    <a:cs typeface="Century Schoolbook" charset="0"/>
                  </a:rPr>
                  <a:t>P = 1</a:t>
                </a:r>
                <a:endParaRPr lang="en-US" sz="1200" dirty="0"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398" y="5642934"/>
                <a:ext cx="559769" cy="646331"/>
              </a:xfrm>
              <a:prstGeom prst="rect">
                <a:avLst/>
              </a:prstGeom>
              <a:blipFill rotWithShape="0">
                <a:blip r:embed="rId17"/>
                <a:stretch>
                  <a:fillRect t="-943"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235798" y="5617292"/>
                <a:ext cx="559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ea typeface="Century Schoolbook" charset="0"/>
                    <a:cs typeface="Century Schoolbook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200" i="1" smtClean="0">
                        <a:latin typeface="Cambria Math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sz="1200" dirty="0">
                    <a:ea typeface="Century Schoolbook" charset="0"/>
                    <a:cs typeface="Century Schoolbook" charset="0"/>
                  </a:rPr>
                  <a:t> 3</a:t>
                </a:r>
              </a:p>
              <a:p>
                <a:pPr algn="ctr"/>
                <a:r>
                  <a:rPr lang="en-US" sz="1200" dirty="0">
                    <a:ea typeface="Century Schoolbook" charset="0"/>
                    <a:cs typeface="Century Schoolbook" charset="0"/>
                  </a:rPr>
                  <a:t>s = 2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798" y="5617292"/>
                <a:ext cx="559769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7489540" y="5036424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ea typeface="Century Schoolbook" charset="0"/>
                <a:cs typeface="Century Schoolbook" charset="0"/>
              </a:rPr>
              <a:t>max pool</a:t>
            </a:r>
            <a:endParaRPr lang="en-US" sz="1200" dirty="0">
              <a:ea typeface="Century Schoolbook" charset="0"/>
              <a:cs typeface="Century Schoolbook" charset="0"/>
            </a:endParaRPr>
          </a:p>
        </p:txBody>
      </p:sp>
      <p:sp>
        <p:nvSpPr>
          <p:cNvPr id="45" name="Rectangle 2"/>
          <p:cNvSpPr/>
          <p:nvPr/>
        </p:nvSpPr>
        <p:spPr>
          <a:xfrm>
            <a:off x="435598" y="2499454"/>
            <a:ext cx="1097280" cy="10972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Rectangle 101"/>
          <p:cNvSpPr/>
          <p:nvPr/>
        </p:nvSpPr>
        <p:spPr>
          <a:xfrm>
            <a:off x="315422" y="2651854"/>
            <a:ext cx="1097280" cy="10972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Rectangle 102"/>
          <p:cNvSpPr/>
          <p:nvPr/>
        </p:nvSpPr>
        <p:spPr>
          <a:xfrm>
            <a:off x="161278" y="2804254"/>
            <a:ext cx="1097280" cy="10972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Cube 103"/>
          <p:cNvSpPr/>
          <p:nvPr/>
        </p:nvSpPr>
        <p:spPr>
          <a:xfrm>
            <a:off x="3947158" y="4617714"/>
            <a:ext cx="1624320" cy="1632887"/>
          </a:xfrm>
          <a:prstGeom prst="cube">
            <a:avLst>
              <a:gd name="adj" fmla="val 86906"/>
            </a:avLst>
          </a:prstGeom>
          <a:solidFill>
            <a:srgbClr val="0DAEFF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Cube 104"/>
          <p:cNvSpPr/>
          <p:nvPr/>
        </p:nvSpPr>
        <p:spPr>
          <a:xfrm>
            <a:off x="5977032" y="5031401"/>
            <a:ext cx="1118446" cy="1128257"/>
          </a:xfrm>
          <a:prstGeom prst="cube">
            <a:avLst>
              <a:gd name="adj" fmla="val 81895"/>
            </a:avLst>
          </a:prstGeom>
          <a:solidFill>
            <a:srgbClr val="0DAEFF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TextBox 49"/>
          <p:cNvSpPr txBox="1"/>
          <p:nvPr/>
        </p:nvSpPr>
        <p:spPr>
          <a:xfrm>
            <a:off x="1861295" y="271418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ea typeface="Century Schoolbook" charset="0"/>
                <a:cs typeface="Century Schoolbook" charset="0"/>
              </a:rPr>
              <a:t>conv</a:t>
            </a:r>
            <a:endParaRPr lang="en-US" sz="1200" dirty="0">
              <a:ea typeface="Century Schoolbook" charset="0"/>
              <a:cs typeface="Century School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70691" y="2702518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ea typeface="Century Schoolbook" charset="0"/>
                <a:cs typeface="Century Schoolbook" charset="0"/>
              </a:rPr>
              <a:t>conv</a:t>
            </a:r>
            <a:endParaRPr lang="en-US" sz="1200" dirty="0">
              <a:ea typeface="Century Schoolbook" charset="0"/>
              <a:cs typeface="Century Schoolboo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05943" y="503140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ea typeface="Century Schoolbook" charset="0"/>
                <a:cs typeface="Century Schoolbook" charset="0"/>
              </a:rPr>
              <a:t>conv</a:t>
            </a:r>
            <a:endParaRPr lang="en-US" sz="1200" dirty="0">
              <a:ea typeface="Century Schoolbook" charset="0"/>
              <a:cs typeface="Century Schoolbook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39543" y="5043069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ea typeface="Century Schoolbook" charset="0"/>
                <a:cs typeface="Century Schoolbook" charset="0"/>
              </a:rPr>
              <a:t>conv</a:t>
            </a:r>
            <a:endParaRPr lang="en-US" sz="1200" dirty="0">
              <a:ea typeface="Century Schoolbook" charset="0"/>
              <a:cs typeface="Century Schoolbook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96943" y="503140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ea typeface="Century Schoolbook" charset="0"/>
                <a:cs typeface="Century Schoolbook" charset="0"/>
              </a:rPr>
              <a:t>conv</a:t>
            </a:r>
            <a:endParaRPr lang="en-US" sz="1200" dirty="0">
              <a:ea typeface="Century Schoolbook" charset="0"/>
              <a:cs typeface="Century Schoolbook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78" y="5195469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Century Schoolbook" charset="0"/>
                <a:cs typeface="Century Schoolbook" charset="0"/>
              </a:rPr>
              <a:t>. . .</a:t>
            </a:r>
            <a:endParaRPr lang="en-US" sz="1200" dirty="0">
              <a:ea typeface="Century Schoolbook" charset="0"/>
              <a:cs typeface="Century Schoolbook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95678" y="529331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Century Schoolbook" charset="0"/>
                <a:cs typeface="Century Schoolbook" charset="0"/>
              </a:rPr>
              <a:t>. . .</a:t>
            </a:r>
            <a:endParaRPr lang="en-US" sz="1200" dirty="0">
              <a:ea typeface="Century Schoolbook" charset="0"/>
              <a:cs typeface="Century Schoolbook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55303" y="92039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Century Schoolbook" charset="0"/>
                <a:cs typeface="Century Schoolbook" charset="0"/>
              </a:rPr>
              <a:t>. . .</a:t>
            </a:r>
            <a:endParaRPr lang="en-US" sz="1200" dirty="0">
              <a:ea typeface="Century Schoolbook" charset="0"/>
              <a:cs typeface="Century Schoolbook" charset="0"/>
            </a:endParaRPr>
          </a:p>
        </p:txBody>
      </p:sp>
      <p:cxnSp>
        <p:nvCxnSpPr>
          <p:cNvPr id="58" name="Straight Arrow Connector 58"/>
          <p:cNvCxnSpPr/>
          <p:nvPr/>
        </p:nvCxnSpPr>
        <p:spPr>
          <a:xfrm>
            <a:off x="5864903" y="1184650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60"/>
          <p:cNvCxnSpPr/>
          <p:nvPr/>
        </p:nvCxnSpPr>
        <p:spPr>
          <a:xfrm>
            <a:off x="6890679" y="1175599"/>
            <a:ext cx="480190" cy="23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61"/>
          <p:cNvSpPr/>
          <p:nvPr/>
        </p:nvSpPr>
        <p:spPr>
          <a:xfrm>
            <a:off x="8481360" y="104749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292581" y="199683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a typeface="Century Schoolbook" charset="0"/>
                <a:cs typeface="Century Schoolbook" charset="0"/>
              </a:rPr>
              <a:t>4096</a:t>
            </a:r>
          </a:p>
        </p:txBody>
      </p:sp>
      <p:cxnSp>
        <p:nvCxnSpPr>
          <p:cNvPr id="62" name="Straight Arrow Connector 81"/>
          <p:cNvCxnSpPr/>
          <p:nvPr/>
        </p:nvCxnSpPr>
        <p:spPr>
          <a:xfrm>
            <a:off x="7895858" y="1192355"/>
            <a:ext cx="5445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307536" y="198946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a typeface="Century Schoolbook" charset="0"/>
                <a:cs typeface="Century Schoolbook" charset="0"/>
              </a:rPr>
              <a:t>4096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09140" y="140031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ea typeface="Century Schoolbook" charset="0"/>
                <a:cs typeface="Century Schoolbook" charset="0"/>
              </a:rPr>
              <a:t>Softmax</a:t>
            </a:r>
          </a:p>
          <a:p>
            <a:pPr algn="ctr"/>
            <a:r>
              <a:rPr lang="en-US" sz="1200" dirty="0">
                <a:ea typeface="Century Schoolbook" charset="0"/>
                <a:cs typeface="Century Schoolbook" charset="0"/>
              </a:rPr>
              <a:t>1000</a:t>
            </a:r>
          </a:p>
        </p:txBody>
      </p:sp>
      <p:graphicFrame>
        <p:nvGraphicFramePr>
          <p:cNvPr id="65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73597"/>
              </p:ext>
            </p:extLst>
          </p:nvPr>
        </p:nvGraphicFramePr>
        <p:xfrm>
          <a:off x="6484828" y="135815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Oval 117"/>
          <p:cNvSpPr/>
          <p:nvPr/>
        </p:nvSpPr>
        <p:spPr>
          <a:xfrm>
            <a:off x="6531112" y="19960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Oval 118"/>
          <p:cNvSpPr/>
          <p:nvPr/>
        </p:nvSpPr>
        <p:spPr>
          <a:xfrm>
            <a:off x="6531112" y="57297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8" name="Oval 119"/>
          <p:cNvSpPr/>
          <p:nvPr/>
        </p:nvSpPr>
        <p:spPr>
          <a:xfrm>
            <a:off x="6531112" y="168164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 flipH="1">
                <a:off x="6524434" y="1169777"/>
                <a:ext cx="28767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24434" y="1169777"/>
                <a:ext cx="287676" cy="184666"/>
              </a:xfrm>
              <a:prstGeom prst="rect">
                <a:avLst/>
              </a:prstGeom>
              <a:blipFill rotWithShape="0"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0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20785"/>
              </p:ext>
            </p:extLst>
          </p:nvPr>
        </p:nvGraphicFramePr>
        <p:xfrm>
          <a:off x="7489540" y="135815"/>
          <a:ext cx="366888" cy="18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51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Oval 122"/>
          <p:cNvSpPr/>
          <p:nvPr/>
        </p:nvSpPr>
        <p:spPr>
          <a:xfrm>
            <a:off x="7535824" y="19960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2" name="Oval 123"/>
          <p:cNvSpPr/>
          <p:nvPr/>
        </p:nvSpPr>
        <p:spPr>
          <a:xfrm>
            <a:off x="7535824" y="57297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3" name="Oval 124"/>
          <p:cNvSpPr/>
          <p:nvPr/>
        </p:nvSpPr>
        <p:spPr>
          <a:xfrm>
            <a:off x="7535824" y="168164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 flipH="1">
                <a:off x="7529146" y="1169777"/>
                <a:ext cx="28767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29146" y="1169777"/>
                <a:ext cx="287676" cy="184666"/>
              </a:xfrm>
              <a:prstGeom prst="rect">
                <a:avLst/>
              </a:prstGeom>
              <a:blipFill rotWithShape="0"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5951428" y="767993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Century Schoolbook" charset="0"/>
                <a:cs typeface="Century Schoolbook" charset="0"/>
              </a:rPr>
              <a:t>FC</a:t>
            </a:r>
            <a:endParaRPr lang="en-US" sz="1200" dirty="0">
              <a:ea typeface="Century Schoolbook" charset="0"/>
              <a:cs typeface="Century Schoolbook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42028" y="767993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a typeface="Century Schoolbook" charset="0"/>
                <a:cs typeface="Century Schoolbook" charset="0"/>
              </a:rPr>
              <a:t>FC</a:t>
            </a:r>
            <a:endParaRPr lang="en-US" sz="1200" dirty="0"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Google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Inception model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2000" dirty="0" smtClean="0"/>
              <a:t>History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of CNN-related Networks</a:t>
            </a:r>
          </a:p>
          <a:p>
            <a:pPr marL="0" indent="0">
              <a:buNone/>
              <a:defRPr/>
            </a:pPr>
            <a:r>
              <a:rPr lang="en-US" altLang="ko-KR" sz="2000" dirty="0" smtClean="0"/>
              <a:t>3. </a:t>
            </a:r>
            <a:r>
              <a:rPr lang="en-US" altLang="ko-KR" sz="2000" dirty="0" err="1" smtClean="0"/>
              <a:t>ZFNet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600" dirty="0">
                <a:effectLst/>
              </a:rPr>
              <a:t> </a:t>
            </a:r>
            <a:endParaRPr lang="en-US" altLang="ko-KR" sz="16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6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035282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5358" y="9157006"/>
            <a:ext cx="128245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Autoencoder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  <a:ea typeface="+mn-ea"/>
              </a:rPr>
              <a:t>의 기본 개념</a:t>
            </a:r>
          </a:p>
        </p:txBody>
      </p:sp>
      <p:pic>
        <p:nvPicPr>
          <p:cNvPr id="7" name="Slide"/>
          <p:cNvPicPr>
            <a:picLocks noChangeAspect="1"/>
          </p:cNvPicPr>
          <p:nvPr/>
        </p:nvPicPr>
        <p:blipFill rotWithShape="1">
          <a:blip r:embed="rId3"/>
          <a:srcRect l="14896" t="15570" r="17708" b="15355"/>
          <a:stretch/>
        </p:blipFill>
        <p:spPr>
          <a:xfrm>
            <a:off x="1091082" y="1894542"/>
            <a:ext cx="6961835" cy="40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Google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Inception model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2000" dirty="0" smtClean="0"/>
              <a:t>History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of CNN-related Networks</a:t>
            </a:r>
          </a:p>
          <a:p>
            <a:pPr marL="0" indent="0">
              <a:buNone/>
              <a:defRPr/>
            </a:pPr>
            <a:r>
              <a:rPr lang="en-US" altLang="ko-KR" sz="2000" dirty="0" smtClean="0">
                <a:effectLst/>
              </a:rPr>
              <a:t>4. </a:t>
            </a:r>
            <a:r>
              <a:rPr lang="en-US" altLang="ko-KR" sz="2000" dirty="0" err="1" smtClean="0">
                <a:effectLst/>
              </a:rPr>
              <a:t>VGGNet</a:t>
            </a:r>
            <a:endParaRPr lang="en-US" altLang="ko-KR" sz="2000" dirty="0" smtClean="0">
              <a:effectLst/>
            </a:endParaRPr>
          </a:p>
          <a:p>
            <a:pPr marL="0" indent="0">
              <a:buNone/>
            </a:pPr>
            <a:endParaRPr lang="en-US" altLang="ko-KR" sz="1600" dirty="0">
              <a:effectLst/>
            </a:endParaRP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- </a:t>
            </a:r>
            <a:r>
              <a:rPr lang="en-US" altLang="ko-KR" sz="1600" i="1" dirty="0">
                <a:effectLst/>
              </a:rPr>
              <a:t>Very Deep Convolutional Networks For Large Scale Image Recognition - Karen </a:t>
            </a:r>
            <a:r>
              <a:rPr lang="en-US" altLang="ko-KR" sz="1600" i="1" dirty="0" err="1">
                <a:effectLst/>
              </a:rPr>
              <a:t>Simonyan</a:t>
            </a:r>
            <a:r>
              <a:rPr lang="en-US" altLang="ko-KR" sz="1600" i="1" dirty="0">
                <a:effectLst/>
              </a:rPr>
              <a:t> and </a:t>
            </a:r>
            <a:endParaRPr lang="en-US" altLang="ko-KR" sz="1600" i="1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i="1" dirty="0">
                <a:effectLst/>
              </a:rPr>
              <a:t> </a:t>
            </a:r>
            <a:r>
              <a:rPr lang="en-US" altLang="ko-KR" sz="1600" i="1" dirty="0" smtClean="0">
                <a:effectLst/>
              </a:rPr>
              <a:t>      Andrew </a:t>
            </a:r>
            <a:r>
              <a:rPr lang="en-US" altLang="ko-KR" sz="1600" i="1" dirty="0">
                <a:effectLst/>
              </a:rPr>
              <a:t>Zisserman; 2015</a:t>
            </a: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- The </a:t>
            </a:r>
            <a:r>
              <a:rPr lang="en-US" altLang="ko-KR" sz="1600" dirty="0">
                <a:effectLst/>
              </a:rPr>
              <a:t>runner-up at the ILSVRC 2014 competition</a:t>
            </a: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- Significantly </a:t>
            </a:r>
            <a:r>
              <a:rPr lang="en-US" altLang="ko-KR" sz="1600" dirty="0">
                <a:effectLst/>
              </a:rPr>
              <a:t>deeper than </a:t>
            </a:r>
            <a:r>
              <a:rPr lang="en-US" altLang="ko-KR" sz="1600" dirty="0" err="1">
                <a:effectLst/>
              </a:rPr>
              <a:t>AlexNet</a:t>
            </a:r>
            <a:endParaRPr lang="en-US" altLang="ko-KR" sz="1600" dirty="0">
              <a:effectLst/>
            </a:endParaRP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- 140 </a:t>
            </a:r>
            <a:r>
              <a:rPr lang="en-US" altLang="ko-KR" sz="1600" dirty="0">
                <a:effectLst/>
              </a:rPr>
              <a:t>million parameters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7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035282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5358" y="9157006"/>
            <a:ext cx="128245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Autoencoder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  <a:ea typeface="+mn-ea"/>
              </a:rPr>
              <a:t>의 기본 개념</a:t>
            </a:r>
          </a:p>
        </p:txBody>
      </p:sp>
      <p:pic>
        <p:nvPicPr>
          <p:cNvPr id="8" name="Slide"/>
          <p:cNvPicPr>
            <a:picLocks noChangeAspect="1"/>
          </p:cNvPicPr>
          <p:nvPr/>
        </p:nvPicPr>
        <p:blipFill rotWithShape="1">
          <a:blip r:embed="rId3"/>
          <a:srcRect l="17812" t="18904" r="18125" b="14986"/>
          <a:stretch/>
        </p:blipFill>
        <p:spPr>
          <a:xfrm>
            <a:off x="1822141" y="3542642"/>
            <a:ext cx="5499717" cy="319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Google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Inception model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2000" dirty="0" smtClean="0"/>
              <a:t>History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of CNN-related Networks</a:t>
            </a:r>
          </a:p>
          <a:p>
            <a:pPr marL="0" indent="0">
              <a:buNone/>
              <a:defRPr/>
            </a:pPr>
            <a:r>
              <a:rPr lang="en-US" altLang="ko-KR" sz="2000" dirty="0" smtClean="0">
                <a:effectLst/>
              </a:rPr>
              <a:t>5. </a:t>
            </a:r>
            <a:r>
              <a:rPr lang="en-US" altLang="ko-KR" sz="2000" dirty="0" err="1" smtClean="0">
                <a:effectLst/>
              </a:rPr>
              <a:t>GoogleNet</a:t>
            </a:r>
            <a:endParaRPr lang="en-US" altLang="ko-KR" sz="2000" dirty="0" smtClean="0">
              <a:effectLst/>
            </a:endParaRPr>
          </a:p>
          <a:p>
            <a:pPr marL="0" indent="0">
              <a:buNone/>
            </a:pPr>
            <a:endParaRPr lang="en-US" altLang="ko-KR" sz="1600" dirty="0">
              <a:effectLst/>
            </a:endParaRP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- </a:t>
            </a:r>
            <a:r>
              <a:rPr lang="en-US" altLang="ko-KR" sz="1600" i="1" dirty="0">
                <a:effectLst/>
              </a:rPr>
              <a:t>Going Deeper with Convolutions - Christian </a:t>
            </a:r>
            <a:r>
              <a:rPr lang="en-US" altLang="ko-KR" sz="1600" i="1" dirty="0" err="1">
                <a:effectLst/>
              </a:rPr>
              <a:t>Szegedy</a:t>
            </a:r>
            <a:r>
              <a:rPr lang="en-US" altLang="ko-KR" sz="1600" i="1" dirty="0">
                <a:effectLst/>
              </a:rPr>
              <a:t> et al.; 2015</a:t>
            </a: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- ILSVRC </a:t>
            </a:r>
            <a:r>
              <a:rPr lang="en-US" altLang="ko-KR" sz="1600" dirty="0">
                <a:effectLst/>
              </a:rPr>
              <a:t>2014 competition winner</a:t>
            </a: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- Also </a:t>
            </a:r>
            <a:r>
              <a:rPr lang="en-US" altLang="ko-KR" sz="1600" dirty="0">
                <a:effectLst/>
              </a:rPr>
              <a:t>significantly deeper than </a:t>
            </a:r>
            <a:r>
              <a:rPr lang="en-US" altLang="ko-KR" sz="1600" dirty="0" err="1">
                <a:effectLst/>
              </a:rPr>
              <a:t>AlexNet</a:t>
            </a:r>
            <a:endParaRPr lang="en-US" altLang="ko-KR" sz="1600" dirty="0">
              <a:effectLst/>
            </a:endParaRP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- x12 </a:t>
            </a:r>
            <a:r>
              <a:rPr lang="en-US" altLang="ko-KR" sz="1600" dirty="0">
                <a:effectLst/>
              </a:rPr>
              <a:t>less parameters than </a:t>
            </a:r>
            <a:r>
              <a:rPr lang="en-US" altLang="ko-KR" sz="1600" dirty="0" err="1">
                <a:effectLst/>
              </a:rPr>
              <a:t>AlexNet</a:t>
            </a:r>
            <a:endParaRPr lang="en-US" altLang="ko-KR" sz="1600" dirty="0">
              <a:effectLst/>
            </a:endParaRP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- Focused </a:t>
            </a:r>
            <a:r>
              <a:rPr lang="en-US" altLang="ko-KR" sz="1600" dirty="0">
                <a:effectLst/>
              </a:rPr>
              <a:t>on computational efficiency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8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035282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5358" y="9157006"/>
            <a:ext cx="128245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Autoencoder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  <a:ea typeface="+mn-ea"/>
              </a:rPr>
              <a:t>의 기본 개념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7425" y="3632616"/>
            <a:ext cx="4572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200" dirty="0">
                <a:latin typeface="+mn-lt"/>
              </a:rPr>
              <a:t>“</a:t>
            </a:r>
            <a:r>
              <a:rPr lang="en-US" altLang="ko-KR" sz="1200" b="1" dirty="0">
                <a:latin typeface="+mn-lt"/>
              </a:rPr>
              <a:t>Inception module”:</a:t>
            </a:r>
            <a:r>
              <a:rPr lang="en-US" altLang="ko-KR" sz="1200" dirty="0">
                <a:latin typeface="+mn-lt"/>
              </a:rPr>
              <a:t> design a good local network topology (network within a network) and then stack these modules on top of each other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01887" y="4449962"/>
            <a:ext cx="5404282" cy="2024849"/>
            <a:chOff x="685800" y="2667000"/>
            <a:chExt cx="7162800" cy="3352800"/>
          </a:xfrm>
        </p:grpSpPr>
        <p:sp>
          <p:nvSpPr>
            <p:cNvPr id="9" name="object 19"/>
            <p:cNvSpPr/>
            <p:nvPr/>
          </p:nvSpPr>
          <p:spPr>
            <a:xfrm>
              <a:off x="685800" y="2743200"/>
              <a:ext cx="7162800" cy="320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3314700" y="2667000"/>
              <a:ext cx="2514600" cy="685800"/>
            </a:xfrm>
            <a:prstGeom prst="rect">
              <a:avLst/>
            </a:prstGeom>
            <a:solidFill>
              <a:srgbClr val="5DC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Filter concatenation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8"/>
            <p:cNvSpPr/>
            <p:nvPr/>
          </p:nvSpPr>
          <p:spPr>
            <a:xfrm>
              <a:off x="3352800" y="5334000"/>
              <a:ext cx="2514600" cy="685800"/>
            </a:xfrm>
            <a:prstGeom prst="rect">
              <a:avLst/>
            </a:prstGeom>
            <a:solidFill>
              <a:srgbClr val="5DC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Previous layer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09"/>
            <p:cNvSpPr/>
            <p:nvPr/>
          </p:nvSpPr>
          <p:spPr>
            <a:xfrm>
              <a:off x="685800" y="3657600"/>
              <a:ext cx="1676400" cy="609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1x1 convolution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10"/>
            <p:cNvSpPr/>
            <p:nvPr/>
          </p:nvSpPr>
          <p:spPr>
            <a:xfrm>
              <a:off x="2590800" y="3581400"/>
              <a:ext cx="1676400" cy="609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3x3 convolution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11"/>
            <p:cNvSpPr/>
            <p:nvPr/>
          </p:nvSpPr>
          <p:spPr>
            <a:xfrm>
              <a:off x="4419600" y="3581400"/>
              <a:ext cx="1676400" cy="609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5x5 convolution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12"/>
            <p:cNvSpPr/>
            <p:nvPr/>
          </p:nvSpPr>
          <p:spPr>
            <a:xfrm>
              <a:off x="6172200" y="3581400"/>
              <a:ext cx="1676400" cy="609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1x1 convolution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13"/>
            <p:cNvSpPr/>
            <p:nvPr/>
          </p:nvSpPr>
          <p:spPr>
            <a:xfrm>
              <a:off x="2590800" y="4419600"/>
              <a:ext cx="1676400" cy="609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1x1 convolution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14"/>
            <p:cNvSpPr/>
            <p:nvPr/>
          </p:nvSpPr>
          <p:spPr>
            <a:xfrm>
              <a:off x="4419600" y="4419600"/>
              <a:ext cx="1676400" cy="6096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1x1 convolution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15"/>
            <p:cNvSpPr/>
            <p:nvPr/>
          </p:nvSpPr>
          <p:spPr>
            <a:xfrm>
              <a:off x="6172200" y="4419600"/>
              <a:ext cx="1676400" cy="609600"/>
            </a:xfrm>
            <a:prstGeom prst="rect">
              <a:avLst/>
            </a:prstGeom>
            <a:solidFill>
              <a:srgbClr val="C0E3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3x3 max pooling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object 21"/>
          <p:cNvSpPr/>
          <p:nvPr/>
        </p:nvSpPr>
        <p:spPr>
          <a:xfrm>
            <a:off x="6717483" y="419221"/>
            <a:ext cx="1981200" cy="617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1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Google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Inception model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2000" dirty="0" smtClean="0"/>
              <a:t>History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of CNN-related Networks</a:t>
            </a:r>
          </a:p>
          <a:p>
            <a:pPr marL="0" indent="0">
              <a:buNone/>
              <a:defRPr/>
            </a:pPr>
            <a:r>
              <a:rPr lang="en-US" altLang="ko-KR" sz="2000" dirty="0" smtClean="0">
                <a:effectLst/>
              </a:rPr>
              <a:t>5. </a:t>
            </a:r>
            <a:r>
              <a:rPr lang="en-US" altLang="ko-KR" sz="2000" dirty="0" err="1" smtClean="0">
                <a:effectLst/>
              </a:rPr>
              <a:t>ResNet</a:t>
            </a:r>
            <a:endParaRPr lang="en-US" altLang="ko-KR" sz="20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 - </a:t>
            </a:r>
            <a:r>
              <a:rPr lang="en-US" altLang="ko-KR" sz="1600" i="1" dirty="0">
                <a:effectLst/>
              </a:rPr>
              <a:t>Deep Residual Learning for Image Recognition - </a:t>
            </a:r>
            <a:r>
              <a:rPr lang="en-US" altLang="ko-KR" sz="1600" i="1" dirty="0" err="1">
                <a:effectLst/>
              </a:rPr>
              <a:t>Kaiming</a:t>
            </a:r>
            <a:r>
              <a:rPr lang="en-US" altLang="ko-KR" sz="1600" i="1" dirty="0">
                <a:effectLst/>
              </a:rPr>
              <a:t> He, </a:t>
            </a:r>
            <a:r>
              <a:rPr lang="en-US" altLang="ko-KR" sz="1600" i="1" dirty="0" err="1">
                <a:effectLst/>
              </a:rPr>
              <a:t>Xiangyu</a:t>
            </a:r>
            <a:r>
              <a:rPr lang="en-US" altLang="ko-KR" sz="1600" i="1" dirty="0">
                <a:effectLst/>
              </a:rPr>
              <a:t> Zhang, </a:t>
            </a:r>
            <a:r>
              <a:rPr lang="en-US" altLang="ko-KR" sz="1600" i="1" dirty="0" err="1">
                <a:effectLst/>
              </a:rPr>
              <a:t>Shaoqing</a:t>
            </a:r>
            <a:r>
              <a:rPr lang="en-US" altLang="ko-KR" sz="1600" i="1" dirty="0">
                <a:effectLst/>
              </a:rPr>
              <a:t> Ren, </a:t>
            </a:r>
            <a:endParaRPr lang="en-US" altLang="ko-KR" sz="1600" i="1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i="1" dirty="0">
                <a:effectLst/>
              </a:rPr>
              <a:t> </a:t>
            </a:r>
            <a:r>
              <a:rPr lang="en-US" altLang="ko-KR" sz="1600" i="1" dirty="0" smtClean="0">
                <a:effectLst/>
              </a:rPr>
              <a:t>      Jian </a:t>
            </a:r>
            <a:r>
              <a:rPr lang="en-US" altLang="ko-KR" sz="1600" i="1" dirty="0">
                <a:effectLst/>
              </a:rPr>
              <a:t>Sun; 2015</a:t>
            </a: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 - Extremely </a:t>
            </a:r>
            <a:r>
              <a:rPr lang="en-US" altLang="ko-KR" sz="1600" dirty="0">
                <a:effectLst/>
              </a:rPr>
              <a:t>deep network – 152 layers</a:t>
            </a: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 - Deeper </a:t>
            </a:r>
            <a:r>
              <a:rPr lang="en-US" altLang="ko-KR" sz="1600" dirty="0">
                <a:effectLst/>
              </a:rPr>
              <a:t>neural networks are more difficult to train.</a:t>
            </a: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 - Deep </a:t>
            </a:r>
            <a:r>
              <a:rPr lang="en-US" altLang="ko-KR" sz="1600" dirty="0">
                <a:effectLst/>
              </a:rPr>
              <a:t>networks suffer from vanishing and exploding gradients.</a:t>
            </a:r>
          </a:p>
          <a:p>
            <a:pPr marL="0" indent="0">
              <a:buNone/>
            </a:pPr>
            <a:r>
              <a:rPr lang="en-US" altLang="ko-KR" sz="1600" dirty="0" smtClean="0">
                <a:effectLst/>
              </a:rPr>
              <a:t>     - Present </a:t>
            </a:r>
            <a:r>
              <a:rPr lang="en-US" altLang="ko-KR" sz="1600" dirty="0">
                <a:effectLst/>
              </a:rPr>
              <a:t>a residual learning framework to ease the training of networks that are substantially 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   deeper </a:t>
            </a:r>
            <a:r>
              <a:rPr lang="en-US" altLang="ko-KR" sz="1600" dirty="0">
                <a:effectLst/>
              </a:rPr>
              <a:t>than those used previously.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9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035282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5358" y="9157006"/>
            <a:ext cx="128245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 err="1">
                <a:solidFill>
                  <a:srgbClr val="000000"/>
                </a:solidFill>
                <a:latin typeface="+mn-ea"/>
                <a:ea typeface="+mn-ea"/>
              </a:rPr>
              <a:t>Autoencoder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  <a:ea typeface="+mn-ea"/>
              </a:rPr>
              <a:t>의 기본 개념</a:t>
            </a:r>
          </a:p>
        </p:txBody>
      </p:sp>
      <p:pic>
        <p:nvPicPr>
          <p:cNvPr id="7" name="Slide"/>
          <p:cNvPicPr>
            <a:picLocks noChangeAspect="1"/>
          </p:cNvPicPr>
          <p:nvPr/>
        </p:nvPicPr>
        <p:blipFill rotWithShape="1">
          <a:blip r:embed="rId3"/>
          <a:srcRect l="15664" t="14505" r="20290" b="15205"/>
          <a:stretch/>
        </p:blipFill>
        <p:spPr>
          <a:xfrm>
            <a:off x="2563427" y="4027809"/>
            <a:ext cx="4174724" cy="257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0060928_협의23_이수형">
  <a:themeElements>
    <a:clrScheme name="20060928_협의23_이수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60928_협의23_이수형">
      <a:majorFont>
        <a:latin typeface="휴먼엑스포"/>
        <a:ea typeface="휴먼엑스포"/>
        <a:cs typeface=""/>
      </a:majorFont>
      <a:minorFont>
        <a:latin typeface="Arial"/>
        <a:ea typeface="휴먼엑스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7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20060928_협의23_이수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40162</TotalTime>
  <Words>1041</Words>
  <Application>Microsoft Office PowerPoint</Application>
  <PresentationFormat>화면 슬라이드 쇼(4:3)</PresentationFormat>
  <Paragraphs>278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굴림</vt:lpstr>
      <vt:lpstr>휴먼엑스포</vt:lpstr>
      <vt:lpstr>Arial</vt:lpstr>
      <vt:lpstr>Cambria Math</vt:lpstr>
      <vt:lpstr>Century Schoolbook</vt:lpstr>
      <vt:lpstr>1_20060928_협의23_이수형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연구실별 발표 - 수중 탐지 연구실</dc:title>
  <dc:creator>bwng</dc:creator>
  <cp:lastModifiedBy>SEOK</cp:lastModifiedBy>
  <cp:revision>1282</cp:revision>
  <cp:lastPrinted>2015-04-11T07:39:36Z</cp:lastPrinted>
  <dcterms:created xsi:type="dcterms:W3CDTF">2006-12-04T00:43:28Z</dcterms:created>
  <dcterms:modified xsi:type="dcterms:W3CDTF">2019-07-30T03:46:41Z</dcterms:modified>
</cp:coreProperties>
</file>