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81" r:id="rId1"/>
  </p:sldMasterIdLst>
  <p:notesMasterIdLst>
    <p:notesMasterId r:id="rId13"/>
  </p:notesMasterIdLst>
  <p:handoutMasterIdLst>
    <p:handoutMasterId r:id="rId14"/>
  </p:handoutMasterIdLst>
  <p:sldIdLst>
    <p:sldId id="1156" r:id="rId2"/>
    <p:sldId id="1169" r:id="rId3"/>
    <p:sldId id="1170" r:id="rId4"/>
    <p:sldId id="1171" r:id="rId5"/>
    <p:sldId id="1172" r:id="rId6"/>
    <p:sldId id="1154" r:id="rId7"/>
    <p:sldId id="1159" r:id="rId8"/>
    <p:sldId id="1173" r:id="rId9"/>
    <p:sldId id="1174" r:id="rId10"/>
    <p:sldId id="1175" r:id="rId11"/>
    <p:sldId id="1176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96">
          <p15:clr>
            <a:srgbClr val="A4A3A4"/>
          </p15:clr>
        </p15:guide>
        <p15:guide id="2" orient="horz" pos="1381">
          <p15:clr>
            <a:srgbClr val="A4A3A4"/>
          </p15:clr>
        </p15:guide>
        <p15:guide id="3" orient="horz" pos="1562">
          <p15:clr>
            <a:srgbClr val="A4A3A4"/>
          </p15:clr>
        </p15:guide>
        <p15:guide id="4" orient="horz" pos="1750">
          <p15:clr>
            <a:srgbClr val="A4A3A4"/>
          </p15:clr>
        </p15:guide>
        <p15:guide id="5" pos="2464">
          <p15:clr>
            <a:srgbClr val="A4A3A4"/>
          </p15:clr>
        </p15:guide>
        <p15:guide id="6" pos="342">
          <p15:clr>
            <a:srgbClr val="A4A3A4"/>
          </p15:clr>
        </p15:guide>
        <p15:guide id="7" pos="2896">
          <p15:clr>
            <a:srgbClr val="A4A3A4"/>
          </p15:clr>
        </p15:guide>
        <p15:guide id="8" pos="5356">
          <p15:clr>
            <a:srgbClr val="A4A3A4"/>
          </p15:clr>
        </p15:guide>
        <p15:guide id="9" pos="847">
          <p15:clr>
            <a:srgbClr val="A4A3A4"/>
          </p15:clr>
        </p15:guide>
        <p15:guide id="10" pos="1352">
          <p15:clr>
            <a:srgbClr val="A4A3A4"/>
          </p15:clr>
        </p15:guide>
        <p15:guide id="11" pos="1857">
          <p15:clr>
            <a:srgbClr val="A4A3A4"/>
          </p15:clr>
        </p15:guide>
        <p15:guide id="12" pos="37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ECFF"/>
    <a:srgbClr val="FFFBFB"/>
    <a:srgbClr val="FFE5E5"/>
    <a:srgbClr val="E1FFE1"/>
    <a:srgbClr val="FFFF99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2" autoAdjust="0"/>
    <p:restoredTop sz="97205" autoAdjust="0"/>
  </p:normalViewPr>
  <p:slideViewPr>
    <p:cSldViewPr snapToGrid="0">
      <p:cViewPr varScale="1">
        <p:scale>
          <a:sx n="84" d="100"/>
          <a:sy n="84" d="100"/>
        </p:scale>
        <p:origin x="-1618" y="-82"/>
      </p:cViewPr>
      <p:guideLst>
        <p:guide orient="horz" pos="3896"/>
        <p:guide orient="horz" pos="1381"/>
        <p:guide orient="horz" pos="1562"/>
        <p:guide orient="horz" pos="1750"/>
        <p:guide pos="2464"/>
        <p:guide pos="342"/>
        <p:guide pos="2896"/>
        <p:guide pos="5356"/>
        <p:guide pos="847"/>
        <p:guide pos="1352"/>
        <p:guide pos="1857"/>
        <p:guide pos="37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-3390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2A43-D433-4DF8-B8A3-26A8A53A66F5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CA15-CD4B-4AE6-A283-E61F2F1F0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F576F4B-E2CE-4DB0-B75F-EF3C8A21E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398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79940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50716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92259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2322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2194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7769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7401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156697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774656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45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2609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66950"/>
            <a:ext cx="9144000" cy="3278188"/>
          </a:xfrm>
          <a:prstGeom prst="rect">
            <a:avLst/>
          </a:prstGeom>
          <a:gradFill rotWithShape="1">
            <a:gsLst>
              <a:gs pos="0">
                <a:srgbClr val="0066CC"/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227647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5594350"/>
            <a:ext cx="298767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 rot="9022281">
            <a:off x="8027988" y="1143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3366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9022281">
            <a:off x="7496175" y="1036638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 rot="9022281">
            <a:off x="6958013" y="936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4992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9022281">
            <a:off x="6424613" y="101917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 rot="9022281">
            <a:off x="6958013" y="19558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9022281">
            <a:off x="6427788" y="28797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FCF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 rot="9022281">
            <a:off x="8024813" y="1968500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7CF8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 rot="9022281">
            <a:off x="7493000" y="2894013"/>
            <a:ext cx="1223963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87C3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 rot="9022281">
            <a:off x="5894388" y="19399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7BB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 rot="9022281">
            <a:off x="5364163" y="28654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C9E4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 rot="9022281">
            <a:off x="5892800" y="79375"/>
            <a:ext cx="1223963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005FBE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 rot="9022281">
            <a:off x="5360988" y="1000125"/>
            <a:ext cx="1223962" cy="1081088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51A8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 rot="9022281">
            <a:off x="4830763" y="1925638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rgbClr val="9BCDFF">
              <a:alpha val="39999"/>
            </a:srgb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 rot="9022281">
            <a:off x="4300538" y="2849563"/>
            <a:ext cx="1223962" cy="1081087"/>
          </a:xfrm>
          <a:prstGeom prst="hexagon">
            <a:avLst>
              <a:gd name="adj" fmla="val 28304"/>
              <a:gd name="vf" fmla="val 115470"/>
            </a:avLst>
          </a:prstGeom>
          <a:solidFill>
            <a:schemeClr val="bg1">
              <a:alpha val="39999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70000"/>
              </a:lnSpc>
              <a:spcBef>
                <a:spcPct val="20000"/>
              </a:spcBef>
              <a:defRPr/>
            </a:pPr>
            <a:endParaRPr lang="ko-KR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57875"/>
            <a:ext cx="17526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5876925"/>
            <a:ext cx="18240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365625"/>
            <a:ext cx="6113463" cy="1584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600">
                <a:latin typeface="휴먼엑스포" pitchFamily="18" charset="-127"/>
              </a:defRPr>
            </a:lvl1pPr>
          </a:lstStyle>
          <a:p>
            <a:r>
              <a:rPr lang="ko-KR" altLang="en-US"/>
              <a:t>부제목을 입력하십시오</a:t>
            </a:r>
          </a:p>
        </p:txBody>
      </p:sp>
      <p:sp>
        <p:nvSpPr>
          <p:cNvPr id="222228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684213" y="1052513"/>
            <a:ext cx="7627937" cy="1470025"/>
          </a:xfrm>
          <a:prstGeom prst="rect">
            <a:avLst/>
          </a:prstGeom>
          <a:effectLst>
            <a:outerShdw dist="35921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40639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57338"/>
            <a:ext cx="8291513" cy="48275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321285C-EAAF-40EB-9653-A118951E8F4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40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245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245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13DF0FF-750D-40A5-B700-A4CEB27628F0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1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04339BB-BAF7-40D2-B3D8-A2B059C6FCE1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4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85D051A-0B3A-4B5A-839F-9042B1C8112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0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557338"/>
            <a:ext cx="4068763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8363" y="1557338"/>
            <a:ext cx="4070350" cy="482758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199EE17-6A1B-49C9-8D5E-B6CB78435518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2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0408EFA-398D-4647-B0ED-4970571D3A1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922338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1699A23-568E-4FEB-BD85-89B443D9DCF4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5D6586E-4EE9-41CE-B7FA-A02A3E522BFF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76E5800-66D5-4742-8425-1E75D605393B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1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8100" y="6542088"/>
            <a:ext cx="719138" cy="2603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C4EECE3-9026-4603-9321-AA4B8847471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5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84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2" r:id="rId1"/>
    <p:sldLayoutId id="2147484383" r:id="rId2"/>
    <p:sldLayoutId id="2147484384" r:id="rId3"/>
    <p:sldLayoutId id="2147484385" r:id="rId4"/>
    <p:sldLayoutId id="2147484386" r:id="rId5"/>
    <p:sldLayoutId id="2147484387" r:id="rId6"/>
    <p:sldLayoutId id="2147484388" r:id="rId7"/>
    <p:sldLayoutId id="2147484389" r:id="rId8"/>
    <p:sldLayoutId id="2147484390" r:id="rId9"/>
    <p:sldLayoutId id="2147484391" r:id="rId10"/>
    <p:sldLayoutId id="2147484392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Recurrent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ko-KR" altLang="en-US" dirty="0" smtClean="0"/>
              <a:t> 단어 자동 완성</a:t>
            </a: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3" y="1831576"/>
            <a:ext cx="5746458" cy="2811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504" y="4877794"/>
            <a:ext cx="4842326" cy="17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8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손실함수 및 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10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cost = </a:t>
            </a:r>
            <a:r>
              <a:rPr lang="en-US" altLang="ko-KR" sz="1200" dirty="0" err="1" smtClean="0">
                <a:latin typeface="+mn-lt"/>
              </a:rPr>
              <a:t>tf.reduce_mean</a:t>
            </a:r>
            <a:r>
              <a:rPr lang="en-US" altLang="ko-KR" sz="1200" dirty="0" smtClean="0">
                <a:latin typeface="+mn-lt"/>
              </a:rPr>
              <a:t>(</a:t>
            </a:r>
            <a:r>
              <a:rPr lang="en-US" altLang="ko-KR" sz="1200" dirty="0" err="1" smtClean="0">
                <a:latin typeface="+mn-lt"/>
              </a:rPr>
              <a:t>tf.nn.sparse_softmax_cross_entropy_with_logits</a:t>
            </a:r>
            <a:r>
              <a:rPr lang="en-US" altLang="ko-KR" sz="1200" dirty="0" smtClean="0">
                <a:latin typeface="+mn-lt"/>
              </a:rPr>
              <a:t>(logits=model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smtClean="0">
                <a:latin typeface="+mn-lt"/>
              </a:rPr>
              <a:t>labels=targets))</a:t>
            </a:r>
            <a:endParaRPr lang="en-US" altLang="ko-KR" sz="1200" dirty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optimizer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tf.train.AdamOptimizer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learning_rate</a:t>
            </a:r>
            <a:r>
              <a:rPr lang="en-US" altLang="ko-KR" sz="1200" dirty="0">
                <a:latin typeface="+mn-lt"/>
              </a:rPr>
              <a:t>).minimize(cost)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2" y="1804050"/>
            <a:ext cx="8253597" cy="286232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sess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tf.Session</a:t>
            </a:r>
            <a:r>
              <a:rPr lang="en-US" altLang="ko-KR" sz="1200" dirty="0">
                <a:latin typeface="+mn-lt"/>
              </a:rPr>
              <a:t>()</a:t>
            </a:r>
          </a:p>
          <a:p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tf.global_variables_initializer</a:t>
            </a:r>
            <a:r>
              <a:rPr lang="en-US" altLang="ko-KR" sz="1200" dirty="0">
                <a:latin typeface="+mn-lt"/>
              </a:rPr>
              <a:t>())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for epoch in range(</a:t>
            </a:r>
            <a:r>
              <a:rPr lang="en-US" altLang="ko-KR" sz="1200" dirty="0" err="1">
                <a:latin typeface="+mn-lt"/>
              </a:rPr>
              <a:t>total_epoch</a:t>
            </a:r>
            <a:r>
              <a:rPr lang="en-US" altLang="ko-KR" sz="1200" dirty="0">
                <a:latin typeface="+mn-lt"/>
              </a:rPr>
              <a:t>):</a:t>
            </a:r>
          </a:p>
          <a:p>
            <a:r>
              <a:rPr lang="en-US" altLang="ko-KR" sz="1200" dirty="0">
                <a:latin typeface="+mn-lt"/>
              </a:rPr>
              <a:t>    _, loss =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([optimizer, cost],</a:t>
            </a:r>
          </a:p>
          <a:p>
            <a:r>
              <a:rPr lang="en-US" altLang="ko-KR" sz="1200" dirty="0">
                <a:latin typeface="+mn-lt"/>
              </a:rPr>
              <a:t>                       </a:t>
            </a:r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</a:t>
            </a:r>
            <a:r>
              <a:rPr lang="en-US" altLang="ko-KR" sz="1200" dirty="0" err="1">
                <a:latin typeface="+mn-lt"/>
              </a:rPr>
              <a:t>enc_input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</a:t>
            </a:r>
          </a:p>
          <a:p>
            <a:r>
              <a:rPr lang="en-US" altLang="ko-KR" sz="1200" dirty="0">
                <a:latin typeface="+mn-lt"/>
              </a:rPr>
              <a:t>                                  </a:t>
            </a:r>
            <a:r>
              <a:rPr lang="en-US" altLang="ko-KR" sz="1200" dirty="0" err="1">
                <a:latin typeface="+mn-lt"/>
              </a:rPr>
              <a:t>dec_input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>
                <a:latin typeface="+mn-lt"/>
              </a:rPr>
              <a:t>,</a:t>
            </a:r>
          </a:p>
          <a:p>
            <a:r>
              <a:rPr lang="en-US" altLang="ko-KR" sz="1200" dirty="0">
                <a:latin typeface="+mn-lt"/>
              </a:rPr>
              <a:t>                                  targets: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})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print('Epoch:', '%04d' % (epoch + 1),</a:t>
            </a:r>
          </a:p>
          <a:p>
            <a:r>
              <a:rPr lang="en-US" altLang="ko-KR" sz="1200" dirty="0">
                <a:latin typeface="+mn-lt"/>
              </a:rPr>
              <a:t>          'cost =', '{:.6f}'.format(loss))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>
                <a:latin typeface="+mn-lt"/>
              </a:rPr>
              <a:t>최적화 완료</a:t>
            </a:r>
            <a:r>
              <a:rPr lang="en-US" altLang="ko-KR" sz="1200" dirty="0">
                <a:latin typeface="+mn-lt"/>
              </a:rPr>
              <a:t>!')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289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 smtClean="0"/>
              <a:t>번역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테스트 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11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581697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단어를 </a:t>
            </a:r>
            <a:r>
              <a:rPr lang="ko-KR" altLang="en-US" sz="1200" dirty="0" err="1">
                <a:latin typeface="+mn-lt"/>
              </a:rPr>
              <a:t>입력받아</a:t>
            </a:r>
            <a:r>
              <a:rPr lang="ko-KR" altLang="en-US" sz="1200" dirty="0">
                <a:latin typeface="+mn-lt"/>
              </a:rPr>
              <a:t> 번역 단어를 예측하고 </a:t>
            </a:r>
            <a:r>
              <a:rPr lang="ko-KR" altLang="en-US" sz="1200" dirty="0" err="1">
                <a:latin typeface="+mn-lt"/>
              </a:rPr>
              <a:t>디코딩하는</a:t>
            </a:r>
            <a:r>
              <a:rPr lang="ko-KR" altLang="en-US" sz="1200" dirty="0">
                <a:latin typeface="+mn-lt"/>
              </a:rPr>
              <a:t> 함수</a:t>
            </a:r>
          </a:p>
          <a:p>
            <a:r>
              <a:rPr lang="en-US" altLang="ko-KR" sz="1200" dirty="0" err="1">
                <a:latin typeface="+mn-lt"/>
              </a:rPr>
              <a:t>def</a:t>
            </a:r>
            <a:r>
              <a:rPr lang="en-US" altLang="ko-KR" sz="1200" dirty="0">
                <a:latin typeface="+mn-lt"/>
              </a:rPr>
              <a:t> translate(word):</a:t>
            </a:r>
          </a:p>
          <a:p>
            <a:r>
              <a:rPr lang="en-US" altLang="ko-KR" sz="1200" dirty="0">
                <a:latin typeface="+mn-lt"/>
              </a:rPr>
              <a:t>    # </a:t>
            </a:r>
            <a:r>
              <a:rPr lang="ko-KR" altLang="en-US" sz="1200" dirty="0">
                <a:latin typeface="+mn-lt"/>
              </a:rPr>
              <a:t>이 모델은 </a:t>
            </a:r>
            <a:r>
              <a:rPr lang="ko-KR" altLang="en-US" sz="1200" dirty="0" err="1">
                <a:latin typeface="+mn-lt"/>
              </a:rPr>
              <a:t>입력값과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ko-KR" altLang="en-US" sz="1200" dirty="0">
                <a:latin typeface="+mn-lt"/>
              </a:rPr>
              <a:t> 데이터로 </a:t>
            </a:r>
            <a:r>
              <a:rPr lang="en-US" altLang="ko-KR" sz="1200" dirty="0">
                <a:latin typeface="+mn-lt"/>
              </a:rPr>
              <a:t>[</a:t>
            </a:r>
            <a:r>
              <a:rPr lang="ko-KR" altLang="en-US" sz="1200" dirty="0">
                <a:latin typeface="+mn-lt"/>
              </a:rPr>
              <a:t>영어단어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>
                <a:latin typeface="+mn-lt"/>
              </a:rPr>
              <a:t>한글단어</a:t>
            </a:r>
            <a:r>
              <a:rPr lang="en-US" altLang="ko-KR" sz="1200" dirty="0">
                <a:latin typeface="+mn-lt"/>
              </a:rPr>
              <a:t>] </a:t>
            </a:r>
            <a:r>
              <a:rPr lang="ko-KR" altLang="en-US" sz="1200" dirty="0">
                <a:latin typeface="+mn-lt"/>
              </a:rPr>
              <a:t>사용하지만</a:t>
            </a:r>
            <a:r>
              <a:rPr lang="en-US" altLang="ko-KR" sz="1200" dirty="0">
                <a:latin typeface="+mn-lt"/>
              </a:rPr>
              <a:t>,</a:t>
            </a:r>
          </a:p>
          <a:p>
            <a:r>
              <a:rPr lang="en-US" altLang="ko-KR" sz="1200" dirty="0">
                <a:latin typeface="+mn-lt"/>
              </a:rPr>
              <a:t>    # </a:t>
            </a:r>
            <a:r>
              <a:rPr lang="ko-KR" altLang="en-US" sz="1200" dirty="0" err="1">
                <a:latin typeface="+mn-lt"/>
              </a:rPr>
              <a:t>예측시에는</a:t>
            </a:r>
            <a:r>
              <a:rPr lang="ko-KR" altLang="en-US" sz="1200" dirty="0">
                <a:latin typeface="+mn-lt"/>
              </a:rPr>
              <a:t> 한글단어를 알지 못하므로</a:t>
            </a:r>
            <a:r>
              <a:rPr lang="en-US" altLang="ko-KR" sz="1200" dirty="0">
                <a:latin typeface="+mn-lt"/>
              </a:rPr>
              <a:t>, </a:t>
            </a:r>
            <a:r>
              <a:rPr lang="ko-KR" altLang="en-US" sz="1200" dirty="0" err="1">
                <a:latin typeface="+mn-lt"/>
              </a:rPr>
              <a:t>디코더의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입출력값을</a:t>
            </a:r>
            <a:r>
              <a:rPr lang="ko-KR" altLang="en-US" sz="1200" dirty="0">
                <a:latin typeface="+mn-lt"/>
              </a:rPr>
              <a:t> 의미 없는 값인 </a:t>
            </a:r>
            <a:r>
              <a:rPr lang="en-US" altLang="ko-KR" sz="1200" dirty="0">
                <a:latin typeface="+mn-lt"/>
              </a:rPr>
              <a:t>P </a:t>
            </a:r>
            <a:r>
              <a:rPr lang="ko-KR" altLang="en-US" sz="1200" dirty="0">
                <a:latin typeface="+mn-lt"/>
              </a:rPr>
              <a:t>값으로 채운다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    # ['word', 'PPPP']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 = [word, 'P' * </a:t>
            </a:r>
            <a:r>
              <a:rPr lang="en-US" altLang="ko-KR" sz="1200" dirty="0" err="1">
                <a:latin typeface="+mn-lt"/>
              </a:rPr>
              <a:t>len</a:t>
            </a:r>
            <a:r>
              <a:rPr lang="en-US" altLang="ko-KR" sz="1200" dirty="0">
                <a:latin typeface="+mn-lt"/>
              </a:rPr>
              <a:t>(word)]</a:t>
            </a:r>
          </a:p>
          <a:p>
            <a:r>
              <a:rPr lang="en-US" altLang="ko-KR" sz="1200" dirty="0" smtClean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([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])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# </a:t>
            </a:r>
            <a:r>
              <a:rPr lang="ko-KR" altLang="en-US" sz="1200" dirty="0">
                <a:latin typeface="+mn-lt"/>
              </a:rPr>
              <a:t>결과가 </a:t>
            </a:r>
            <a:r>
              <a:rPr lang="en-US" altLang="ko-KR" sz="1200" dirty="0">
                <a:latin typeface="+mn-lt"/>
              </a:rPr>
              <a:t>[batch size, time step, input] </a:t>
            </a:r>
            <a:r>
              <a:rPr lang="ko-KR" altLang="en-US" sz="1200" dirty="0">
                <a:latin typeface="+mn-lt"/>
              </a:rPr>
              <a:t>으로 나오기 때문에</a:t>
            </a:r>
            <a:r>
              <a:rPr lang="en-US" altLang="ko-KR" sz="1200" dirty="0">
                <a:latin typeface="+mn-lt"/>
              </a:rPr>
              <a:t>,</a:t>
            </a:r>
          </a:p>
          <a:p>
            <a:r>
              <a:rPr lang="en-US" altLang="ko-KR" sz="1200" dirty="0">
                <a:latin typeface="+mn-lt"/>
              </a:rPr>
              <a:t>    # 2</a:t>
            </a:r>
            <a:r>
              <a:rPr lang="ko-KR" altLang="en-US" sz="1200" dirty="0">
                <a:latin typeface="+mn-lt"/>
              </a:rPr>
              <a:t>번째 차원인 </a:t>
            </a:r>
            <a:r>
              <a:rPr lang="en-US" altLang="ko-KR" sz="1200" dirty="0">
                <a:latin typeface="+mn-lt"/>
              </a:rPr>
              <a:t>input </a:t>
            </a:r>
            <a:r>
              <a:rPr lang="ko-KR" altLang="en-US" sz="1200" dirty="0">
                <a:latin typeface="+mn-lt"/>
              </a:rPr>
              <a:t>차원을 </a:t>
            </a:r>
            <a:r>
              <a:rPr lang="en-US" altLang="ko-KR" sz="1200" dirty="0" err="1">
                <a:latin typeface="+mn-lt"/>
              </a:rPr>
              <a:t>argmax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로 취해 가장 확률이 높은 글자를 예측 값으로 만든다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    prediction = 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(model, 2)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result =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(prediction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</a:t>
            </a:r>
            <a:r>
              <a:rPr lang="en-US" altLang="ko-KR" sz="1200" dirty="0" err="1">
                <a:latin typeface="+mn-lt"/>
              </a:rPr>
              <a:t>enc_input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en-US" altLang="ko-KR" sz="1200" dirty="0" err="1" smtClean="0">
                <a:latin typeface="+mn-lt"/>
              </a:rPr>
              <a:t>dec_input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 smtClean="0">
                <a:latin typeface="+mn-lt"/>
              </a:rPr>
              <a:t>, targets</a:t>
            </a:r>
            <a:r>
              <a:rPr lang="en-US" altLang="ko-KR" sz="1200" dirty="0">
                <a:latin typeface="+mn-lt"/>
              </a:rPr>
              <a:t>: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})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# </a:t>
            </a:r>
            <a:r>
              <a:rPr lang="ko-KR" altLang="en-US" sz="1200" dirty="0">
                <a:latin typeface="+mn-lt"/>
              </a:rPr>
              <a:t>결과 값인 숫자의 인덱스에 해당하는 글자를 가져와 글자 배열을 만든다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    decoded = [</a:t>
            </a: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[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] for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 in result[0]]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# </a:t>
            </a:r>
            <a:r>
              <a:rPr lang="ko-KR" altLang="en-US" sz="1200" dirty="0">
                <a:latin typeface="+mn-lt"/>
              </a:rPr>
              <a:t>출력의 끝을 의미하는 </a:t>
            </a:r>
            <a:r>
              <a:rPr lang="en-US" altLang="ko-KR" sz="1200" dirty="0">
                <a:latin typeface="+mn-lt"/>
              </a:rPr>
              <a:t>'E' </a:t>
            </a:r>
            <a:r>
              <a:rPr lang="ko-KR" altLang="en-US" sz="1200" dirty="0">
                <a:latin typeface="+mn-lt"/>
              </a:rPr>
              <a:t>이후의 글자들을 제거하고 문자열로 만든다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    end = </a:t>
            </a:r>
            <a:r>
              <a:rPr lang="en-US" altLang="ko-KR" sz="1200" dirty="0" err="1">
                <a:latin typeface="+mn-lt"/>
              </a:rPr>
              <a:t>decoded.index</a:t>
            </a:r>
            <a:r>
              <a:rPr lang="en-US" altLang="ko-KR" sz="1200" dirty="0">
                <a:latin typeface="+mn-lt"/>
              </a:rPr>
              <a:t>('E')</a:t>
            </a:r>
          </a:p>
          <a:p>
            <a:r>
              <a:rPr lang="en-US" altLang="ko-KR" sz="1200" dirty="0">
                <a:latin typeface="+mn-lt"/>
              </a:rPr>
              <a:t>    translated = ''.join(decoded[:end])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return translated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print('\n=== </a:t>
            </a:r>
            <a:r>
              <a:rPr lang="ko-KR" altLang="en-US" sz="1200" dirty="0">
                <a:latin typeface="+mn-lt"/>
              </a:rPr>
              <a:t>번역 테스트 </a:t>
            </a:r>
            <a:r>
              <a:rPr lang="en-US" altLang="ko-KR" sz="1200" dirty="0">
                <a:latin typeface="+mn-lt"/>
              </a:rPr>
              <a:t>===')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print('word -&gt;', translate('word'))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en-US" altLang="ko-KR" sz="1200" dirty="0" err="1">
                <a:latin typeface="+mn-lt"/>
              </a:rPr>
              <a:t>wodr</a:t>
            </a:r>
            <a:r>
              <a:rPr lang="en-US" altLang="ko-KR" sz="1200" dirty="0">
                <a:latin typeface="+mn-lt"/>
              </a:rPr>
              <a:t> -&gt;', translate('</a:t>
            </a:r>
            <a:r>
              <a:rPr lang="en-US" altLang="ko-KR" sz="1200" dirty="0" err="1">
                <a:latin typeface="+mn-lt"/>
              </a:rPr>
              <a:t>wodr</a:t>
            </a:r>
            <a:r>
              <a:rPr lang="en-US" altLang="ko-KR" sz="1200" dirty="0">
                <a:latin typeface="+mn-lt"/>
              </a:rPr>
              <a:t>'))</a:t>
            </a:r>
          </a:p>
          <a:p>
            <a:r>
              <a:rPr lang="en-US" altLang="ko-KR" sz="1200" dirty="0">
                <a:latin typeface="+mn-lt"/>
              </a:rPr>
              <a:t>print('love -&gt;', translate('love'))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en-US" altLang="ko-KR" sz="1200" dirty="0" err="1">
                <a:latin typeface="+mn-lt"/>
              </a:rPr>
              <a:t>loev</a:t>
            </a:r>
            <a:r>
              <a:rPr lang="en-US" altLang="ko-KR" sz="1200" dirty="0">
                <a:latin typeface="+mn-lt"/>
              </a:rPr>
              <a:t> -&gt;', translate('</a:t>
            </a:r>
            <a:r>
              <a:rPr lang="en-US" altLang="ko-KR" sz="1200" dirty="0" err="1">
                <a:latin typeface="+mn-lt"/>
              </a:rPr>
              <a:t>loev</a:t>
            </a:r>
            <a:r>
              <a:rPr lang="en-US" altLang="ko-KR" sz="1200" dirty="0">
                <a:latin typeface="+mn-lt"/>
              </a:rPr>
              <a:t>'))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en-US" altLang="ko-KR" sz="1200" dirty="0" err="1">
                <a:latin typeface="+mn-lt"/>
              </a:rPr>
              <a:t>abcd</a:t>
            </a:r>
            <a:r>
              <a:rPr lang="en-US" altLang="ko-KR" sz="1200" dirty="0">
                <a:latin typeface="+mn-lt"/>
              </a:rPr>
              <a:t> -&gt;', translate('</a:t>
            </a:r>
            <a:r>
              <a:rPr lang="en-US" altLang="ko-KR" sz="1200" dirty="0" err="1">
                <a:latin typeface="+mn-lt"/>
              </a:rPr>
              <a:t>abcd</a:t>
            </a:r>
            <a:r>
              <a:rPr lang="en-US" altLang="ko-KR" sz="1200" dirty="0">
                <a:latin typeface="+mn-lt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12775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데이터 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2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7669" y="429402"/>
            <a:ext cx="6498455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import </a:t>
            </a:r>
            <a:r>
              <a:rPr lang="en-US" altLang="ko-KR" sz="1200" dirty="0" err="1">
                <a:latin typeface="+mn-lt"/>
              </a:rPr>
              <a:t>tensorflow</a:t>
            </a:r>
            <a:r>
              <a:rPr lang="en-US" altLang="ko-KR" sz="1200" dirty="0">
                <a:latin typeface="+mn-lt"/>
              </a:rPr>
              <a:t> as </a:t>
            </a:r>
            <a:r>
              <a:rPr lang="en-US" altLang="ko-KR" sz="1200" dirty="0" err="1">
                <a:latin typeface="+mn-lt"/>
              </a:rPr>
              <a:t>tf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import </a:t>
            </a:r>
            <a:r>
              <a:rPr lang="en-US" altLang="ko-KR" sz="1200" dirty="0" err="1">
                <a:latin typeface="+mn-lt"/>
              </a:rPr>
              <a:t>numpy</a:t>
            </a:r>
            <a:r>
              <a:rPr lang="en-US" altLang="ko-KR" sz="1200" dirty="0">
                <a:latin typeface="+mn-lt"/>
              </a:rPr>
              <a:t> as np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7669" y="1593950"/>
            <a:ext cx="7645500" cy="5078313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 = ['a', 'b', 'c', 'd', 'e', 'f', 'g</a:t>
            </a:r>
            <a:r>
              <a:rPr lang="en-US" altLang="ko-KR" sz="1200" dirty="0" smtClean="0">
                <a:latin typeface="+mn-lt"/>
              </a:rPr>
              <a:t>', 'h</a:t>
            </a:r>
            <a:r>
              <a:rPr lang="en-US" altLang="ko-KR" sz="1200" dirty="0">
                <a:latin typeface="+mn-lt"/>
              </a:rPr>
              <a:t>', '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', 'j', 'k', 'l', 'm', 'n</a:t>
            </a:r>
            <a:r>
              <a:rPr lang="en-US" altLang="ko-KR" sz="1200" dirty="0" smtClean="0">
                <a:latin typeface="+mn-lt"/>
              </a:rPr>
              <a:t>', 'o</a:t>
            </a:r>
            <a:r>
              <a:rPr lang="en-US" altLang="ko-KR" sz="1200" dirty="0">
                <a:latin typeface="+mn-lt"/>
              </a:rPr>
              <a:t>', 'p', 'q', 'r', 's', 't', 'u</a:t>
            </a:r>
            <a:r>
              <a:rPr lang="en-US" altLang="ko-KR" sz="1200" dirty="0" smtClean="0">
                <a:latin typeface="+mn-lt"/>
              </a:rPr>
              <a:t>', 'v</a:t>
            </a:r>
            <a:r>
              <a:rPr lang="en-US" altLang="ko-KR" sz="1200" dirty="0">
                <a:latin typeface="+mn-lt"/>
              </a:rPr>
              <a:t>', 'w', 'x', 'y', 'z']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one-hot </a:t>
            </a:r>
            <a:r>
              <a:rPr lang="ko-KR" altLang="en-US" sz="1200" dirty="0" err="1">
                <a:latin typeface="+mn-lt"/>
              </a:rPr>
              <a:t>인코딩</a:t>
            </a:r>
            <a:r>
              <a:rPr lang="ko-KR" altLang="en-US" sz="1200" dirty="0">
                <a:latin typeface="+mn-lt"/>
              </a:rPr>
              <a:t> 사용 및 </a:t>
            </a:r>
            <a:r>
              <a:rPr lang="ko-KR" altLang="en-US" sz="1200" dirty="0" err="1">
                <a:latin typeface="+mn-lt"/>
              </a:rPr>
              <a:t>디코딩을</a:t>
            </a:r>
            <a:r>
              <a:rPr lang="ko-KR" altLang="en-US" sz="1200" dirty="0">
                <a:latin typeface="+mn-lt"/>
              </a:rPr>
              <a:t> 하기 위해 연관 배열을 </a:t>
            </a:r>
            <a:r>
              <a:rPr lang="ko-KR" altLang="en-US" sz="1200" dirty="0" smtClean="0">
                <a:latin typeface="+mn-lt"/>
              </a:rPr>
              <a:t>만든다</a:t>
            </a:r>
            <a:r>
              <a:rPr lang="en-US" altLang="ko-KR" sz="1200" dirty="0" smtClean="0">
                <a:latin typeface="+mn-lt"/>
              </a:rPr>
              <a:t>. 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{'a': 0, 'b': 1, 'c': 2, ..., 'j': 9, 'k', 10, ...}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 = {n: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 for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, n in enumerate(</a:t>
            </a: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)}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dic_len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len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wor</a:t>
            </a:r>
            <a:r>
              <a:rPr lang="en-US" altLang="ko-KR" sz="1200" dirty="0">
                <a:latin typeface="+mn-lt"/>
              </a:rPr>
              <a:t> -&gt; X, d -&gt; Y</a:t>
            </a:r>
          </a:p>
          <a:p>
            <a:pPr marL="0" indent="0">
              <a:buNone/>
              <a:defRPr/>
            </a:pPr>
            <a:r>
              <a:rPr lang="en-US" altLang="ko-KR" sz="1200" dirty="0" err="1" smtClean="0">
                <a:latin typeface="+mn-lt"/>
              </a:rPr>
              <a:t>seq_data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= ['word', 'wood', 'deep', 'dive', 'cold', 'cool', 'load', 'love', 'kiss', 'kind']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err="1" smtClean="0">
                <a:latin typeface="+mn-lt"/>
              </a:rPr>
              <a:t>def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for 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 in 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</a:t>
            </a:r>
            <a:r>
              <a:rPr lang="ko-KR" altLang="en-US" sz="1200" dirty="0">
                <a:latin typeface="+mn-lt"/>
              </a:rPr>
              <a:t>여기서 생성하는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와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는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알파벳 배열의 인덱스 </a:t>
            </a:r>
            <a:r>
              <a:rPr lang="ko-KR" altLang="en-US" sz="1200" dirty="0" smtClean="0">
                <a:latin typeface="+mn-lt"/>
              </a:rPr>
              <a:t>번호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[22, 14, 17] [22, 14, 14] [3, 4, 4] [3, 8, 21] ...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input = [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[n] for n in 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[:-1]]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3, 3, 15, 4, 3 ...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target = 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[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[-1]]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one-hot </a:t>
            </a:r>
            <a:r>
              <a:rPr lang="ko-KR" altLang="en-US" sz="1200" dirty="0" err="1" smtClean="0">
                <a:latin typeface="+mn-lt"/>
              </a:rPr>
              <a:t>인코딩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if input is [0, 1, 2]: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[[ 1.  0.  0.  0.  0.  0.  0.  0.  0.  0</a:t>
            </a:r>
            <a:r>
              <a:rPr lang="en-US" altLang="ko-KR" sz="1200" dirty="0" smtClean="0">
                <a:latin typeface="+mn-lt"/>
              </a:rPr>
              <a:t>.],  </a:t>
            </a:r>
            <a:r>
              <a:rPr lang="en-US" altLang="ko-KR" sz="1200" dirty="0">
                <a:latin typeface="+mn-lt"/>
              </a:rPr>
              <a:t>[ 0.  1.  0.  0.  0.  0.  0.  0.  0.  0</a:t>
            </a:r>
            <a:r>
              <a:rPr lang="en-US" altLang="ko-KR" sz="1200" dirty="0" smtClean="0">
                <a:latin typeface="+mn-lt"/>
              </a:rPr>
              <a:t>.], [ </a:t>
            </a:r>
            <a:r>
              <a:rPr lang="en-US" altLang="ko-KR" sz="1200" dirty="0">
                <a:latin typeface="+mn-lt"/>
              </a:rPr>
              <a:t>0.  0.  1.  0.  0.  0.  0.  0.  0.  0.]]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</a:t>
            </a:r>
            <a:r>
              <a:rPr lang="en-US" altLang="ko-KR" sz="1200" dirty="0" err="1">
                <a:latin typeface="+mn-lt"/>
              </a:rPr>
              <a:t>input_batch.append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np.eye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dic_len</a:t>
            </a:r>
            <a:r>
              <a:rPr lang="en-US" altLang="ko-KR" sz="1200" dirty="0">
                <a:latin typeface="+mn-lt"/>
              </a:rPr>
              <a:t>)[input])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</a:t>
            </a:r>
            <a:r>
              <a:rPr lang="en-US" altLang="ko-KR" sz="1200" dirty="0" err="1" smtClean="0">
                <a:latin typeface="+mn-lt"/>
              </a:rPr>
              <a:t>target_batch.append</a:t>
            </a:r>
            <a:r>
              <a:rPr lang="en-US" altLang="ko-KR" sz="1200" dirty="0" smtClean="0">
                <a:latin typeface="+mn-lt"/>
              </a:rPr>
              <a:t>(target</a:t>
            </a:r>
            <a:r>
              <a:rPr lang="en-US" altLang="ko-KR" sz="12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200" dirty="0" smtClean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    </a:t>
            </a:r>
            <a:r>
              <a:rPr lang="en-US" altLang="ko-KR" sz="1200" dirty="0">
                <a:latin typeface="+mn-lt"/>
              </a:rPr>
              <a:t>return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endParaRPr lang="en-US" altLang="ko-KR" sz="1200" dirty="0">
              <a:latin typeface="+mn-lt"/>
            </a:endParaRPr>
          </a:p>
        </p:txBody>
      </p:sp>
      <p:sp>
        <p:nvSpPr>
          <p:cNvPr id="2" name="설명선 1 1"/>
          <p:cNvSpPr/>
          <p:nvPr/>
        </p:nvSpPr>
        <p:spPr bwMode="auto">
          <a:xfrm>
            <a:off x="5770487" y="3108074"/>
            <a:ext cx="3373513" cy="1277273"/>
          </a:xfrm>
          <a:prstGeom prst="borderCallout1">
            <a:avLst>
              <a:gd name="adj1" fmla="val 234463"/>
              <a:gd name="adj2" fmla="val -91014"/>
              <a:gd name="adj3" fmla="val 70318"/>
              <a:gd name="adj4" fmla="val -1446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1575" y="3108073"/>
            <a:ext cx="3402425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  <a:ea typeface="+mn-ea"/>
              </a:rPr>
              <a:t>지금까지 </a:t>
            </a:r>
            <a:r>
              <a:rPr lang="ko-KR" altLang="en-US" sz="1100" dirty="0">
                <a:latin typeface="+mn-ea"/>
                <a:ea typeface="+mn-ea"/>
              </a:rPr>
              <a:t>손실함수로 사용하던 softmax_cross_entropy_with_logits 함수는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label </a:t>
            </a:r>
            <a:r>
              <a:rPr lang="ko-KR" altLang="en-US" sz="1100" dirty="0">
                <a:latin typeface="+mn-ea"/>
                <a:ea typeface="+mn-ea"/>
              </a:rPr>
              <a:t>값을 one-hot </a:t>
            </a:r>
            <a:r>
              <a:rPr lang="ko-KR" altLang="en-US" sz="1100" dirty="0" err="1">
                <a:latin typeface="+mn-ea"/>
                <a:ea typeface="+mn-ea"/>
              </a:rPr>
              <a:t>인코딩으로</a:t>
            </a:r>
            <a:r>
              <a:rPr lang="ko-KR" altLang="en-US" sz="1100" dirty="0">
                <a:latin typeface="+mn-ea"/>
                <a:ea typeface="+mn-ea"/>
              </a:rPr>
              <a:t> 넘겨줘야 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하지만, 이 </a:t>
            </a:r>
            <a:r>
              <a:rPr lang="ko-KR" altLang="en-US" sz="1100" dirty="0">
                <a:latin typeface="+mn-ea"/>
                <a:ea typeface="+mn-ea"/>
              </a:rPr>
              <a:t>예제에서 사용할 손실 함수인 </a:t>
            </a:r>
            <a:r>
              <a:rPr lang="ko-KR" altLang="en-US" sz="1100" dirty="0" smtClean="0">
                <a:latin typeface="+mn-ea"/>
                <a:ea typeface="+mn-ea"/>
              </a:rPr>
              <a:t>sparse_softmax_cross_entropy_with_logits은</a:t>
            </a:r>
            <a:endParaRPr lang="ko-KR" altLang="en-US" sz="1100" dirty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one-hot </a:t>
            </a:r>
            <a:r>
              <a:rPr lang="ko-KR" altLang="en-US" sz="1100" dirty="0" err="1">
                <a:latin typeface="+mn-ea"/>
                <a:ea typeface="+mn-ea"/>
              </a:rPr>
              <a:t>인코딩을</a:t>
            </a:r>
            <a:r>
              <a:rPr lang="ko-KR" altLang="en-US" sz="1100" dirty="0">
                <a:latin typeface="+mn-ea"/>
                <a:ea typeface="+mn-ea"/>
              </a:rPr>
              <a:t> 사용하지 않으므로 index </a:t>
            </a:r>
            <a:r>
              <a:rPr lang="ko-KR" altLang="en-US" sz="1100" dirty="0" err="1" smtClean="0">
                <a:latin typeface="+mn-ea"/>
                <a:ea typeface="+mn-ea"/>
              </a:rPr>
              <a:t>를</a:t>
            </a:r>
            <a:endParaRPr lang="en-US" altLang="ko-KR" sz="1100" dirty="0" smtClean="0">
              <a:latin typeface="+mn-ea"/>
              <a:ea typeface="+mn-ea"/>
            </a:endParaRPr>
          </a:p>
          <a:p>
            <a:r>
              <a:rPr lang="ko-KR" altLang="en-US" sz="1100" dirty="0" smtClean="0">
                <a:latin typeface="+mn-ea"/>
                <a:ea typeface="+mn-ea"/>
              </a:rPr>
              <a:t>그냥 </a:t>
            </a:r>
            <a:r>
              <a:rPr lang="ko-KR" altLang="en-US" sz="1100" dirty="0">
                <a:latin typeface="+mn-ea"/>
                <a:ea typeface="+mn-ea"/>
              </a:rPr>
              <a:t>넘겨주면 </a:t>
            </a:r>
            <a:r>
              <a:rPr lang="ko-KR" altLang="en-US" sz="1100" dirty="0" smtClean="0">
                <a:latin typeface="+mn-ea"/>
                <a:ea typeface="+mn-ea"/>
              </a:rPr>
              <a:t>된다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90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학습</a:t>
            </a:r>
            <a:r>
              <a:rPr lang="en-US" altLang="ko-KR" dirty="0"/>
              <a:t>,</a:t>
            </a:r>
            <a:r>
              <a:rPr lang="ko-KR" altLang="en-US" dirty="0"/>
              <a:t> 테스트</a:t>
            </a:r>
            <a:r>
              <a:rPr lang="en-US" altLang="ko-KR" dirty="0"/>
              <a:t>, </a:t>
            </a:r>
            <a:r>
              <a:rPr lang="ko-KR" altLang="en-US" dirty="0"/>
              <a:t>레이블 데이터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신경망 모델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3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428985"/>
            <a:ext cx="8027010" cy="1569660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옵션 설정</a:t>
            </a:r>
          </a:p>
          <a:p>
            <a:r>
              <a:rPr lang="en-US" altLang="ko-KR" sz="1200" dirty="0" err="1" smtClean="0">
                <a:latin typeface="+mn-lt"/>
              </a:rPr>
              <a:t>learning_rate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= 0.01</a:t>
            </a:r>
          </a:p>
          <a:p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 = 128</a:t>
            </a:r>
          </a:p>
          <a:p>
            <a:r>
              <a:rPr lang="en-US" altLang="ko-KR" sz="1200" dirty="0" err="1">
                <a:latin typeface="+mn-lt"/>
              </a:rPr>
              <a:t>total_epoch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smtClean="0">
                <a:latin typeface="+mn-lt"/>
              </a:rPr>
              <a:t>30</a:t>
            </a:r>
          </a:p>
          <a:p>
            <a:r>
              <a:rPr lang="en-US" altLang="ko-KR" sz="1200" dirty="0" err="1" smtClean="0">
                <a:latin typeface="+mn-lt"/>
              </a:rPr>
              <a:t>n_step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smtClean="0">
                <a:latin typeface="+mn-lt"/>
              </a:rPr>
              <a:t>3         </a:t>
            </a:r>
            <a:r>
              <a:rPr lang="en-US" altLang="ko-KR" sz="1200" dirty="0" smtClean="0"/>
              <a:t># </a:t>
            </a:r>
            <a:r>
              <a:rPr lang="ko-KR" altLang="en-US" sz="1200" dirty="0"/>
              <a:t>타입 스텝</a:t>
            </a:r>
            <a:r>
              <a:rPr lang="en-US" altLang="ko-KR" sz="1200" dirty="0"/>
              <a:t>: [1 2 3] =&gt; 3, RNN </a:t>
            </a:r>
            <a:r>
              <a:rPr lang="ko-KR" altLang="en-US" sz="1200" dirty="0"/>
              <a:t>을 구성하는 시퀀스의 </a:t>
            </a:r>
            <a:r>
              <a:rPr lang="ko-KR" altLang="en-US" sz="1200" dirty="0" err="1"/>
              <a:t>갯수</a:t>
            </a:r>
            <a:endParaRPr lang="en-US" altLang="ko-KR" sz="1200" dirty="0">
              <a:latin typeface="+mn-lt"/>
            </a:endParaRP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ko-KR" altLang="en-US" sz="1200" dirty="0">
                <a:latin typeface="+mn-lt"/>
              </a:rPr>
              <a:t> 크기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>
                <a:latin typeface="+mn-lt"/>
              </a:rPr>
              <a:t>알파벳에 대한 </a:t>
            </a:r>
            <a:r>
              <a:rPr lang="en-US" altLang="ko-KR" sz="1200" dirty="0">
                <a:latin typeface="+mn-lt"/>
              </a:rPr>
              <a:t>one-hot </a:t>
            </a:r>
            <a:r>
              <a:rPr lang="ko-KR" altLang="en-US" sz="1200" dirty="0" err="1">
                <a:latin typeface="+mn-lt"/>
              </a:rPr>
              <a:t>인코딩이므로</a:t>
            </a:r>
            <a:r>
              <a:rPr lang="ko-KR" altLang="en-US" sz="1200" dirty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26</a:t>
            </a:r>
            <a:r>
              <a:rPr lang="ko-KR" altLang="en-US" sz="1200" dirty="0" smtClean="0">
                <a:latin typeface="+mn-lt"/>
              </a:rPr>
              <a:t>개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ko-KR" altLang="en-US" sz="1200" dirty="0" err="1" smtClean="0">
                <a:latin typeface="+mn-lt"/>
              </a:rPr>
              <a:t>출력값도</a:t>
            </a:r>
            <a:r>
              <a:rPr lang="ko-KR" altLang="en-US" sz="1200" dirty="0" smtClean="0">
                <a:latin typeface="+mn-lt"/>
              </a:rPr>
              <a:t> 동일하게 </a:t>
            </a:r>
            <a:r>
              <a:rPr lang="en-US" altLang="ko-KR" sz="1200" dirty="0" smtClean="0">
                <a:latin typeface="+mn-lt"/>
              </a:rPr>
              <a:t>26</a:t>
            </a:r>
            <a:r>
              <a:rPr lang="ko-KR" altLang="en-US" sz="1200" dirty="0" smtClean="0">
                <a:latin typeface="+mn-lt"/>
              </a:rPr>
              <a:t>개</a:t>
            </a:r>
            <a:endParaRPr lang="en-US" altLang="ko-KR" sz="1200" dirty="0">
              <a:latin typeface="+mn-lt"/>
            </a:endParaRPr>
          </a:p>
          <a:p>
            <a:r>
              <a:rPr lang="en-US" altLang="ko-KR" sz="1200" dirty="0" err="1" smtClean="0">
                <a:latin typeface="+mn-lt"/>
              </a:rPr>
              <a:t>n_input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dic_len</a:t>
            </a:r>
            <a:endParaRPr lang="en-US" altLang="ko-KR" sz="1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503" y="2667637"/>
            <a:ext cx="8027010" cy="3600986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X = </a:t>
            </a:r>
            <a:r>
              <a:rPr lang="en-US" altLang="ko-KR" sz="1200" dirty="0" err="1">
                <a:latin typeface="+mn-lt"/>
              </a:rPr>
              <a:t>tf.placeholder</a:t>
            </a:r>
            <a:r>
              <a:rPr lang="en-US" altLang="ko-KR" sz="1200" dirty="0">
                <a:latin typeface="+mn-lt"/>
              </a:rPr>
              <a:t>(tf.float32, [None, </a:t>
            </a:r>
            <a:r>
              <a:rPr lang="en-US" altLang="ko-KR" sz="1200" dirty="0" err="1">
                <a:latin typeface="+mn-lt"/>
              </a:rPr>
              <a:t>n_step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n_input</a:t>
            </a:r>
            <a:r>
              <a:rPr lang="en-US" altLang="ko-KR" sz="1200" dirty="0">
                <a:latin typeface="+mn-lt"/>
              </a:rPr>
              <a:t>])</a:t>
            </a:r>
          </a:p>
          <a:p>
            <a:r>
              <a:rPr lang="en-US" altLang="ko-KR" sz="1200" dirty="0" smtClean="0">
                <a:latin typeface="+mn-lt"/>
              </a:rPr>
              <a:t>Y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tf.placeholder</a:t>
            </a:r>
            <a:r>
              <a:rPr lang="en-US" altLang="ko-KR" sz="1200" dirty="0">
                <a:latin typeface="+mn-lt"/>
              </a:rPr>
              <a:t>(tf.int32, [None])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W = </a:t>
            </a:r>
            <a:r>
              <a:rPr lang="en-US" altLang="ko-KR" sz="1200" dirty="0" err="1">
                <a:latin typeface="+mn-lt"/>
              </a:rPr>
              <a:t>tf.Variable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tf.random_normal</a:t>
            </a:r>
            <a:r>
              <a:rPr lang="en-US" altLang="ko-KR" sz="1200" dirty="0">
                <a:latin typeface="+mn-lt"/>
              </a:rPr>
              <a:t>([</a:t>
            </a:r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]))</a:t>
            </a:r>
          </a:p>
          <a:p>
            <a:r>
              <a:rPr lang="en-US" altLang="ko-KR" sz="1200" dirty="0">
                <a:latin typeface="+mn-lt"/>
              </a:rPr>
              <a:t>b = </a:t>
            </a:r>
            <a:r>
              <a:rPr lang="en-US" altLang="ko-KR" sz="1200" dirty="0" err="1">
                <a:latin typeface="+mn-lt"/>
              </a:rPr>
              <a:t>tf.Variable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tf.random_normal</a:t>
            </a:r>
            <a:r>
              <a:rPr lang="en-US" altLang="ko-KR" sz="1200" dirty="0">
                <a:latin typeface="+mn-lt"/>
              </a:rPr>
              <a:t>([</a:t>
            </a:r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]))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RNN </a:t>
            </a:r>
            <a:r>
              <a:rPr lang="ko-KR" altLang="en-US" sz="1200" dirty="0">
                <a:latin typeface="+mn-lt"/>
              </a:rPr>
              <a:t>셀을 생성합니다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cell1 = </a:t>
            </a:r>
            <a:r>
              <a:rPr lang="en-US" altLang="ko-KR" sz="1200" dirty="0" err="1">
                <a:latin typeface="+mn-lt"/>
              </a:rPr>
              <a:t>tf.nn.rnn_cell.BasicLSTMCell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)</a:t>
            </a:r>
          </a:p>
          <a:p>
            <a:r>
              <a:rPr lang="en-US" altLang="ko-KR" sz="1200" dirty="0" smtClean="0">
                <a:latin typeface="+mn-lt"/>
              </a:rPr>
              <a:t>cell1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tf.nn.rnn_cell.DropoutWrapper</a:t>
            </a:r>
            <a:r>
              <a:rPr lang="en-US" altLang="ko-KR" sz="1200" dirty="0">
                <a:latin typeface="+mn-lt"/>
              </a:rPr>
              <a:t>(cell1, </a:t>
            </a:r>
            <a:r>
              <a:rPr lang="en-US" altLang="ko-KR" sz="1200" dirty="0" err="1">
                <a:latin typeface="+mn-lt"/>
              </a:rPr>
              <a:t>output_keep_prob</a:t>
            </a:r>
            <a:r>
              <a:rPr lang="en-US" altLang="ko-KR" sz="1200" dirty="0">
                <a:latin typeface="+mn-lt"/>
              </a:rPr>
              <a:t>=0.5</a:t>
            </a:r>
            <a:r>
              <a:rPr lang="en-US" altLang="ko-KR" sz="1200" dirty="0" smtClean="0">
                <a:latin typeface="+mn-lt"/>
              </a:rPr>
              <a:t>) </a:t>
            </a:r>
            <a:r>
              <a:rPr lang="en-US" altLang="ko-KR" sz="1200" dirty="0"/>
              <a:t># </a:t>
            </a:r>
            <a:r>
              <a:rPr lang="en-US" altLang="ko-KR" sz="1200" dirty="0" smtClean="0"/>
              <a:t>Dropout </a:t>
            </a:r>
            <a:r>
              <a:rPr lang="ko-KR" altLang="en-US" sz="1200" dirty="0" smtClean="0"/>
              <a:t>기법</a:t>
            </a:r>
            <a:endParaRPr lang="en-US" altLang="ko-KR" sz="1200" dirty="0"/>
          </a:p>
          <a:p>
            <a:r>
              <a:rPr lang="en-US" altLang="ko-KR" sz="1200" dirty="0" smtClean="0">
                <a:latin typeface="+mn-lt"/>
              </a:rPr>
              <a:t>cell2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tf.nn.rnn_cell.BasicLSTMCell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)</a:t>
            </a:r>
          </a:p>
          <a:p>
            <a:r>
              <a:rPr lang="en-US" altLang="ko-KR" sz="1200" dirty="0" err="1" smtClean="0">
                <a:latin typeface="+mn-lt"/>
              </a:rPr>
              <a:t>multi_cell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tf.nn.rnn_cell.MultiRNNCell</a:t>
            </a:r>
            <a:r>
              <a:rPr lang="en-US" altLang="ko-KR" sz="1200" dirty="0">
                <a:latin typeface="+mn-lt"/>
              </a:rPr>
              <a:t>([cell1, cell2])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en-US" altLang="ko-KR" sz="1200" dirty="0" err="1">
                <a:latin typeface="+mn-lt"/>
              </a:rPr>
              <a:t>tf.nn.dynamic_rnn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>
                <a:latin typeface="+mn-lt"/>
              </a:rPr>
              <a:t>함수를 이용해 순환 신경망을 만듭니다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 smtClean="0">
                <a:latin typeface="+mn-lt"/>
              </a:rPr>
              <a:t>outputs</a:t>
            </a:r>
            <a:r>
              <a:rPr lang="en-US" altLang="ko-KR" sz="1200" dirty="0">
                <a:latin typeface="+mn-lt"/>
              </a:rPr>
              <a:t>, states = </a:t>
            </a:r>
            <a:r>
              <a:rPr lang="en-US" altLang="ko-KR" sz="1200" dirty="0" err="1">
                <a:latin typeface="+mn-lt"/>
              </a:rPr>
              <a:t>tf.nn.dynamic_rnn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multi_cell</a:t>
            </a:r>
            <a:r>
              <a:rPr lang="en-US" altLang="ko-KR" sz="1200" dirty="0">
                <a:latin typeface="+mn-lt"/>
              </a:rPr>
              <a:t>, X, </a:t>
            </a:r>
            <a:r>
              <a:rPr lang="en-US" altLang="ko-KR" sz="1200" dirty="0" err="1">
                <a:latin typeface="+mn-lt"/>
              </a:rPr>
              <a:t>dtype</a:t>
            </a:r>
            <a:r>
              <a:rPr lang="en-US" altLang="ko-KR" sz="1200" dirty="0">
                <a:latin typeface="+mn-lt"/>
              </a:rPr>
              <a:t>=tf.float32)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최종 결과는 </a:t>
            </a:r>
            <a:r>
              <a:rPr lang="en-US" altLang="ko-KR" sz="1200" dirty="0">
                <a:latin typeface="+mn-lt"/>
              </a:rPr>
              <a:t>one-hot </a:t>
            </a:r>
            <a:r>
              <a:rPr lang="ko-KR" altLang="en-US" sz="1200" dirty="0" err="1">
                <a:latin typeface="+mn-lt"/>
              </a:rPr>
              <a:t>인코딩</a:t>
            </a:r>
            <a:r>
              <a:rPr lang="ko-KR" altLang="en-US" sz="1200" dirty="0">
                <a:latin typeface="+mn-lt"/>
              </a:rPr>
              <a:t> 형식으로 만듭니다</a:t>
            </a:r>
          </a:p>
          <a:p>
            <a:r>
              <a:rPr lang="en-US" altLang="ko-KR" sz="1200" dirty="0">
                <a:latin typeface="+mn-lt"/>
              </a:rPr>
              <a:t>outputs = </a:t>
            </a:r>
            <a:r>
              <a:rPr lang="en-US" altLang="ko-KR" sz="1200" dirty="0" err="1">
                <a:latin typeface="+mn-lt"/>
              </a:rPr>
              <a:t>tf.transpose</a:t>
            </a:r>
            <a:r>
              <a:rPr lang="en-US" altLang="ko-KR" sz="1200" dirty="0">
                <a:latin typeface="+mn-lt"/>
              </a:rPr>
              <a:t>(outputs, [1, 0, 2])</a:t>
            </a:r>
          </a:p>
          <a:p>
            <a:r>
              <a:rPr lang="en-US" altLang="ko-KR" sz="1200" dirty="0">
                <a:latin typeface="+mn-lt"/>
              </a:rPr>
              <a:t>outputs = outputs[-1]</a:t>
            </a:r>
          </a:p>
          <a:p>
            <a:r>
              <a:rPr lang="en-US" altLang="ko-KR" sz="1200" dirty="0">
                <a:latin typeface="+mn-lt"/>
              </a:rPr>
              <a:t>model = </a:t>
            </a:r>
            <a:r>
              <a:rPr lang="en-US" altLang="ko-KR" sz="1200" dirty="0" err="1">
                <a:latin typeface="+mn-lt"/>
              </a:rPr>
              <a:t>tf.matmul</a:t>
            </a:r>
            <a:r>
              <a:rPr lang="en-US" altLang="ko-KR" sz="1200" dirty="0">
                <a:latin typeface="+mn-lt"/>
              </a:rPr>
              <a:t>(outputs, W) + b</a:t>
            </a:r>
          </a:p>
        </p:txBody>
      </p:sp>
      <p:sp>
        <p:nvSpPr>
          <p:cNvPr id="9" name="설명선 1 8"/>
          <p:cNvSpPr/>
          <p:nvPr/>
        </p:nvSpPr>
        <p:spPr bwMode="auto">
          <a:xfrm>
            <a:off x="5770487" y="1811931"/>
            <a:ext cx="3373513" cy="1812957"/>
          </a:xfrm>
          <a:prstGeom prst="borderCallout1">
            <a:avLst>
              <a:gd name="adj1" fmla="val 67482"/>
              <a:gd name="adj2" fmla="val -92330"/>
              <a:gd name="adj3" fmla="val 70318"/>
              <a:gd name="adj4" fmla="val -14464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40316" y="1839784"/>
            <a:ext cx="340242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+mn-ea"/>
                <a:ea typeface="+mn-ea"/>
              </a:rPr>
              <a:t> 비용함수에 </a:t>
            </a:r>
            <a:r>
              <a:rPr lang="en-US" altLang="ko-KR" sz="1100" dirty="0" err="1">
                <a:latin typeface="+mn-ea"/>
                <a:ea typeface="+mn-ea"/>
              </a:rPr>
              <a:t>sparse_softmax_cross_entropy_with_logits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을 사용하므로</a:t>
            </a:r>
          </a:p>
          <a:p>
            <a:r>
              <a:rPr lang="ko-KR" altLang="en-US" sz="1100" dirty="0" err="1" smtClean="0">
                <a:latin typeface="+mn-ea"/>
                <a:ea typeface="+mn-ea"/>
              </a:rPr>
              <a:t>출력값과의</a:t>
            </a:r>
            <a:r>
              <a:rPr lang="ko-KR" altLang="en-US" sz="1100" dirty="0" smtClean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계산을 위한 </a:t>
            </a:r>
            <a:r>
              <a:rPr lang="ko-KR" altLang="en-US" sz="1100" dirty="0" err="1">
                <a:latin typeface="+mn-ea"/>
                <a:ea typeface="+mn-ea"/>
              </a:rPr>
              <a:t>원본값의</a:t>
            </a:r>
            <a:r>
              <a:rPr lang="ko-KR" altLang="en-US" sz="1100" dirty="0">
                <a:latin typeface="+mn-ea"/>
                <a:ea typeface="+mn-ea"/>
              </a:rPr>
              <a:t> 형태는 </a:t>
            </a:r>
            <a:r>
              <a:rPr lang="en-US" altLang="ko-KR" sz="1100" dirty="0">
                <a:latin typeface="+mn-ea"/>
                <a:ea typeface="+mn-ea"/>
              </a:rPr>
              <a:t>one-hot vector</a:t>
            </a:r>
            <a:r>
              <a:rPr lang="ko-KR" altLang="en-US" sz="1100" dirty="0">
                <a:latin typeface="+mn-ea"/>
                <a:ea typeface="+mn-ea"/>
              </a:rPr>
              <a:t>가 아니라 인덱스 숫자를 그대로 사용하기 </a:t>
            </a:r>
            <a:r>
              <a:rPr lang="ko-KR" altLang="en-US" sz="1100" dirty="0" smtClean="0">
                <a:latin typeface="+mn-ea"/>
                <a:ea typeface="+mn-ea"/>
              </a:rPr>
              <a:t>때문에 다음처럼 </a:t>
            </a:r>
            <a:r>
              <a:rPr lang="ko-KR" altLang="en-US" sz="1100" dirty="0">
                <a:latin typeface="+mn-ea"/>
                <a:ea typeface="+mn-ea"/>
              </a:rPr>
              <a:t>하나의 값만 있는 </a:t>
            </a:r>
            <a:r>
              <a:rPr lang="en-US" altLang="ko-KR" sz="1100" dirty="0">
                <a:latin typeface="+mn-ea"/>
                <a:ea typeface="+mn-ea"/>
              </a:rPr>
              <a:t>1</a:t>
            </a:r>
            <a:r>
              <a:rPr lang="ko-KR" altLang="en-US" sz="1100" dirty="0">
                <a:latin typeface="+mn-ea"/>
                <a:ea typeface="+mn-ea"/>
              </a:rPr>
              <a:t>차원 배열을 </a:t>
            </a:r>
            <a:r>
              <a:rPr lang="ko-KR" altLang="en-US" sz="1100" dirty="0" err="1">
                <a:latin typeface="+mn-ea"/>
                <a:ea typeface="+mn-ea"/>
              </a:rPr>
              <a:t>입력값으로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r>
              <a:rPr lang="ko-KR" altLang="en-US" sz="1100" dirty="0" smtClean="0">
                <a:latin typeface="+mn-ea"/>
                <a:ea typeface="+mn-ea"/>
              </a:rPr>
              <a:t>받는다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  <a:endParaRPr lang="en-US" altLang="ko-KR" sz="1100" dirty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# [3] [3] [15] [4] ...</a:t>
            </a:r>
          </a:p>
          <a:p>
            <a:r>
              <a:rPr lang="ko-KR" altLang="en-US" sz="1100" dirty="0" smtClean="0">
                <a:latin typeface="+mn-ea"/>
                <a:ea typeface="+mn-ea"/>
              </a:rPr>
              <a:t>기존처럼 </a:t>
            </a:r>
            <a:r>
              <a:rPr lang="en-US" altLang="ko-KR" sz="1100" dirty="0">
                <a:latin typeface="+mn-ea"/>
                <a:ea typeface="+mn-ea"/>
              </a:rPr>
              <a:t>one-hot </a:t>
            </a:r>
            <a:r>
              <a:rPr lang="ko-KR" altLang="en-US" sz="1100" dirty="0" err="1">
                <a:latin typeface="+mn-ea"/>
                <a:ea typeface="+mn-ea"/>
              </a:rPr>
              <a:t>인코딩을</a:t>
            </a:r>
            <a:r>
              <a:rPr lang="ko-KR" altLang="en-US" sz="1100" dirty="0">
                <a:latin typeface="+mn-ea"/>
                <a:ea typeface="+mn-ea"/>
              </a:rPr>
              <a:t> 사용한다면 </a:t>
            </a:r>
            <a:r>
              <a:rPr lang="ko-KR" altLang="en-US" sz="1100" dirty="0" err="1">
                <a:latin typeface="+mn-ea"/>
                <a:ea typeface="+mn-ea"/>
              </a:rPr>
              <a:t>입력값의</a:t>
            </a:r>
            <a:r>
              <a:rPr lang="ko-KR" altLang="en-US" sz="1100" dirty="0">
                <a:latin typeface="+mn-ea"/>
                <a:ea typeface="+mn-ea"/>
              </a:rPr>
              <a:t> 형태는 </a:t>
            </a:r>
            <a:r>
              <a:rPr lang="en-US" altLang="ko-KR" sz="1100" dirty="0">
                <a:latin typeface="+mn-ea"/>
                <a:ea typeface="+mn-ea"/>
              </a:rPr>
              <a:t>[None, </a:t>
            </a:r>
            <a:r>
              <a:rPr lang="en-US" altLang="ko-KR" sz="1100" dirty="0" err="1">
                <a:latin typeface="+mn-ea"/>
                <a:ea typeface="+mn-ea"/>
              </a:rPr>
              <a:t>n_class</a:t>
            </a:r>
            <a:r>
              <a:rPr lang="en-US" altLang="ko-KR" sz="1100" dirty="0">
                <a:latin typeface="+mn-ea"/>
                <a:ea typeface="+mn-ea"/>
              </a:rPr>
              <a:t>] </a:t>
            </a:r>
            <a:r>
              <a:rPr lang="ko-KR" altLang="en-US" sz="1100" dirty="0" smtClean="0">
                <a:latin typeface="+mn-ea"/>
                <a:ea typeface="+mn-ea"/>
              </a:rPr>
              <a:t>이여야 한다</a:t>
            </a:r>
            <a:r>
              <a:rPr lang="en-US" altLang="ko-KR" sz="1100" dirty="0" smtClean="0">
                <a:latin typeface="+mn-ea"/>
                <a:ea typeface="+mn-ea"/>
              </a:rPr>
              <a:t>. </a:t>
            </a:r>
            <a:endParaRPr lang="ko-KR" altLang="en-US" sz="1100" dirty="0"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34608" y="5105771"/>
            <a:ext cx="293078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W</a:t>
            </a:r>
            <a:r>
              <a:rPr lang="ko-KR" altLang="en-US" sz="1200" dirty="0" smtClean="0">
                <a:latin typeface="+mn-lt"/>
              </a:rPr>
              <a:t>와 </a:t>
            </a:r>
            <a:r>
              <a:rPr lang="en-US" altLang="ko-KR" sz="1200" dirty="0" smtClean="0">
                <a:latin typeface="+mn-lt"/>
              </a:rPr>
              <a:t>b</a:t>
            </a:r>
            <a:r>
              <a:rPr lang="ko-KR" altLang="en-US" sz="1200" dirty="0" smtClean="0">
                <a:latin typeface="+mn-lt"/>
              </a:rPr>
              <a:t>를</a:t>
            </a:r>
            <a:r>
              <a:rPr lang="en-US" altLang="ko-KR" sz="1200" dirty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사용하지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않고 아래와 같이 </a:t>
            </a:r>
            <a:r>
              <a:rPr lang="en-US" altLang="ko-KR" sz="1200" dirty="0" err="1" smtClean="0">
                <a:latin typeface="+mn-lt"/>
              </a:rPr>
              <a:t>tf.layers.dense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함수를 사용해도 됨</a:t>
            </a:r>
            <a:r>
              <a:rPr lang="en-US" altLang="ko-KR" sz="1200" dirty="0" smtClean="0">
                <a:latin typeface="+mn-lt"/>
              </a:rPr>
              <a:t>.</a:t>
            </a:r>
          </a:p>
          <a:p>
            <a:r>
              <a:rPr lang="ko-KR" altLang="en-US" sz="1200" dirty="0" smtClean="0">
                <a:latin typeface="+mn-lt"/>
              </a:rPr>
              <a:t>model </a:t>
            </a:r>
            <a:r>
              <a:rPr lang="ko-KR" altLang="en-US" sz="1200" dirty="0">
                <a:latin typeface="+mn-lt"/>
              </a:rPr>
              <a:t>= tf.layers.dense(outputs, n_class)</a:t>
            </a:r>
          </a:p>
        </p:txBody>
      </p:sp>
    </p:spTree>
    <p:extLst>
      <p:ext uri="{BB962C8B-B14F-4D97-AF65-F5344CB8AC3E}">
        <p14:creationId xmlns:p14="http://schemas.microsoft.com/office/powerpoint/2010/main" val="621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810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손실함수 및 최적화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훈련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신경망 모델 학습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>
              <a:defRPr/>
            </a:pPr>
            <a:endParaRPr lang="en-US" altLang="ko-KR" sz="1200" dirty="0"/>
          </a:p>
          <a:p>
            <a:pPr>
              <a:defRPr/>
            </a:pPr>
            <a:endParaRPr lang="en-US" altLang="ko-KR" sz="1200" dirty="0" smtClean="0"/>
          </a:p>
          <a:p>
            <a:pPr lvl="1">
              <a:defRPr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4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3622" y="517681"/>
            <a:ext cx="8129310" cy="46166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cost = </a:t>
            </a:r>
            <a:r>
              <a:rPr lang="en-US" altLang="ko-KR" sz="1200" dirty="0" err="1" smtClean="0">
                <a:latin typeface="+mn-lt"/>
              </a:rPr>
              <a:t>tf.reduce_mean</a:t>
            </a:r>
            <a:r>
              <a:rPr lang="en-US" altLang="ko-KR" sz="1200" dirty="0" smtClean="0">
                <a:latin typeface="+mn-lt"/>
              </a:rPr>
              <a:t>(</a:t>
            </a:r>
            <a:r>
              <a:rPr lang="en-US" altLang="ko-KR" sz="1200" dirty="0" err="1" smtClean="0">
                <a:latin typeface="+mn-lt"/>
              </a:rPr>
              <a:t>tf.nn.sparse_softmax_cross_entropy_with_logits</a:t>
            </a:r>
            <a:r>
              <a:rPr lang="en-US" altLang="ko-KR" sz="1200" dirty="0" smtClean="0">
                <a:latin typeface="+mn-lt"/>
              </a:rPr>
              <a:t>(logits=model</a:t>
            </a:r>
            <a:r>
              <a:rPr lang="en-US" altLang="ko-KR" sz="1200" dirty="0">
                <a:latin typeface="+mn-lt"/>
              </a:rPr>
              <a:t>, labels=Y))</a:t>
            </a:r>
          </a:p>
          <a:p>
            <a:r>
              <a:rPr lang="en-US" altLang="ko-KR" sz="1200" dirty="0" smtClean="0">
                <a:latin typeface="+mn-lt"/>
              </a:rPr>
              <a:t>optimizer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tf.train.AdamOptimizer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learning_rate</a:t>
            </a:r>
            <a:r>
              <a:rPr lang="en-US" altLang="ko-KR" sz="1200" dirty="0">
                <a:latin typeface="+mn-lt"/>
              </a:rPr>
              <a:t>).minimize(cost)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3622" y="1804050"/>
            <a:ext cx="8253597" cy="2123658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sess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tf.Session</a:t>
            </a:r>
            <a:r>
              <a:rPr lang="en-US" altLang="ko-KR" sz="1200" dirty="0">
                <a:latin typeface="+mn-lt"/>
              </a:rPr>
              <a:t>()</a:t>
            </a:r>
          </a:p>
          <a:p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tf.global_variables_initializer</a:t>
            </a:r>
            <a:r>
              <a:rPr lang="en-US" altLang="ko-KR" sz="1200" dirty="0">
                <a:latin typeface="+mn-lt"/>
              </a:rPr>
              <a:t>())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for </a:t>
            </a:r>
            <a:r>
              <a:rPr lang="en-US" altLang="ko-KR" sz="1200" dirty="0">
                <a:latin typeface="+mn-lt"/>
              </a:rPr>
              <a:t>epoch in range(</a:t>
            </a:r>
            <a:r>
              <a:rPr lang="en-US" altLang="ko-KR" sz="1200" dirty="0" err="1">
                <a:latin typeface="+mn-lt"/>
              </a:rPr>
              <a:t>total_epoch</a:t>
            </a:r>
            <a:r>
              <a:rPr lang="en-US" altLang="ko-KR" sz="1200" dirty="0">
                <a:latin typeface="+mn-lt"/>
              </a:rPr>
              <a:t>):</a:t>
            </a:r>
          </a:p>
          <a:p>
            <a:r>
              <a:rPr lang="en-US" altLang="ko-KR" sz="1200" dirty="0">
                <a:latin typeface="+mn-lt"/>
              </a:rPr>
              <a:t>    _, loss =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([optimizer, cost</a:t>
            </a:r>
            <a:r>
              <a:rPr lang="en-US" altLang="ko-KR" sz="1200" dirty="0" smtClean="0">
                <a:latin typeface="+mn-lt"/>
              </a:rPr>
              <a:t>], </a:t>
            </a:r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={X: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Y: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})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print('Epoch:', '%04d' % (epoch + 1</a:t>
            </a:r>
            <a:r>
              <a:rPr lang="en-US" altLang="ko-KR" sz="1200" dirty="0" smtClean="0">
                <a:latin typeface="+mn-lt"/>
              </a:rPr>
              <a:t>), </a:t>
            </a:r>
            <a:r>
              <a:rPr lang="en-US" altLang="ko-KR" sz="1200" dirty="0">
                <a:latin typeface="+mn-lt"/>
              </a:rPr>
              <a:t>'cost =', '{:.6f}'.format(loss))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>
                <a:latin typeface="+mn-lt"/>
              </a:rPr>
              <a:t>최적화 완료</a:t>
            </a:r>
            <a:r>
              <a:rPr lang="en-US" altLang="ko-KR" sz="1200" dirty="0">
                <a:latin typeface="+mn-lt"/>
              </a:rPr>
              <a:t>!')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22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332913" y="26035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 smtClean="0"/>
              <a:t>6. </a:t>
            </a:r>
            <a:r>
              <a:rPr lang="ko-KR" altLang="en-US" dirty="0"/>
              <a:t>테스트 데이터를 이용한 최종 식별 결과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5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7238" y="771379"/>
            <a:ext cx="8155943" cy="3785652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레이블값이</a:t>
            </a:r>
            <a:r>
              <a:rPr lang="ko-KR" altLang="en-US" sz="1200" dirty="0">
                <a:latin typeface="+mn-lt"/>
              </a:rPr>
              <a:t> 정수이므로 </a:t>
            </a:r>
            <a:r>
              <a:rPr lang="ko-KR" altLang="en-US" sz="1200" dirty="0" err="1">
                <a:latin typeface="+mn-lt"/>
              </a:rPr>
              <a:t>예측값도</a:t>
            </a:r>
            <a:r>
              <a:rPr lang="ko-KR" altLang="en-US" sz="1200" dirty="0">
                <a:latin typeface="+mn-lt"/>
              </a:rPr>
              <a:t> 정수로 변경해줍니다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prediction = </a:t>
            </a:r>
            <a:r>
              <a:rPr lang="en-US" altLang="ko-KR" sz="1200" dirty="0" err="1">
                <a:latin typeface="+mn-lt"/>
              </a:rPr>
              <a:t>tf.cast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tf.argmax</a:t>
            </a:r>
            <a:r>
              <a:rPr lang="en-US" altLang="ko-KR" sz="1200" dirty="0">
                <a:latin typeface="+mn-lt"/>
              </a:rPr>
              <a:t>(model, 1), tf.int32)</a:t>
            </a: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# </a:t>
            </a:r>
            <a:r>
              <a:rPr lang="en-US" altLang="ko-KR" sz="1200" dirty="0">
                <a:latin typeface="+mn-lt"/>
              </a:rPr>
              <a:t>one-hot </a:t>
            </a:r>
            <a:r>
              <a:rPr lang="ko-KR" altLang="en-US" sz="1200" dirty="0" err="1">
                <a:latin typeface="+mn-lt"/>
              </a:rPr>
              <a:t>인코딩이</a:t>
            </a:r>
            <a:r>
              <a:rPr lang="ko-KR" altLang="en-US" sz="1200" dirty="0">
                <a:latin typeface="+mn-lt"/>
              </a:rPr>
              <a:t> 아니므로 </a:t>
            </a:r>
            <a:r>
              <a:rPr lang="ko-KR" altLang="en-US" sz="1200" dirty="0" err="1">
                <a:latin typeface="+mn-lt"/>
              </a:rPr>
              <a:t>입력값을</a:t>
            </a:r>
            <a:r>
              <a:rPr lang="ko-KR" altLang="en-US" sz="1200" dirty="0">
                <a:latin typeface="+mn-lt"/>
              </a:rPr>
              <a:t> 그대로 비교합니다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 err="1">
                <a:latin typeface="+mn-lt"/>
              </a:rPr>
              <a:t>prediction_check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tf.equal</a:t>
            </a:r>
            <a:r>
              <a:rPr lang="en-US" altLang="ko-KR" sz="1200" dirty="0">
                <a:latin typeface="+mn-lt"/>
              </a:rPr>
              <a:t>(prediction, Y)</a:t>
            </a:r>
          </a:p>
          <a:p>
            <a:r>
              <a:rPr lang="en-US" altLang="ko-KR" sz="1200" dirty="0">
                <a:latin typeface="+mn-lt"/>
              </a:rPr>
              <a:t>accuracy = </a:t>
            </a:r>
            <a:r>
              <a:rPr lang="en-US" altLang="ko-KR" sz="1200" dirty="0" err="1">
                <a:latin typeface="+mn-lt"/>
              </a:rPr>
              <a:t>tf.reduce_mean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tf.cast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prediction_check</a:t>
            </a:r>
            <a:r>
              <a:rPr lang="en-US" altLang="ko-KR" sz="1200" dirty="0">
                <a:latin typeface="+mn-lt"/>
              </a:rPr>
              <a:t>, tf.float32))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predict, </a:t>
            </a:r>
            <a:r>
              <a:rPr lang="en-US" altLang="ko-KR" sz="1200" dirty="0" err="1">
                <a:latin typeface="+mn-lt"/>
              </a:rPr>
              <a:t>accuracy_val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sess.run</a:t>
            </a:r>
            <a:r>
              <a:rPr lang="en-US" altLang="ko-KR" sz="1200" dirty="0">
                <a:latin typeface="+mn-lt"/>
              </a:rPr>
              <a:t>([prediction, accuracy</a:t>
            </a:r>
            <a:r>
              <a:rPr lang="en-US" altLang="ko-KR" sz="1200" dirty="0" smtClean="0">
                <a:latin typeface="+mn-lt"/>
              </a:rPr>
              <a:t>], </a:t>
            </a:r>
            <a:r>
              <a:rPr lang="en-US" altLang="ko-KR" sz="1200" dirty="0" err="1">
                <a:latin typeface="+mn-lt"/>
              </a:rPr>
              <a:t>feed_dict</a:t>
            </a:r>
            <a:r>
              <a:rPr lang="en-US" altLang="ko-KR" sz="1200" dirty="0">
                <a:latin typeface="+mn-lt"/>
              </a:rPr>
              <a:t>={X: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Y: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})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 err="1">
                <a:latin typeface="+mn-lt"/>
              </a:rPr>
              <a:t>predict_words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r>
              <a:rPr lang="en-US" altLang="ko-KR" sz="1200" dirty="0">
                <a:latin typeface="+mn-lt"/>
              </a:rPr>
              <a:t>for </a:t>
            </a:r>
            <a:r>
              <a:rPr lang="en-US" altLang="ko-KR" sz="1200" dirty="0" err="1">
                <a:latin typeface="+mn-lt"/>
              </a:rPr>
              <a:t>idx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val</a:t>
            </a:r>
            <a:r>
              <a:rPr lang="en-US" altLang="ko-KR" sz="1200" dirty="0">
                <a:latin typeface="+mn-lt"/>
              </a:rPr>
              <a:t> in enumerate(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):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last_char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[predict[</a:t>
            </a:r>
            <a:r>
              <a:rPr lang="en-US" altLang="ko-KR" sz="1200" dirty="0" err="1">
                <a:latin typeface="+mn-lt"/>
              </a:rPr>
              <a:t>idx</a:t>
            </a:r>
            <a:r>
              <a:rPr lang="en-US" altLang="ko-KR" sz="1200" dirty="0">
                <a:latin typeface="+mn-lt"/>
              </a:rPr>
              <a:t>]]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predict_words.append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val</a:t>
            </a:r>
            <a:r>
              <a:rPr lang="en-US" altLang="ko-KR" sz="1200" dirty="0">
                <a:latin typeface="+mn-lt"/>
              </a:rPr>
              <a:t>[:3] + </a:t>
            </a:r>
            <a:r>
              <a:rPr lang="en-US" altLang="ko-KR" sz="1200" dirty="0" err="1">
                <a:latin typeface="+mn-lt"/>
              </a:rPr>
              <a:t>last_char</a:t>
            </a:r>
            <a:r>
              <a:rPr lang="en-US" altLang="ko-KR" sz="1200" dirty="0">
                <a:latin typeface="+mn-lt"/>
              </a:rPr>
              <a:t>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print('\n=== </a:t>
            </a:r>
            <a:r>
              <a:rPr lang="ko-KR" altLang="en-US" sz="1200" dirty="0">
                <a:latin typeface="+mn-lt"/>
              </a:rPr>
              <a:t>예측 결과 </a:t>
            </a:r>
            <a:r>
              <a:rPr lang="en-US" altLang="ko-KR" sz="1200" dirty="0">
                <a:latin typeface="+mn-lt"/>
              </a:rPr>
              <a:t>===')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en-US" altLang="ko-KR" sz="1200" dirty="0">
                <a:latin typeface="+mn-lt"/>
              </a:rPr>
              <a:t>:', [w[:3] + ' ' for w in 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])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 err="1">
                <a:latin typeface="+mn-lt"/>
              </a:rPr>
              <a:t>예측값</a:t>
            </a:r>
            <a:r>
              <a:rPr lang="en-US" altLang="ko-KR" sz="1200" dirty="0">
                <a:latin typeface="+mn-lt"/>
              </a:rPr>
              <a:t>:', </a:t>
            </a:r>
            <a:r>
              <a:rPr lang="en-US" altLang="ko-KR" sz="1200" dirty="0" err="1">
                <a:latin typeface="+mn-lt"/>
              </a:rPr>
              <a:t>predict_words</a:t>
            </a:r>
            <a:r>
              <a:rPr lang="en-US" altLang="ko-KR" sz="1200" dirty="0">
                <a:latin typeface="+mn-lt"/>
              </a:rPr>
              <a:t>)</a:t>
            </a:r>
          </a:p>
          <a:p>
            <a:r>
              <a:rPr lang="en-US" altLang="ko-KR" sz="1200" dirty="0">
                <a:latin typeface="+mn-lt"/>
              </a:rPr>
              <a:t>print('</a:t>
            </a:r>
            <a:r>
              <a:rPr lang="ko-KR" altLang="en-US" sz="1200" dirty="0">
                <a:latin typeface="+mn-lt"/>
              </a:rPr>
              <a:t>정확도</a:t>
            </a:r>
            <a:r>
              <a:rPr lang="en-US" altLang="ko-KR" sz="1200" dirty="0">
                <a:latin typeface="+mn-lt"/>
              </a:rPr>
              <a:t>:', </a:t>
            </a:r>
            <a:r>
              <a:rPr lang="en-US" altLang="ko-KR" sz="1200" dirty="0" err="1">
                <a:latin typeface="+mn-lt"/>
              </a:rPr>
              <a:t>accuracy_val</a:t>
            </a:r>
            <a:r>
              <a:rPr lang="en-US" altLang="ko-KR" sz="1200" dirty="0">
                <a:latin typeface="+mn-lt"/>
              </a:rPr>
              <a:t>) model = </a:t>
            </a:r>
            <a:r>
              <a:rPr lang="en-US" altLang="ko-KR" sz="1200" dirty="0" err="1">
                <a:latin typeface="+mn-lt"/>
              </a:rPr>
              <a:t>tf.layers.dense</a:t>
            </a:r>
            <a:r>
              <a:rPr lang="en-US" altLang="ko-KR" sz="1200" dirty="0">
                <a:latin typeface="+mn-lt"/>
              </a:rPr>
              <a:t>(outputs, </a:t>
            </a:r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1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Recurrent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Sequence to Sequence</a:t>
            </a: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6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0" y="1602297"/>
            <a:ext cx="5347904" cy="13154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067" y="4174331"/>
            <a:ext cx="4174933" cy="24306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3" y="3689282"/>
            <a:ext cx="5339964" cy="18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1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4000" dirty="0" smtClean="0"/>
              <a:t> Recurrent Neural Networks</a:t>
            </a:r>
            <a:r>
              <a:rPr lang="ko-KR" altLang="en-US" sz="4000" dirty="0" smtClean="0"/>
              <a:t> </a:t>
            </a:r>
            <a:endParaRPr lang="en-US" altLang="ko-KR" sz="4000" dirty="0"/>
          </a:p>
          <a:p>
            <a:pPr marL="0" indent="0">
              <a:buNone/>
              <a:defRPr/>
            </a:pP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Sequence to Sequence</a:t>
            </a:r>
          </a:p>
          <a:p>
            <a:pPr marL="0" indent="0">
              <a:buNone/>
              <a:defRPr/>
            </a:pPr>
            <a:r>
              <a:rPr lang="en-US" altLang="ko-KR" sz="1600" dirty="0" smtClean="0">
                <a:effectLst/>
              </a:rPr>
              <a:t>  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71021" y="6474811"/>
            <a:ext cx="719138" cy="260350"/>
          </a:xfrm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7</a:t>
            </a:fld>
            <a:endParaRPr lang="en-US" altLang="ko-KR" sz="1400" dirty="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991710" y="2035282"/>
            <a:ext cx="1251751" cy="1571348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90" y="1398330"/>
            <a:ext cx="8265111" cy="28452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37" y="4076700"/>
            <a:ext cx="5572557" cy="27813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66652" y="5144184"/>
            <a:ext cx="293078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atin typeface="+mn-lt"/>
              </a:rPr>
              <a:t>&lt;S&gt;  : </a:t>
            </a:r>
            <a:r>
              <a:rPr lang="ko-KR" altLang="en-US" sz="1200" dirty="0" err="1" smtClean="0">
                <a:latin typeface="+mn-lt"/>
              </a:rPr>
              <a:t>디코더</a:t>
            </a:r>
            <a:r>
              <a:rPr lang="ko-KR" altLang="en-US" sz="1200" dirty="0" smtClean="0">
                <a:latin typeface="+mn-lt"/>
              </a:rPr>
              <a:t> 입력 시작 심볼</a:t>
            </a:r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&lt;E&gt;  </a:t>
            </a:r>
            <a:r>
              <a:rPr lang="en-US" altLang="ko-KR" sz="1200" dirty="0">
                <a:latin typeface="+mn-lt"/>
              </a:rPr>
              <a:t>: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출력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 끝 </a:t>
            </a:r>
            <a:r>
              <a:rPr lang="ko-KR" altLang="en-US" sz="1200" dirty="0">
                <a:latin typeface="+mn-lt"/>
              </a:rPr>
              <a:t>심볼</a:t>
            </a:r>
            <a:endParaRPr lang="en-US" altLang="ko-KR" sz="1200" dirty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&lt;P&gt;  </a:t>
            </a:r>
            <a:r>
              <a:rPr lang="en-US" altLang="ko-KR" sz="1200" dirty="0">
                <a:latin typeface="+mn-lt"/>
              </a:rPr>
              <a:t>: </a:t>
            </a:r>
            <a:r>
              <a:rPr lang="ko-KR" altLang="en-US" sz="1200" dirty="0" smtClean="0">
                <a:latin typeface="+mn-lt"/>
              </a:rPr>
              <a:t>빈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smtClean="0">
                <a:latin typeface="+mn-lt"/>
              </a:rPr>
              <a:t>데이터 채울 때 사용하는 심볼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21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457200" indent="-457200">
              <a:buAutoNum type="arabicPeriod"/>
              <a:defRPr/>
            </a:pPr>
            <a:r>
              <a:rPr lang="ko-KR" altLang="en-US" dirty="0" smtClean="0"/>
              <a:t>필요한 라이브러리 불러오기 </a:t>
            </a:r>
            <a:endParaRPr lang="en-US" altLang="ko-KR" dirty="0" smtClean="0"/>
          </a:p>
          <a:p>
            <a:pPr marL="0" indent="0">
              <a:buNone/>
              <a:defRPr/>
            </a:pPr>
            <a:r>
              <a:rPr lang="en-US" altLang="ko-KR" dirty="0" smtClean="0"/>
              <a:t>2.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,</a:t>
            </a:r>
            <a:r>
              <a:rPr lang="ko-KR" altLang="en-US" dirty="0" smtClean="0"/>
              <a:t> 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레이블 데이터 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sz="1200" dirty="0" smtClean="0"/>
          </a:p>
          <a:p>
            <a:pPr marL="0" indent="0">
              <a:buNone/>
              <a:defRPr/>
            </a:pPr>
            <a:endParaRPr lang="en-US" altLang="ko-KR" sz="1200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8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006" y="874859"/>
            <a:ext cx="7645500" cy="581697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S: </a:t>
            </a:r>
            <a:r>
              <a:rPr lang="ko-KR" altLang="en-US" sz="1200" dirty="0" err="1">
                <a:latin typeface="+mn-lt"/>
              </a:rPr>
              <a:t>디코딩</a:t>
            </a:r>
            <a:r>
              <a:rPr lang="ko-KR" altLang="en-US" sz="1200" dirty="0">
                <a:latin typeface="+mn-lt"/>
              </a:rPr>
              <a:t> 입력의 시작을 나타내는 심볼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E: </a:t>
            </a:r>
            <a:r>
              <a:rPr lang="ko-KR" altLang="en-US" sz="1200" dirty="0" err="1">
                <a:latin typeface="+mn-lt"/>
              </a:rPr>
              <a:t>디코딩</a:t>
            </a:r>
            <a:r>
              <a:rPr lang="ko-KR" altLang="en-US" sz="1200" dirty="0">
                <a:latin typeface="+mn-lt"/>
              </a:rPr>
              <a:t> 출력을 끝을 나타내는 심볼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P: </a:t>
            </a:r>
            <a:r>
              <a:rPr lang="ko-KR" altLang="en-US" sz="1200" dirty="0">
                <a:latin typeface="+mn-lt"/>
              </a:rPr>
              <a:t>현재 배치 데이터의 </a:t>
            </a:r>
            <a:r>
              <a:rPr lang="en-US" altLang="ko-KR" sz="1200" dirty="0">
                <a:latin typeface="+mn-lt"/>
              </a:rPr>
              <a:t>time step </a:t>
            </a:r>
            <a:r>
              <a:rPr lang="ko-KR" altLang="en-US" sz="1200" dirty="0">
                <a:latin typeface="+mn-lt"/>
              </a:rPr>
              <a:t>크기보다 작은 경우 빈 시퀀스를 채우는 심볼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   </a:t>
            </a:r>
            <a:r>
              <a:rPr lang="ko-KR" altLang="en-US" sz="1200" dirty="0">
                <a:latin typeface="+mn-lt"/>
              </a:rPr>
              <a:t>예</a:t>
            </a:r>
            <a:r>
              <a:rPr lang="en-US" altLang="ko-KR" sz="1200" dirty="0">
                <a:latin typeface="+mn-lt"/>
              </a:rPr>
              <a:t>) </a:t>
            </a:r>
            <a:r>
              <a:rPr lang="ko-KR" altLang="en-US" sz="1200" dirty="0">
                <a:latin typeface="+mn-lt"/>
              </a:rPr>
              <a:t>현재 배치 데이터의 최대 크기가 </a:t>
            </a:r>
            <a:r>
              <a:rPr lang="en-US" altLang="ko-KR" sz="1200" dirty="0">
                <a:latin typeface="+mn-lt"/>
              </a:rPr>
              <a:t>4 </a:t>
            </a:r>
            <a:r>
              <a:rPr lang="ko-KR" altLang="en-US" sz="1200" dirty="0">
                <a:latin typeface="+mn-lt"/>
              </a:rPr>
              <a:t>인 경우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      word -&gt; ['w', 'o', 'r', 'd']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      to   -&gt; ['t', 'o', 'P', 'P']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 = [c for c in '</a:t>
            </a:r>
            <a:r>
              <a:rPr lang="en-US" altLang="ko-KR" sz="1200" dirty="0" err="1">
                <a:latin typeface="+mn-lt"/>
              </a:rPr>
              <a:t>SEPabcdefghijklmnopqrstuvwxyz</a:t>
            </a:r>
            <a:r>
              <a:rPr lang="ko-KR" altLang="en-US" sz="1200" dirty="0">
                <a:latin typeface="+mn-lt"/>
              </a:rPr>
              <a:t>단어나무놀이소녀키스사랑</a:t>
            </a:r>
            <a:r>
              <a:rPr lang="en-US" altLang="ko-KR" sz="1200" dirty="0">
                <a:latin typeface="+mn-lt"/>
              </a:rPr>
              <a:t>']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 = {n: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 for </a:t>
            </a:r>
            <a:r>
              <a:rPr lang="en-US" altLang="ko-KR" sz="1200" dirty="0" err="1">
                <a:latin typeface="+mn-lt"/>
              </a:rPr>
              <a:t>i</a:t>
            </a:r>
            <a:r>
              <a:rPr lang="en-US" altLang="ko-KR" sz="1200" dirty="0">
                <a:latin typeface="+mn-lt"/>
              </a:rPr>
              <a:t>, n in enumerate(</a:t>
            </a:r>
            <a:r>
              <a:rPr lang="en-US" altLang="ko-KR" sz="1200" dirty="0" err="1">
                <a:latin typeface="+mn-lt"/>
              </a:rPr>
              <a:t>char_arr</a:t>
            </a:r>
            <a:r>
              <a:rPr lang="en-US" altLang="ko-KR" sz="1200" dirty="0">
                <a:latin typeface="+mn-lt"/>
              </a:rPr>
              <a:t>)}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dic_len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len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)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영어를 한글로 번역하기 위한 학습 데이터</a:t>
            </a: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 = [['word', '</a:t>
            </a:r>
            <a:r>
              <a:rPr lang="ko-KR" altLang="en-US" sz="1200" dirty="0">
                <a:latin typeface="+mn-lt"/>
              </a:rPr>
              <a:t>단어</a:t>
            </a:r>
            <a:r>
              <a:rPr lang="en-US" altLang="ko-KR" sz="1200" dirty="0">
                <a:latin typeface="+mn-lt"/>
              </a:rPr>
              <a:t>'], ['wood', '</a:t>
            </a:r>
            <a:r>
              <a:rPr lang="ko-KR" altLang="en-US" sz="1200" dirty="0">
                <a:latin typeface="+mn-lt"/>
              </a:rPr>
              <a:t>나무</a:t>
            </a:r>
            <a:r>
              <a:rPr lang="en-US" altLang="ko-KR" sz="1200" dirty="0" smtClean="0">
                <a:latin typeface="+mn-lt"/>
              </a:rPr>
              <a:t>'], </a:t>
            </a:r>
            <a:r>
              <a:rPr lang="en-US" altLang="ko-KR" sz="1200" dirty="0">
                <a:latin typeface="+mn-lt"/>
              </a:rPr>
              <a:t>['game', '</a:t>
            </a:r>
            <a:r>
              <a:rPr lang="ko-KR" altLang="en-US" sz="1200" dirty="0">
                <a:latin typeface="+mn-lt"/>
              </a:rPr>
              <a:t>놀이</a:t>
            </a:r>
            <a:r>
              <a:rPr lang="en-US" altLang="ko-KR" sz="1200" dirty="0">
                <a:latin typeface="+mn-lt"/>
              </a:rPr>
              <a:t>'], ['girl', '</a:t>
            </a:r>
            <a:r>
              <a:rPr lang="ko-KR" altLang="en-US" sz="1200" dirty="0">
                <a:latin typeface="+mn-lt"/>
              </a:rPr>
              <a:t>소녀</a:t>
            </a:r>
            <a:r>
              <a:rPr lang="en-US" altLang="ko-KR" sz="1200" dirty="0" smtClean="0">
                <a:latin typeface="+mn-lt"/>
              </a:rPr>
              <a:t>'], </a:t>
            </a:r>
            <a:r>
              <a:rPr lang="en-US" altLang="ko-KR" sz="1200" dirty="0">
                <a:latin typeface="+mn-lt"/>
              </a:rPr>
              <a:t>['kiss', '</a:t>
            </a:r>
            <a:r>
              <a:rPr lang="ko-KR" altLang="en-US" sz="1200" dirty="0">
                <a:latin typeface="+mn-lt"/>
              </a:rPr>
              <a:t>키스</a:t>
            </a:r>
            <a:r>
              <a:rPr lang="en-US" altLang="ko-KR" sz="1200" dirty="0">
                <a:latin typeface="+mn-lt"/>
              </a:rPr>
              <a:t>'], ['love', '</a:t>
            </a:r>
            <a:r>
              <a:rPr lang="ko-KR" altLang="en-US" sz="1200" dirty="0">
                <a:latin typeface="+mn-lt"/>
              </a:rPr>
              <a:t>사랑</a:t>
            </a:r>
            <a:r>
              <a:rPr lang="en-US" altLang="ko-KR" sz="1200" dirty="0">
                <a:latin typeface="+mn-lt"/>
              </a:rPr>
              <a:t>']]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 err="1">
                <a:latin typeface="+mn-lt"/>
              </a:rPr>
              <a:t>def</a:t>
            </a:r>
            <a:r>
              <a:rPr lang="en-US" altLang="ko-KR" sz="1200" dirty="0">
                <a:latin typeface="+mn-lt"/>
              </a:rPr>
              <a:t> </a:t>
            </a:r>
            <a:r>
              <a:rPr lang="en-US" altLang="ko-KR" sz="1200" dirty="0" err="1">
                <a:latin typeface="+mn-lt"/>
              </a:rPr>
              <a:t>make_batch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):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target_batch</a:t>
            </a:r>
            <a:r>
              <a:rPr lang="en-US" altLang="ko-KR" sz="1200" dirty="0">
                <a:latin typeface="+mn-lt"/>
              </a:rPr>
              <a:t> = []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for 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 in </a:t>
            </a:r>
            <a:r>
              <a:rPr lang="en-US" altLang="ko-KR" sz="1200" dirty="0" err="1">
                <a:latin typeface="+mn-lt"/>
              </a:rPr>
              <a:t>seq_data</a:t>
            </a:r>
            <a:r>
              <a:rPr lang="en-US" altLang="ko-KR" sz="1200" dirty="0">
                <a:latin typeface="+mn-lt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</a:t>
            </a:r>
            <a:r>
              <a:rPr lang="ko-KR" altLang="en-US" sz="1200" dirty="0">
                <a:latin typeface="+mn-lt"/>
              </a:rPr>
              <a:t>인코더 셀의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>
                <a:latin typeface="+mn-lt"/>
              </a:rPr>
              <a:t>입력단어의 글자들을 </a:t>
            </a:r>
            <a:r>
              <a:rPr lang="ko-KR" altLang="en-US" sz="1200" dirty="0" err="1">
                <a:latin typeface="+mn-lt"/>
              </a:rPr>
              <a:t>한글자씩</a:t>
            </a:r>
            <a:r>
              <a:rPr lang="ko-KR" altLang="en-US" sz="1200" dirty="0">
                <a:latin typeface="+mn-lt"/>
              </a:rPr>
              <a:t> 떼어 배열로 만든다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input = [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[n] for n in 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[0]]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셀의 </a:t>
            </a:r>
            <a:r>
              <a:rPr lang="ko-KR" altLang="en-US" sz="1200" dirty="0" err="1">
                <a:latin typeface="+mn-lt"/>
              </a:rPr>
              <a:t>입력값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>
                <a:latin typeface="+mn-lt"/>
              </a:rPr>
              <a:t>시작을 나타내는 </a:t>
            </a:r>
            <a:r>
              <a:rPr lang="en-US" altLang="ko-KR" sz="1200" dirty="0">
                <a:latin typeface="+mn-lt"/>
              </a:rPr>
              <a:t>S </a:t>
            </a:r>
            <a:r>
              <a:rPr lang="ko-KR" altLang="en-US" sz="1200" dirty="0">
                <a:latin typeface="+mn-lt"/>
              </a:rPr>
              <a:t>심볼을 맨 앞에 붙여준다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output = [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[n] for n in ('S' + 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[1])]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# </a:t>
            </a:r>
            <a:r>
              <a:rPr lang="ko-KR" altLang="en-US" sz="1200" dirty="0">
                <a:latin typeface="+mn-lt"/>
              </a:rPr>
              <a:t>학습을 위해 비교할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셀의 </a:t>
            </a:r>
            <a:r>
              <a:rPr lang="ko-KR" altLang="en-US" sz="1200" dirty="0" err="1">
                <a:latin typeface="+mn-lt"/>
              </a:rPr>
              <a:t>출력값</a:t>
            </a:r>
            <a:r>
              <a:rPr lang="en-US" altLang="ko-KR" sz="1200" dirty="0">
                <a:latin typeface="+mn-lt"/>
              </a:rPr>
              <a:t>. </a:t>
            </a:r>
            <a:r>
              <a:rPr lang="ko-KR" altLang="en-US" sz="1200" dirty="0">
                <a:latin typeface="+mn-lt"/>
              </a:rPr>
              <a:t>끝나는 것을 알려주기 위해 마지막에 </a:t>
            </a:r>
            <a:r>
              <a:rPr lang="en-US" altLang="ko-KR" sz="1200" dirty="0">
                <a:latin typeface="+mn-lt"/>
              </a:rPr>
              <a:t>E </a:t>
            </a:r>
            <a:r>
              <a:rPr lang="ko-KR" altLang="en-US" sz="1200" dirty="0">
                <a:latin typeface="+mn-lt"/>
              </a:rPr>
              <a:t>를 붙인다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target = [</a:t>
            </a:r>
            <a:r>
              <a:rPr lang="en-US" altLang="ko-KR" sz="1200" dirty="0" err="1">
                <a:latin typeface="+mn-lt"/>
              </a:rPr>
              <a:t>num_dic</a:t>
            </a:r>
            <a:r>
              <a:rPr lang="en-US" altLang="ko-KR" sz="1200" dirty="0">
                <a:latin typeface="+mn-lt"/>
              </a:rPr>
              <a:t>[n] for n in (</a:t>
            </a:r>
            <a:r>
              <a:rPr lang="en-US" altLang="ko-KR" sz="1200" dirty="0" err="1">
                <a:latin typeface="+mn-lt"/>
              </a:rPr>
              <a:t>seq</a:t>
            </a:r>
            <a:r>
              <a:rPr lang="en-US" altLang="ko-KR" sz="1200" dirty="0">
                <a:latin typeface="+mn-lt"/>
              </a:rPr>
              <a:t>[1] + 'E')]</a:t>
            </a: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</a:t>
            </a:r>
            <a:r>
              <a:rPr lang="en-US" altLang="ko-KR" sz="1200" dirty="0" err="1">
                <a:latin typeface="+mn-lt"/>
              </a:rPr>
              <a:t>input_batch.append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np.eye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dic_len</a:t>
            </a:r>
            <a:r>
              <a:rPr lang="en-US" altLang="ko-KR" sz="1200" dirty="0">
                <a:latin typeface="+mn-lt"/>
              </a:rPr>
              <a:t>)[input])</a:t>
            </a: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    </a:t>
            </a:r>
            <a:r>
              <a:rPr lang="en-US" altLang="ko-KR" sz="1200" dirty="0" err="1">
                <a:latin typeface="+mn-lt"/>
              </a:rPr>
              <a:t>output_batch.append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np.eye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dic_len</a:t>
            </a:r>
            <a:r>
              <a:rPr lang="en-US" altLang="ko-KR" sz="1200" dirty="0">
                <a:latin typeface="+mn-lt"/>
              </a:rPr>
              <a:t>)[output])</a:t>
            </a:r>
          </a:p>
          <a:p>
            <a:pPr marL="0" indent="0">
              <a:buNone/>
              <a:defRPr/>
            </a:pPr>
            <a:r>
              <a:rPr lang="en-US" altLang="ko-KR" sz="1200" dirty="0" smtClean="0">
                <a:latin typeface="+mn-lt"/>
              </a:rPr>
              <a:t>        </a:t>
            </a:r>
            <a:r>
              <a:rPr lang="en-US" altLang="ko-KR" sz="1200" dirty="0" err="1" smtClean="0">
                <a:latin typeface="+mn-lt"/>
              </a:rPr>
              <a:t>target_batch.append</a:t>
            </a:r>
            <a:r>
              <a:rPr lang="en-US" altLang="ko-KR" sz="1200" dirty="0" smtClean="0">
                <a:latin typeface="+mn-lt"/>
              </a:rPr>
              <a:t>(target)   </a:t>
            </a:r>
            <a:r>
              <a:rPr lang="en-US" altLang="ko-KR" sz="1200" dirty="0"/>
              <a:t># </a:t>
            </a:r>
            <a:r>
              <a:rPr lang="ko-KR" altLang="en-US" sz="1200" dirty="0" err="1"/>
              <a:t>출력값만</a:t>
            </a:r>
            <a:r>
              <a:rPr lang="ko-KR" altLang="en-US" sz="1200" dirty="0"/>
              <a:t> </a:t>
            </a:r>
            <a:r>
              <a:rPr lang="en-US" altLang="ko-KR" sz="1200" dirty="0"/>
              <a:t>one-hot </a:t>
            </a:r>
            <a:r>
              <a:rPr lang="ko-KR" altLang="en-US" sz="1200" dirty="0" err="1"/>
              <a:t>인코딩이</a:t>
            </a:r>
            <a:r>
              <a:rPr lang="ko-KR" altLang="en-US" sz="1200" dirty="0"/>
              <a:t> 아님 </a:t>
            </a: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endParaRPr lang="en-US" altLang="ko-KR" sz="1200" dirty="0">
              <a:latin typeface="+mn-lt"/>
            </a:endParaRPr>
          </a:p>
          <a:p>
            <a:pPr marL="0" indent="0">
              <a:buNone/>
              <a:defRPr/>
            </a:pPr>
            <a:r>
              <a:rPr lang="en-US" altLang="ko-KR" sz="1200" dirty="0">
                <a:latin typeface="+mn-lt"/>
              </a:rPr>
              <a:t>    return </a:t>
            </a:r>
            <a:r>
              <a:rPr lang="en-US" altLang="ko-KR" sz="1200" dirty="0" err="1">
                <a:latin typeface="+mn-lt"/>
              </a:rPr>
              <a:t>input_batch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output_batch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target_batch</a:t>
            </a:r>
            <a:endParaRPr lang="en-US" altLang="ko-KR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28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0" y="0"/>
            <a:ext cx="8291513" cy="482758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/>
              <a:t>2. </a:t>
            </a:r>
            <a:r>
              <a:rPr lang="ko-KR" altLang="en-US" dirty="0"/>
              <a:t>학습</a:t>
            </a:r>
            <a:r>
              <a:rPr lang="en-US" altLang="ko-KR" dirty="0"/>
              <a:t>,</a:t>
            </a:r>
            <a:r>
              <a:rPr lang="ko-KR" altLang="en-US" dirty="0"/>
              <a:t> 테스트</a:t>
            </a:r>
            <a:r>
              <a:rPr lang="en-US" altLang="ko-KR" dirty="0"/>
              <a:t>, </a:t>
            </a:r>
            <a:r>
              <a:rPr lang="ko-KR" altLang="en-US" dirty="0"/>
              <a:t>레이블 데이터 </a:t>
            </a:r>
            <a:r>
              <a:rPr lang="ko-KR" altLang="en-US" dirty="0" smtClean="0"/>
              <a:t>불러오기</a:t>
            </a: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신경망 모델</a:t>
            </a: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/>
            <a:fld id="{AD213DCA-3629-4B8E-B0DC-7B340E906BD1}" type="slidenum">
              <a:rPr lang="en-US" altLang="ko-KR" sz="1400">
                <a:solidFill>
                  <a:srgbClr val="0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pPr eaLnBrk="1" hangingPunct="1"/>
              <a:t>9</a:t>
            </a:fld>
            <a:endParaRPr lang="en-US" altLang="ko-KR" sz="1400">
              <a:solidFill>
                <a:srgbClr val="0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503" y="428985"/>
            <a:ext cx="8027010" cy="1200329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옵션 설정</a:t>
            </a:r>
          </a:p>
          <a:p>
            <a:r>
              <a:rPr lang="en-US" altLang="ko-KR" sz="1200" dirty="0" err="1">
                <a:latin typeface="+mn-lt"/>
              </a:rPr>
              <a:t>learning_rate</a:t>
            </a:r>
            <a:r>
              <a:rPr lang="en-US" altLang="ko-KR" sz="1200" dirty="0">
                <a:latin typeface="+mn-lt"/>
              </a:rPr>
              <a:t> = 0.01</a:t>
            </a:r>
          </a:p>
          <a:p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 = 128</a:t>
            </a:r>
          </a:p>
          <a:p>
            <a:r>
              <a:rPr lang="en-US" altLang="ko-KR" sz="1200" dirty="0" err="1">
                <a:latin typeface="+mn-lt"/>
              </a:rPr>
              <a:t>total_epoch</a:t>
            </a:r>
            <a:r>
              <a:rPr lang="en-US" altLang="ko-KR" sz="1200" dirty="0">
                <a:latin typeface="+mn-lt"/>
              </a:rPr>
              <a:t> = 100</a:t>
            </a: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입력과 출력의 형태가 </a:t>
            </a:r>
            <a:r>
              <a:rPr lang="en-US" altLang="ko-KR" sz="1200" dirty="0">
                <a:latin typeface="+mn-lt"/>
              </a:rPr>
              <a:t>one-hot </a:t>
            </a:r>
            <a:r>
              <a:rPr lang="ko-KR" altLang="en-US" sz="1200" dirty="0" err="1">
                <a:latin typeface="+mn-lt"/>
              </a:rPr>
              <a:t>인코딩으로</a:t>
            </a:r>
            <a:r>
              <a:rPr lang="ko-KR" altLang="en-US" sz="1200" dirty="0">
                <a:latin typeface="+mn-lt"/>
              </a:rPr>
              <a:t> 같으므로 크기도 같다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n_input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dic_len</a:t>
            </a:r>
            <a:endParaRPr lang="en-US" altLang="ko-KR" sz="12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503" y="2271740"/>
            <a:ext cx="8027010" cy="4154984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lt"/>
              </a:rPr>
              <a:t># Seq2Seq </a:t>
            </a:r>
            <a:r>
              <a:rPr lang="ko-KR" altLang="en-US" sz="1200" dirty="0">
                <a:latin typeface="+mn-lt"/>
              </a:rPr>
              <a:t>모델은 인코더의 입력과 </a:t>
            </a:r>
            <a:r>
              <a:rPr lang="ko-KR" altLang="en-US" sz="1200" dirty="0" err="1">
                <a:latin typeface="+mn-lt"/>
              </a:rPr>
              <a:t>디코더의</a:t>
            </a:r>
            <a:r>
              <a:rPr lang="ko-KR" altLang="en-US" sz="1200" dirty="0">
                <a:latin typeface="+mn-lt"/>
              </a:rPr>
              <a:t> 입력의 형식이 같다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# [batch size, time steps, input size]</a:t>
            </a:r>
          </a:p>
          <a:p>
            <a:r>
              <a:rPr lang="en-US" altLang="ko-KR" sz="1200" dirty="0" err="1">
                <a:latin typeface="+mn-lt"/>
              </a:rPr>
              <a:t>enc_input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tf.placeholder</a:t>
            </a:r>
            <a:r>
              <a:rPr lang="en-US" altLang="ko-KR" sz="1200" dirty="0">
                <a:latin typeface="+mn-lt"/>
              </a:rPr>
              <a:t>(tf.float32, [None, None, </a:t>
            </a:r>
            <a:r>
              <a:rPr lang="en-US" altLang="ko-KR" sz="1200" dirty="0" err="1">
                <a:latin typeface="+mn-lt"/>
              </a:rPr>
              <a:t>n_input</a:t>
            </a:r>
            <a:r>
              <a:rPr lang="en-US" altLang="ko-KR" sz="1200" dirty="0">
                <a:latin typeface="+mn-lt"/>
              </a:rPr>
              <a:t>])</a:t>
            </a:r>
          </a:p>
          <a:p>
            <a:r>
              <a:rPr lang="en-US" altLang="ko-KR" sz="1200" dirty="0" err="1">
                <a:latin typeface="+mn-lt"/>
              </a:rPr>
              <a:t>dec_input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tf.placeholder</a:t>
            </a:r>
            <a:r>
              <a:rPr lang="en-US" altLang="ko-KR" sz="1200" dirty="0">
                <a:latin typeface="+mn-lt"/>
              </a:rPr>
              <a:t>(tf.float32, [None, None, </a:t>
            </a:r>
            <a:r>
              <a:rPr lang="en-US" altLang="ko-KR" sz="1200" dirty="0" err="1">
                <a:latin typeface="+mn-lt"/>
              </a:rPr>
              <a:t>n_input</a:t>
            </a:r>
            <a:r>
              <a:rPr lang="en-US" altLang="ko-KR" sz="1200" dirty="0">
                <a:latin typeface="+mn-lt"/>
              </a:rPr>
              <a:t>])</a:t>
            </a:r>
          </a:p>
          <a:p>
            <a:r>
              <a:rPr lang="en-US" altLang="ko-KR" sz="1200" dirty="0">
                <a:latin typeface="+mn-lt"/>
              </a:rPr>
              <a:t># [batch size, time steps]</a:t>
            </a:r>
          </a:p>
          <a:p>
            <a:r>
              <a:rPr lang="en-US" altLang="ko-KR" sz="1200" dirty="0">
                <a:latin typeface="+mn-lt"/>
              </a:rPr>
              <a:t>targets = </a:t>
            </a:r>
            <a:r>
              <a:rPr lang="en-US" altLang="ko-KR" sz="1200" dirty="0" err="1">
                <a:latin typeface="+mn-lt"/>
              </a:rPr>
              <a:t>tf.placeholder</a:t>
            </a:r>
            <a:r>
              <a:rPr lang="en-US" altLang="ko-KR" sz="1200" dirty="0">
                <a:latin typeface="+mn-lt"/>
              </a:rPr>
              <a:t>(tf.int64, [None, None])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>
                <a:latin typeface="+mn-lt"/>
              </a:rPr>
              <a:t>인코더 셀을 구성한다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with </a:t>
            </a:r>
            <a:r>
              <a:rPr lang="en-US" altLang="ko-KR" sz="1200" dirty="0" err="1">
                <a:latin typeface="+mn-lt"/>
              </a:rPr>
              <a:t>tf.variable_scope</a:t>
            </a:r>
            <a:r>
              <a:rPr lang="en-US" altLang="ko-KR" sz="1200" dirty="0">
                <a:latin typeface="+mn-lt"/>
              </a:rPr>
              <a:t>('encode'):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enc_cell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tf.nn.rnn_cell.BasicRNNCell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)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enc_cell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tf.nn.rnn_cell.DropoutWrapper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enc_cell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output_keep_prob</a:t>
            </a:r>
            <a:r>
              <a:rPr lang="en-US" altLang="ko-KR" sz="1200" dirty="0">
                <a:latin typeface="+mn-lt"/>
              </a:rPr>
              <a:t>=0.5)</a:t>
            </a:r>
          </a:p>
          <a:p>
            <a:r>
              <a:rPr lang="en-US" altLang="ko-KR" sz="1200" dirty="0" smtClean="0">
                <a:latin typeface="+mn-lt"/>
              </a:rPr>
              <a:t>    </a:t>
            </a:r>
            <a:r>
              <a:rPr lang="en-US" altLang="ko-KR" sz="1200" dirty="0">
                <a:latin typeface="+mn-lt"/>
              </a:rPr>
              <a:t>outputs, </a:t>
            </a:r>
            <a:r>
              <a:rPr lang="en-US" altLang="ko-KR" sz="1200" dirty="0" err="1">
                <a:latin typeface="+mn-lt"/>
              </a:rPr>
              <a:t>enc_states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tf.nn.dynamic_rnn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enc_cell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enc_input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dtype</a:t>
            </a:r>
            <a:r>
              <a:rPr lang="en-US" altLang="ko-KR" sz="1200" dirty="0">
                <a:latin typeface="+mn-lt"/>
              </a:rPr>
              <a:t>=tf.float32)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#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셀을 구성한다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with </a:t>
            </a:r>
            <a:r>
              <a:rPr lang="en-US" altLang="ko-KR" sz="1200" dirty="0" err="1">
                <a:latin typeface="+mn-lt"/>
              </a:rPr>
              <a:t>tf.variable_scope</a:t>
            </a:r>
            <a:r>
              <a:rPr lang="en-US" altLang="ko-KR" sz="1200" dirty="0">
                <a:latin typeface="+mn-lt"/>
              </a:rPr>
              <a:t>('decode'):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dec_cell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tf.nn.rnn_cell.BasicRNNCell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n_hidden</a:t>
            </a:r>
            <a:r>
              <a:rPr lang="en-US" altLang="ko-KR" sz="1200" dirty="0">
                <a:latin typeface="+mn-lt"/>
              </a:rPr>
              <a:t>)</a:t>
            </a:r>
          </a:p>
          <a:p>
            <a:r>
              <a:rPr lang="en-US" altLang="ko-KR" sz="1200" dirty="0">
                <a:latin typeface="+mn-lt"/>
              </a:rPr>
              <a:t>    </a:t>
            </a:r>
            <a:r>
              <a:rPr lang="en-US" altLang="ko-KR" sz="1200" dirty="0" err="1">
                <a:latin typeface="+mn-lt"/>
              </a:rPr>
              <a:t>dec_cell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tf.nn.rnn_cell.DropoutWrapper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dec_cell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output_keep_prob</a:t>
            </a:r>
            <a:r>
              <a:rPr lang="en-US" altLang="ko-KR" sz="1200" dirty="0">
                <a:latin typeface="+mn-lt"/>
              </a:rPr>
              <a:t>=0.5)</a:t>
            </a:r>
          </a:p>
          <a:p>
            <a:endParaRPr lang="en-US" altLang="ko-KR" sz="1200" dirty="0">
              <a:latin typeface="+mn-lt"/>
            </a:endParaRPr>
          </a:p>
          <a:p>
            <a:r>
              <a:rPr lang="en-US" altLang="ko-KR" sz="1200" dirty="0">
                <a:latin typeface="+mn-lt"/>
              </a:rPr>
              <a:t>    # Seq2Seq </a:t>
            </a:r>
            <a:r>
              <a:rPr lang="ko-KR" altLang="en-US" sz="1200" dirty="0">
                <a:latin typeface="+mn-lt"/>
              </a:rPr>
              <a:t>모델은 인코더 셀의 최종 </a:t>
            </a:r>
            <a:r>
              <a:rPr lang="ko-KR" altLang="en-US" sz="1200" dirty="0" err="1" smtClean="0">
                <a:latin typeface="+mn-lt"/>
              </a:rPr>
              <a:t>상태값을</a:t>
            </a:r>
            <a:r>
              <a:rPr lang="en-US" altLang="ko-KR" sz="1200" dirty="0" smtClean="0">
                <a:latin typeface="+mn-lt"/>
              </a:rPr>
              <a:t> </a:t>
            </a:r>
            <a:r>
              <a:rPr lang="ko-KR" altLang="en-US" sz="1200" dirty="0" err="1">
                <a:latin typeface="+mn-lt"/>
              </a:rPr>
              <a:t>디코더</a:t>
            </a:r>
            <a:r>
              <a:rPr lang="ko-KR" altLang="en-US" sz="1200" dirty="0">
                <a:latin typeface="+mn-lt"/>
              </a:rPr>
              <a:t> 셀의 초기 </a:t>
            </a:r>
            <a:r>
              <a:rPr lang="ko-KR" altLang="en-US" sz="1200" dirty="0" err="1">
                <a:latin typeface="+mn-lt"/>
              </a:rPr>
              <a:t>상태값으로</a:t>
            </a:r>
            <a:r>
              <a:rPr lang="ko-KR" altLang="en-US" sz="1200" dirty="0">
                <a:latin typeface="+mn-lt"/>
              </a:rPr>
              <a:t> 넣어주는 것이 핵심</a:t>
            </a:r>
            <a:r>
              <a:rPr lang="en-US" altLang="ko-KR" sz="1200" dirty="0">
                <a:latin typeface="+mn-lt"/>
              </a:rPr>
              <a:t>.</a:t>
            </a:r>
          </a:p>
          <a:p>
            <a:r>
              <a:rPr lang="en-US" altLang="ko-KR" sz="1200" dirty="0">
                <a:latin typeface="+mn-lt"/>
              </a:rPr>
              <a:t>    outputs, </a:t>
            </a:r>
            <a:r>
              <a:rPr lang="en-US" altLang="ko-KR" sz="1200" dirty="0" err="1">
                <a:latin typeface="+mn-lt"/>
              </a:rPr>
              <a:t>dec_states</a:t>
            </a:r>
            <a:r>
              <a:rPr lang="en-US" altLang="ko-KR" sz="1200" dirty="0">
                <a:latin typeface="+mn-lt"/>
              </a:rPr>
              <a:t> = </a:t>
            </a:r>
            <a:r>
              <a:rPr lang="en-US" altLang="ko-KR" sz="1200" dirty="0" err="1">
                <a:latin typeface="+mn-lt"/>
              </a:rPr>
              <a:t>tf.nn.dynamic_rnn</a:t>
            </a:r>
            <a:r>
              <a:rPr lang="en-US" altLang="ko-KR" sz="1200" dirty="0">
                <a:latin typeface="+mn-lt"/>
              </a:rPr>
              <a:t>(</a:t>
            </a:r>
            <a:r>
              <a:rPr lang="en-US" altLang="ko-KR" sz="1200" dirty="0" err="1">
                <a:latin typeface="+mn-lt"/>
              </a:rPr>
              <a:t>dec_cell</a:t>
            </a:r>
            <a:r>
              <a:rPr lang="en-US" altLang="ko-KR" sz="1200" dirty="0">
                <a:latin typeface="+mn-lt"/>
              </a:rPr>
              <a:t>, </a:t>
            </a:r>
            <a:r>
              <a:rPr lang="en-US" altLang="ko-KR" sz="1200" dirty="0" err="1" smtClean="0">
                <a:latin typeface="+mn-lt"/>
              </a:rPr>
              <a:t>dec_input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en-US" altLang="ko-KR" sz="1200" dirty="0" err="1" smtClean="0">
                <a:latin typeface="+mn-lt"/>
              </a:rPr>
              <a:t>initial_state</a:t>
            </a:r>
            <a:r>
              <a:rPr lang="en-US" altLang="ko-KR" sz="1200" dirty="0" smtClean="0">
                <a:latin typeface="+mn-lt"/>
              </a:rPr>
              <a:t>=</a:t>
            </a:r>
            <a:r>
              <a:rPr lang="en-US" altLang="ko-KR" sz="1200" dirty="0" err="1" smtClean="0">
                <a:latin typeface="+mn-lt"/>
              </a:rPr>
              <a:t>enc_states</a:t>
            </a:r>
            <a:r>
              <a:rPr lang="en-US" altLang="ko-KR" sz="1200" dirty="0" smtClean="0">
                <a:latin typeface="+mn-lt"/>
              </a:rPr>
              <a:t>, </a:t>
            </a:r>
            <a:r>
              <a:rPr lang="en-US" altLang="ko-KR" sz="1200" dirty="0" err="1">
                <a:latin typeface="+mn-lt"/>
              </a:rPr>
              <a:t>dtype</a:t>
            </a:r>
            <a:r>
              <a:rPr lang="en-US" altLang="ko-KR" sz="1200" dirty="0">
                <a:latin typeface="+mn-lt"/>
              </a:rPr>
              <a:t>=tf.float32</a:t>
            </a:r>
            <a:r>
              <a:rPr lang="en-US" altLang="ko-KR" sz="1200" dirty="0" smtClean="0">
                <a:latin typeface="+mn-lt"/>
              </a:rPr>
              <a:t>)</a:t>
            </a:r>
          </a:p>
          <a:p>
            <a:endParaRPr lang="en-US" altLang="ko-KR" sz="1200" dirty="0" smtClean="0">
              <a:latin typeface="+mn-lt"/>
            </a:endParaRPr>
          </a:p>
          <a:p>
            <a:r>
              <a:rPr lang="en-US" altLang="ko-KR" sz="1200" dirty="0" smtClean="0">
                <a:latin typeface="+mn-lt"/>
              </a:rPr>
              <a:t>model </a:t>
            </a:r>
            <a:r>
              <a:rPr lang="en-US" altLang="ko-KR" sz="1200" dirty="0">
                <a:latin typeface="+mn-lt"/>
              </a:rPr>
              <a:t>= </a:t>
            </a:r>
            <a:r>
              <a:rPr lang="en-US" altLang="ko-KR" sz="1200" dirty="0" err="1">
                <a:latin typeface="+mn-lt"/>
              </a:rPr>
              <a:t>tf.layers.dense</a:t>
            </a:r>
            <a:r>
              <a:rPr lang="en-US" altLang="ko-KR" sz="1200" dirty="0">
                <a:latin typeface="+mn-lt"/>
              </a:rPr>
              <a:t>(outputs, </a:t>
            </a:r>
            <a:r>
              <a:rPr lang="en-US" altLang="ko-KR" sz="1200" dirty="0" err="1">
                <a:latin typeface="+mn-lt"/>
              </a:rPr>
              <a:t>n_class</a:t>
            </a:r>
            <a:r>
              <a:rPr lang="en-US" altLang="ko-KR" sz="1200" dirty="0">
                <a:latin typeface="+mn-lt"/>
              </a:rPr>
              <a:t>, activation=None)</a:t>
            </a:r>
          </a:p>
        </p:txBody>
      </p:sp>
    </p:spTree>
    <p:extLst>
      <p:ext uri="{BB962C8B-B14F-4D97-AF65-F5344CB8AC3E}">
        <p14:creationId xmlns:p14="http://schemas.microsoft.com/office/powerpoint/2010/main" val="385239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0060928_협의23_이수형">
  <a:themeElements>
    <a:clrScheme name="20060928_협의23_이수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60928_협의23_이수형">
      <a:majorFont>
        <a:latin typeface="휴먼엑스포"/>
        <a:ea typeface="휴먼엑스포"/>
        <a:cs typeface=""/>
      </a:majorFont>
      <a:minorFont>
        <a:latin typeface="Arial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1" hangingPunct="1">
          <a:lnSpc>
            <a:spcPct val="7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20060928_협의23_이수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8_협의23_이수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60928_협의23_이수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40661</TotalTime>
  <Words>1718</Words>
  <Application>Microsoft Office PowerPoint</Application>
  <PresentationFormat>화면 슬라이드 쇼(4:3)</PresentationFormat>
  <Paragraphs>302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1_20060928_협의23_이수형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연구실별 발표 - 수중 탐지 연구실</dc:title>
  <dc:creator>bwng</dc:creator>
  <cp:lastModifiedBy>Windows 사용자</cp:lastModifiedBy>
  <cp:revision>1282</cp:revision>
  <cp:lastPrinted>2015-04-11T07:39:36Z</cp:lastPrinted>
  <dcterms:created xsi:type="dcterms:W3CDTF">2006-12-04T00:43:28Z</dcterms:created>
  <dcterms:modified xsi:type="dcterms:W3CDTF">2019-07-31T05:28:40Z</dcterms:modified>
</cp:coreProperties>
</file>