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31"/>
  </p:notesMasterIdLst>
  <p:handoutMasterIdLst>
    <p:handoutMasterId r:id="rId32"/>
  </p:handoutMasterIdLst>
  <p:sldIdLst>
    <p:sldId id="1108" r:id="rId2"/>
    <p:sldId id="1116" r:id="rId3"/>
    <p:sldId id="1117" r:id="rId4"/>
    <p:sldId id="1118" r:id="rId5"/>
    <p:sldId id="1120" r:id="rId6"/>
    <p:sldId id="1119" r:id="rId7"/>
    <p:sldId id="1121" r:id="rId8"/>
    <p:sldId id="1122" r:id="rId9"/>
    <p:sldId id="1123" r:id="rId10"/>
    <p:sldId id="1124" r:id="rId11"/>
    <p:sldId id="1125" r:id="rId12"/>
    <p:sldId id="1127" r:id="rId13"/>
    <p:sldId id="1126" r:id="rId14"/>
    <p:sldId id="1128" r:id="rId15"/>
    <p:sldId id="1129" r:id="rId16"/>
    <p:sldId id="1131" r:id="rId17"/>
    <p:sldId id="1130" r:id="rId18"/>
    <p:sldId id="1132" r:id="rId19"/>
    <p:sldId id="1133" r:id="rId20"/>
    <p:sldId id="1134" r:id="rId21"/>
    <p:sldId id="1135" r:id="rId22"/>
    <p:sldId id="1136" r:id="rId23"/>
    <p:sldId id="1137" r:id="rId24"/>
    <p:sldId id="1138" r:id="rId25"/>
    <p:sldId id="1141" r:id="rId26"/>
    <p:sldId id="1142" r:id="rId27"/>
    <p:sldId id="1143" r:id="rId28"/>
    <p:sldId id="1139" r:id="rId29"/>
    <p:sldId id="1140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FFFBFB"/>
    <a:srgbClr val="FFE5E5"/>
    <a:srgbClr val="E1FFE1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2" autoAdjust="0"/>
    <p:restoredTop sz="97205" autoAdjust="0"/>
  </p:normalViewPr>
  <p:slideViewPr>
    <p:cSldViewPr snapToGrid="0">
      <p:cViewPr varScale="1">
        <p:scale>
          <a:sx n="84" d="100"/>
          <a:sy n="84" d="100"/>
        </p:scale>
        <p:origin x="-1618" y="-82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642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748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5994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17221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70643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9390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883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1719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78213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0238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57684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3276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3207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35388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90571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532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613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76897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33659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159099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59856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4288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4579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5349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374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7845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7649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1904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58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1D92946-2F67-4CBF-8C17-BEE9DEA8E3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14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CNN</a:t>
            </a:r>
            <a:r>
              <a:rPr lang="ko-KR" altLang="en-US" sz="1600" dirty="0" smtClean="0">
                <a:effectLst/>
              </a:rPr>
              <a:t>은 인간의 시신경 구조를 모방한 기술로 문자인식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이미지 인식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사물인식에 이르기까지 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인식에 필요한 특징을 자동으로 학습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- </a:t>
            </a:r>
            <a:r>
              <a:rPr lang="ko-KR" altLang="en-US" sz="1600" dirty="0" smtClean="0">
                <a:effectLst/>
              </a:rPr>
              <a:t>또한</a:t>
            </a:r>
            <a:r>
              <a:rPr lang="en-US" altLang="ko-KR" sz="1600" dirty="0" smtClean="0">
                <a:effectLst/>
              </a:rPr>
              <a:t>, </a:t>
            </a:r>
            <a:r>
              <a:rPr lang="ko-KR" altLang="en-US" sz="1600" dirty="0" smtClean="0">
                <a:effectLst/>
              </a:rPr>
              <a:t>형태변이</a:t>
            </a:r>
            <a:r>
              <a:rPr lang="en-US" altLang="ko-KR" sz="1600" dirty="0" smtClean="0">
                <a:effectLst/>
              </a:rPr>
              <a:t>(Scale Variation)</a:t>
            </a:r>
            <a:r>
              <a:rPr lang="ko-KR" altLang="en-US" sz="1600" dirty="0" smtClean="0">
                <a:effectLst/>
              </a:rPr>
              <a:t>를 효과적으로 흡수할 수 알고리즘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- 1998</a:t>
            </a:r>
            <a:r>
              <a:rPr lang="ko-KR" altLang="en-US" sz="1600" dirty="0" smtClean="0">
                <a:effectLst/>
              </a:rPr>
              <a:t>년 </a:t>
            </a:r>
            <a:r>
              <a:rPr lang="en-US" altLang="ko-KR" sz="1600" dirty="0" err="1" smtClean="0">
                <a:effectLst/>
              </a:rPr>
              <a:t>LeCun</a:t>
            </a:r>
            <a:r>
              <a:rPr lang="ko-KR" altLang="en-US" sz="1600" dirty="0" smtClean="0">
                <a:effectLst/>
              </a:rPr>
              <a:t>의 </a:t>
            </a:r>
            <a:r>
              <a:rPr lang="en-US" altLang="ko-KR" sz="1600" dirty="0" smtClean="0">
                <a:effectLst/>
              </a:rPr>
              <a:t>“Gradient-based </a:t>
            </a:r>
            <a:r>
              <a:rPr lang="en-US" altLang="ko-KR" sz="1600" dirty="0">
                <a:effectLst/>
              </a:rPr>
              <a:t>learning applied to document </a:t>
            </a:r>
            <a:r>
              <a:rPr lang="en-US" altLang="ko-KR" sz="1600" dirty="0" smtClean="0">
                <a:effectLst/>
              </a:rPr>
              <a:t>recognition”</a:t>
            </a:r>
            <a:r>
              <a:rPr lang="ko-KR" altLang="en-US" sz="1600" dirty="0" smtClean="0">
                <a:effectLst/>
              </a:rPr>
              <a:t>에서</a:t>
            </a: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CNN</a:t>
            </a:r>
            <a:r>
              <a:rPr lang="ko-KR" altLang="en-US" sz="1600" dirty="0" smtClean="0">
                <a:effectLst/>
              </a:rPr>
              <a:t>을 이용</a:t>
            </a:r>
            <a:endParaRPr lang="en-US" altLang="ko-KR" sz="1600" dirty="0" smtClean="0">
              <a:effectLst/>
            </a:endParaRP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  </a:t>
            </a:r>
            <a:r>
              <a:rPr lang="ko-KR" altLang="en-US" sz="1600" dirty="0" smtClean="0">
                <a:effectLst/>
              </a:rPr>
              <a:t>하여 필기체 인식에 사용</a:t>
            </a:r>
            <a:r>
              <a:rPr lang="en-US" altLang="ko-KR" sz="16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effectLst/>
              </a:rPr>
              <a:t> </a:t>
            </a:r>
            <a:r>
              <a:rPr lang="en-US" altLang="ko-KR" sz="1600" dirty="0" smtClean="0">
                <a:effectLst/>
              </a:rPr>
              <a:t>   - 2012</a:t>
            </a:r>
            <a:r>
              <a:rPr lang="ko-KR" altLang="en-US" sz="1600" dirty="0" smtClean="0">
                <a:effectLst/>
              </a:rPr>
              <a:t>년 </a:t>
            </a:r>
            <a:r>
              <a:rPr lang="en-US" altLang="ko-KR" sz="1600" dirty="0" smtClean="0">
                <a:effectLst/>
              </a:rPr>
              <a:t>ImageNet </a:t>
            </a:r>
            <a:r>
              <a:rPr lang="ko-KR" altLang="en-US" sz="1600" dirty="0" smtClean="0">
                <a:effectLst/>
              </a:rPr>
              <a:t>대회에서 우수한 성적을 거둔 모든 알고리즘은 </a:t>
            </a:r>
            <a:r>
              <a:rPr lang="en-US" altLang="ko-KR" sz="1600" dirty="0" smtClean="0">
                <a:effectLst/>
              </a:rPr>
              <a:t>CNN</a:t>
            </a:r>
            <a:r>
              <a:rPr lang="ko-KR" altLang="en-US" sz="1600" dirty="0" smtClean="0">
                <a:effectLst/>
              </a:rPr>
              <a:t>을 사용</a:t>
            </a: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49" y="3180073"/>
            <a:ext cx="6702641" cy="231910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331" y="5577248"/>
            <a:ext cx="8877750" cy="444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&lt; </a:t>
            </a:r>
            <a:r>
              <a:rPr lang="en-US" altLang="ko-KR" kern="0" dirty="0" err="1" smtClean="0">
                <a:solidFill>
                  <a:srgbClr val="000000"/>
                </a:solidFill>
                <a:latin typeface="+mn-ea"/>
                <a:ea typeface="+mn-ea"/>
              </a:rPr>
              <a:t>LeCun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  <a:ea typeface="+mn-ea"/>
              </a:rPr>
              <a:t>모델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(1998) : </a:t>
            </a:r>
            <a:r>
              <a:rPr lang="en-US" altLang="ko-KR" dirty="0">
                <a:latin typeface="+mn-ea"/>
                <a:ea typeface="+mn-ea"/>
              </a:rPr>
              <a:t>Gradient-based learning applied to document recognition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  <a:ea typeface="+mn-ea"/>
              </a:rPr>
              <a:t> &gt;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8274"/>
              </p:ext>
            </p:extLst>
          </p:nvPr>
        </p:nvGraphicFramePr>
        <p:xfrm>
          <a:off x="5007855" y="337067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76474"/>
              </p:ext>
            </p:extLst>
          </p:nvPr>
        </p:nvGraphicFramePr>
        <p:xfrm>
          <a:off x="5171367" y="3577051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924675"/>
              </p:ext>
            </p:extLst>
          </p:nvPr>
        </p:nvGraphicFramePr>
        <p:xfrm>
          <a:off x="5377742" y="3778664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507769">
                  <a:extLst>
                    <a:ext uri="{9D8B030D-6E8A-4147-A177-3AD203B41FA5}"/>
                  </a:extLst>
                </a:gridCol>
                <a:gridCol w="450023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3823"/>
              </p:ext>
            </p:extLst>
          </p:nvPr>
        </p:nvGraphicFramePr>
        <p:xfrm>
          <a:off x="3020305" y="154346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文字方塊 9"/>
          <p:cNvSpPr txBox="1">
            <a:spLocks noChangeArrowheads="1"/>
          </p:cNvSpPr>
          <p:nvPr/>
        </p:nvSpPr>
        <p:spPr bwMode="auto">
          <a:xfrm>
            <a:off x="4730042" y="2270539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1690"/>
              </p:ext>
            </p:extLst>
          </p:nvPr>
        </p:nvGraphicFramePr>
        <p:xfrm>
          <a:off x="6025442" y="1502189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文字方塊 11"/>
          <p:cNvSpPr txBox="1">
            <a:spLocks noChangeArrowheads="1"/>
          </p:cNvSpPr>
          <p:nvPr/>
        </p:nvSpPr>
        <p:spPr bwMode="auto">
          <a:xfrm>
            <a:off x="7733592" y="2230851"/>
            <a:ext cx="144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2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75392"/>
              </p:ext>
            </p:extLst>
          </p:nvPr>
        </p:nvGraphicFramePr>
        <p:xfrm>
          <a:off x="3172705" y="169586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50531"/>
              </p:ext>
            </p:extLst>
          </p:nvPr>
        </p:nvGraphicFramePr>
        <p:xfrm>
          <a:off x="3325105" y="181175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48424"/>
              </p:ext>
            </p:extLst>
          </p:nvPr>
        </p:nvGraphicFramePr>
        <p:xfrm>
          <a:off x="6177842" y="1637126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51570"/>
              </p:ext>
            </p:extLst>
          </p:nvPr>
        </p:nvGraphicFramePr>
        <p:xfrm>
          <a:off x="6330242" y="1789526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" name="向右箭號 4"/>
          <p:cNvSpPr/>
          <p:nvPr/>
        </p:nvSpPr>
        <p:spPr>
          <a:xfrm>
            <a:off x="4349042" y="4308889"/>
            <a:ext cx="508000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7" name="群組 17"/>
          <p:cNvGrpSpPr>
            <a:grpSpLocks/>
          </p:cNvGrpSpPr>
          <p:nvPr/>
        </p:nvGrpSpPr>
        <p:grpSpPr bwMode="auto">
          <a:xfrm>
            <a:off x="407280" y="2988089"/>
            <a:ext cx="3927475" cy="3630612"/>
            <a:chOff x="353684" y="3059766"/>
            <a:chExt cx="3927508" cy="3629534"/>
          </a:xfrm>
        </p:grpSpPr>
        <p:pic>
          <p:nvPicPr>
            <p:cNvPr id="18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6"/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 </a:t>
            </a:r>
            <a:r>
              <a:rPr lang="en-US" altLang="zh-TW" sz="3200" b="0" kern="0" dirty="0" err="1" smtClean="0">
                <a:solidFill>
                  <a:schemeClr val="tx1"/>
                </a:solidFill>
                <a:latin typeface="+mn-lt"/>
                <a:ea typeface="+mn-ea"/>
              </a:rPr>
              <a:t>v.s</a:t>
            </a:r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. Fully Connected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305021"/>
              </p:ext>
            </p:extLst>
          </p:nvPr>
        </p:nvGraphicFramePr>
        <p:xfrm>
          <a:off x="1450975" y="1732931"/>
          <a:ext cx="1804986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34" marB="28734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" name="文字方塊 4"/>
          <p:cNvSpPr txBox="1">
            <a:spLocks noChangeArrowheads="1"/>
          </p:cNvSpPr>
          <p:nvPr/>
        </p:nvSpPr>
        <p:spPr bwMode="auto">
          <a:xfrm>
            <a:off x="1730375" y="3456956"/>
            <a:ext cx="124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2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756744"/>
            <a:ext cx="19161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向右箭號 62"/>
          <p:cNvSpPr/>
          <p:nvPr/>
        </p:nvSpPr>
        <p:spPr>
          <a:xfrm>
            <a:off x="3673475" y="2594944"/>
            <a:ext cx="1881188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7"/>
          <p:cNvSpPr txBox="1">
            <a:spLocks noChangeArrowheads="1"/>
          </p:cNvSpPr>
          <p:nvPr/>
        </p:nvSpPr>
        <p:spPr bwMode="auto">
          <a:xfrm>
            <a:off x="3657600" y="3187081"/>
            <a:ext cx="200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25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6843"/>
              </p:ext>
            </p:extLst>
          </p:nvPr>
        </p:nvGraphicFramePr>
        <p:xfrm>
          <a:off x="4586288" y="1712294"/>
          <a:ext cx="963612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204">
                  <a:extLst>
                    <a:ext uri="{9D8B030D-6E8A-4147-A177-3AD203B41FA5}"/>
                  </a:extLst>
                </a:gridCol>
                <a:gridCol w="321204">
                  <a:extLst>
                    <a:ext uri="{9D8B030D-6E8A-4147-A177-3AD203B41FA5}"/>
                  </a:extLst>
                </a:gridCol>
                <a:gridCol w="321204">
                  <a:extLst>
                    <a:ext uri="{9D8B030D-6E8A-4147-A177-3AD203B41FA5}"/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19" marR="54319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6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15690"/>
              </p:ext>
            </p:extLst>
          </p:nvPr>
        </p:nvGraphicFramePr>
        <p:xfrm>
          <a:off x="3503613" y="1717056"/>
          <a:ext cx="947736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12">
                  <a:extLst>
                    <a:ext uri="{9D8B030D-6E8A-4147-A177-3AD203B41FA5}"/>
                  </a:extLst>
                </a:gridCol>
                <a:gridCol w="315912">
                  <a:extLst>
                    <a:ext uri="{9D8B030D-6E8A-4147-A177-3AD203B41FA5}"/>
                  </a:extLst>
                </a:gridCol>
                <a:gridCol w="315912">
                  <a:extLst>
                    <a:ext uri="{9D8B030D-6E8A-4147-A177-3AD203B41FA5}"/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24" marR="53424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" name="矩形 11"/>
          <p:cNvSpPr/>
          <p:nvPr/>
        </p:nvSpPr>
        <p:spPr>
          <a:xfrm>
            <a:off x="1041400" y="1490044"/>
            <a:ext cx="7089775" cy="2405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>
            <a:spLocks noChangeArrowheads="1"/>
          </p:cNvSpPr>
          <p:nvPr/>
        </p:nvSpPr>
        <p:spPr bwMode="auto">
          <a:xfrm>
            <a:off x="5272088" y="4138591"/>
            <a:ext cx="498475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5340350" y="48561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0" name="矩形 41"/>
          <p:cNvSpPr>
            <a:spLocks noChangeArrowheads="1"/>
          </p:cNvSpPr>
          <p:nvPr/>
        </p:nvSpPr>
        <p:spPr bwMode="auto">
          <a:xfrm>
            <a:off x="5346700" y="42846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93190"/>
              </p:ext>
            </p:extLst>
          </p:nvPr>
        </p:nvGraphicFramePr>
        <p:xfrm>
          <a:off x="5359400" y="4189391"/>
          <a:ext cx="325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5" imgW="3505200" imgH="4978400" progId="Equation.3">
                  <p:embed/>
                </p:oleObj>
              </mc:Choice>
              <mc:Fallback>
                <p:oleObj name="方程式" r:id="rId5" imgW="35052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189391"/>
                        <a:ext cx="325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25839"/>
              </p:ext>
            </p:extLst>
          </p:nvPr>
        </p:nvGraphicFramePr>
        <p:xfrm>
          <a:off x="5364163" y="477359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方程式" r:id="rId7" imgW="3797300" imgH="4978400" progId="Equation.3">
                  <p:embed/>
                </p:oleObj>
              </mc:Choice>
              <mc:Fallback>
                <p:oleObj name="方程式" r:id="rId7" imgW="37973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773591"/>
                        <a:ext cx="352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6826250" y="4110016"/>
            <a:ext cx="746125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6934200" y="4125891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6926263" y="4900591"/>
            <a:ext cx="573087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913563" y="6127729"/>
            <a:ext cx="574675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37" name="文字方塊 48"/>
          <p:cNvSpPr txBox="1">
            <a:spLocks noChangeArrowheads="1"/>
          </p:cNvSpPr>
          <p:nvPr/>
        </p:nvSpPr>
        <p:spPr bwMode="auto">
          <a:xfrm rot="5400000">
            <a:off x="6911976" y="5549878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38" name="矩形 49"/>
          <p:cNvSpPr>
            <a:spLocks noChangeArrowheads="1"/>
          </p:cNvSpPr>
          <p:nvPr/>
        </p:nvSpPr>
        <p:spPr bwMode="auto">
          <a:xfrm>
            <a:off x="5349875" y="6253141"/>
            <a:ext cx="3429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25979"/>
              </p:ext>
            </p:extLst>
          </p:nvPr>
        </p:nvGraphicFramePr>
        <p:xfrm>
          <a:off x="5319713" y="6157891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9" imgW="4978400" imgH="5270500" progId="Equation.3">
                  <p:embed/>
                </p:oleObj>
              </mc:Choice>
              <mc:Fallback>
                <p:oleObj name="方程式" r:id="rId9" imgW="4978400" imgH="527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6157891"/>
                        <a:ext cx="4619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51"/>
          <p:cNvSpPr txBox="1">
            <a:spLocks noChangeArrowheads="1"/>
          </p:cNvSpPr>
          <p:nvPr/>
        </p:nvSpPr>
        <p:spPr bwMode="auto">
          <a:xfrm rot="5400000">
            <a:off x="5241132" y="5499872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41" name="直線單箭頭接點 52"/>
          <p:cNvCxnSpPr>
            <a:endCxn id="34" idx="2"/>
          </p:cNvCxnSpPr>
          <p:nvPr/>
        </p:nvCxnSpPr>
        <p:spPr>
          <a:xfrm flipV="1">
            <a:off x="5695950" y="4413229"/>
            <a:ext cx="123825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53"/>
          <p:cNvCxnSpPr>
            <a:stCxn id="30" idx="3"/>
            <a:endCxn id="35" idx="2"/>
          </p:cNvCxnSpPr>
          <p:nvPr/>
        </p:nvCxnSpPr>
        <p:spPr>
          <a:xfrm>
            <a:off x="5689600" y="4456091"/>
            <a:ext cx="1236663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54"/>
          <p:cNvCxnSpPr>
            <a:stCxn id="30" idx="3"/>
            <a:endCxn id="36" idx="2"/>
          </p:cNvCxnSpPr>
          <p:nvPr/>
        </p:nvCxnSpPr>
        <p:spPr>
          <a:xfrm>
            <a:off x="5689600" y="4456091"/>
            <a:ext cx="1223963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55"/>
          <p:cNvCxnSpPr>
            <a:endCxn id="34" idx="2"/>
          </p:cNvCxnSpPr>
          <p:nvPr/>
        </p:nvCxnSpPr>
        <p:spPr>
          <a:xfrm flipV="1">
            <a:off x="5727700" y="4413229"/>
            <a:ext cx="1206500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56"/>
          <p:cNvCxnSpPr>
            <a:stCxn id="29" idx="3"/>
            <a:endCxn id="35" idx="2"/>
          </p:cNvCxnSpPr>
          <p:nvPr/>
        </p:nvCxnSpPr>
        <p:spPr>
          <a:xfrm>
            <a:off x="5683250" y="5027591"/>
            <a:ext cx="1243013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57"/>
          <p:cNvCxnSpPr>
            <a:stCxn id="29" idx="3"/>
            <a:endCxn id="36" idx="2"/>
          </p:cNvCxnSpPr>
          <p:nvPr/>
        </p:nvCxnSpPr>
        <p:spPr>
          <a:xfrm>
            <a:off x="5683250" y="5027591"/>
            <a:ext cx="1230313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58"/>
          <p:cNvCxnSpPr>
            <a:endCxn id="34" idx="2"/>
          </p:cNvCxnSpPr>
          <p:nvPr/>
        </p:nvCxnSpPr>
        <p:spPr>
          <a:xfrm flipV="1">
            <a:off x="5792788" y="4413229"/>
            <a:ext cx="1141412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59"/>
          <p:cNvCxnSpPr>
            <a:endCxn id="35" idx="2"/>
          </p:cNvCxnSpPr>
          <p:nvPr/>
        </p:nvCxnSpPr>
        <p:spPr>
          <a:xfrm flipV="1">
            <a:off x="5781675" y="5186341"/>
            <a:ext cx="1144588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60"/>
          <p:cNvCxnSpPr>
            <a:endCxn id="36" idx="2"/>
          </p:cNvCxnSpPr>
          <p:nvPr/>
        </p:nvCxnSpPr>
        <p:spPr>
          <a:xfrm>
            <a:off x="5781675" y="6402366"/>
            <a:ext cx="1131888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357543"/>
              </p:ext>
            </p:extLst>
          </p:nvPr>
        </p:nvGraphicFramePr>
        <p:xfrm>
          <a:off x="3332163" y="4514829"/>
          <a:ext cx="1804986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  <a:gridCol w="300831">
                  <a:extLst>
                    <a:ext uri="{9D8B030D-6E8A-4147-A177-3AD203B41FA5}"/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29" marR="57429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29" marR="57429" marT="28707" marB="28707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" name="文字方塊 69"/>
          <p:cNvSpPr txBox="1">
            <a:spLocks noChangeArrowheads="1"/>
          </p:cNvSpPr>
          <p:nvPr/>
        </p:nvSpPr>
        <p:spPr bwMode="auto">
          <a:xfrm>
            <a:off x="381000" y="4927579"/>
            <a:ext cx="3032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52" name="矩形 71"/>
          <p:cNvSpPr/>
          <p:nvPr/>
        </p:nvSpPr>
        <p:spPr>
          <a:xfrm>
            <a:off x="6732588" y="4036991"/>
            <a:ext cx="915987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矩形 72"/>
          <p:cNvSpPr/>
          <p:nvPr/>
        </p:nvSpPr>
        <p:spPr>
          <a:xfrm>
            <a:off x="5667375" y="1677369"/>
            <a:ext cx="2084388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881"/>
              </p:ext>
            </p:extLst>
          </p:nvPr>
        </p:nvGraphicFramePr>
        <p:xfrm>
          <a:off x="400052" y="1849438"/>
          <a:ext cx="304873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  <a:gridCol w="508122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9" name="文字方塊 4"/>
          <p:cNvSpPr txBox="1">
            <a:spLocks noChangeArrowheads="1"/>
          </p:cNvSpPr>
          <p:nvPr/>
        </p:nvSpPr>
        <p:spPr bwMode="auto">
          <a:xfrm>
            <a:off x="708025" y="4640263"/>
            <a:ext cx="249120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19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48935"/>
              </p:ext>
            </p:extLst>
          </p:nvPr>
        </p:nvGraphicFramePr>
        <p:xfrm>
          <a:off x="400049" y="152400"/>
          <a:ext cx="172143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13">
                  <a:extLst>
                    <a:ext uri="{9D8B030D-6E8A-4147-A177-3AD203B41FA5}"/>
                  </a:extLst>
                </a:gridCol>
                <a:gridCol w="573813">
                  <a:extLst>
                    <a:ext uri="{9D8B030D-6E8A-4147-A177-3AD203B41FA5}"/>
                  </a:extLst>
                </a:gridCol>
                <a:gridCol w="573813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91" name="文字方塊 6"/>
          <p:cNvSpPr txBox="1">
            <a:spLocks noChangeArrowheads="1"/>
          </p:cNvSpPr>
          <p:nvPr/>
        </p:nvSpPr>
        <p:spPr bwMode="auto">
          <a:xfrm>
            <a:off x="1846263" y="236538"/>
            <a:ext cx="153615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192" name="矩形 7"/>
          <p:cNvSpPr/>
          <p:nvPr/>
        </p:nvSpPr>
        <p:spPr>
          <a:xfrm>
            <a:off x="400049" y="1849438"/>
            <a:ext cx="1504155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3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196975"/>
            <a:ext cx="2376666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直線單箭頭接點 33"/>
          <p:cNvCxnSpPr/>
          <p:nvPr/>
        </p:nvCxnSpPr>
        <p:spPr>
          <a:xfrm>
            <a:off x="2022475" y="838200"/>
            <a:ext cx="860425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34"/>
          <p:cNvCxnSpPr/>
          <p:nvPr/>
        </p:nvCxnSpPr>
        <p:spPr>
          <a:xfrm flipV="1">
            <a:off x="1839913" y="1571625"/>
            <a:ext cx="1042987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37"/>
          <p:cNvSpPr txBox="1">
            <a:spLocks noChangeArrowheads="1"/>
          </p:cNvSpPr>
          <p:nvPr/>
        </p:nvSpPr>
        <p:spPr bwMode="auto">
          <a:xfrm>
            <a:off x="5445125" y="49213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97" name="文字方塊 38"/>
          <p:cNvSpPr txBox="1">
            <a:spLocks noChangeArrowheads="1"/>
          </p:cNvSpPr>
          <p:nvPr/>
        </p:nvSpPr>
        <p:spPr bwMode="auto">
          <a:xfrm>
            <a:off x="5445125" y="511175"/>
            <a:ext cx="41099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98" name="文字方塊 39"/>
          <p:cNvSpPr txBox="1">
            <a:spLocks noChangeArrowheads="1"/>
          </p:cNvSpPr>
          <p:nvPr/>
        </p:nvSpPr>
        <p:spPr bwMode="auto">
          <a:xfrm>
            <a:off x="5445125" y="960438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99" name="文字方塊 40"/>
          <p:cNvSpPr txBox="1">
            <a:spLocks noChangeArrowheads="1"/>
          </p:cNvSpPr>
          <p:nvPr/>
        </p:nvSpPr>
        <p:spPr bwMode="auto">
          <a:xfrm rot="5400000">
            <a:off x="5308600" y="1811338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0" name="文字方塊 42"/>
          <p:cNvSpPr txBox="1">
            <a:spLocks noChangeArrowheads="1"/>
          </p:cNvSpPr>
          <p:nvPr/>
        </p:nvSpPr>
        <p:spPr bwMode="auto">
          <a:xfrm>
            <a:off x="5461000" y="2701925"/>
            <a:ext cx="410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201" name="文字方塊 43"/>
          <p:cNvSpPr txBox="1">
            <a:spLocks noChangeArrowheads="1"/>
          </p:cNvSpPr>
          <p:nvPr/>
        </p:nvSpPr>
        <p:spPr bwMode="auto">
          <a:xfrm>
            <a:off x="5461000" y="3151188"/>
            <a:ext cx="41099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202" name="文字方塊 44"/>
          <p:cNvSpPr txBox="1">
            <a:spLocks noChangeArrowheads="1"/>
          </p:cNvSpPr>
          <p:nvPr/>
        </p:nvSpPr>
        <p:spPr bwMode="auto">
          <a:xfrm rot="5400000">
            <a:off x="5446713" y="3987800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3" name="文字方塊 45"/>
          <p:cNvSpPr txBox="1">
            <a:spLocks noChangeArrowheads="1"/>
          </p:cNvSpPr>
          <p:nvPr/>
        </p:nvSpPr>
        <p:spPr bwMode="auto">
          <a:xfrm>
            <a:off x="5272086" y="4423568"/>
            <a:ext cx="60637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204" name="文字方塊 46"/>
          <p:cNvSpPr txBox="1">
            <a:spLocks noChangeArrowheads="1"/>
          </p:cNvSpPr>
          <p:nvPr/>
        </p:nvSpPr>
        <p:spPr bwMode="auto">
          <a:xfrm>
            <a:off x="5249863" y="4901406"/>
            <a:ext cx="55584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205" name="文字方塊 47"/>
          <p:cNvSpPr txBox="1">
            <a:spLocks noChangeArrowheads="1"/>
          </p:cNvSpPr>
          <p:nvPr/>
        </p:nvSpPr>
        <p:spPr bwMode="auto">
          <a:xfrm>
            <a:off x="5295900" y="5380038"/>
            <a:ext cx="63332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06" name="文字方塊 48"/>
          <p:cNvSpPr txBox="1">
            <a:spLocks noChangeArrowheads="1"/>
          </p:cNvSpPr>
          <p:nvPr/>
        </p:nvSpPr>
        <p:spPr bwMode="auto">
          <a:xfrm rot="5400000">
            <a:off x="5495131" y="6217444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7" name="文字方塊 49"/>
          <p:cNvSpPr txBox="1">
            <a:spLocks noChangeArrowheads="1"/>
          </p:cNvSpPr>
          <p:nvPr/>
        </p:nvSpPr>
        <p:spPr bwMode="auto">
          <a:xfrm>
            <a:off x="6496049" y="5303838"/>
            <a:ext cx="2514785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Only connect to 9 inputs, not fully connected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8" name="文字方塊 50"/>
          <p:cNvSpPr txBox="1">
            <a:spLocks noChangeArrowheads="1"/>
          </p:cNvSpPr>
          <p:nvPr/>
        </p:nvSpPr>
        <p:spPr bwMode="auto">
          <a:xfrm>
            <a:off x="5454650" y="1408113"/>
            <a:ext cx="41267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09" name="文字方塊 51"/>
          <p:cNvSpPr txBox="1">
            <a:spLocks noChangeArrowheads="1"/>
          </p:cNvSpPr>
          <p:nvPr/>
        </p:nvSpPr>
        <p:spPr bwMode="auto">
          <a:xfrm>
            <a:off x="5229225" y="3562350"/>
            <a:ext cx="67880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10" name="文字方塊 52"/>
          <p:cNvSpPr txBox="1">
            <a:spLocks noChangeArrowheads="1"/>
          </p:cNvSpPr>
          <p:nvPr/>
        </p:nvSpPr>
        <p:spPr bwMode="auto">
          <a:xfrm>
            <a:off x="5291138" y="5789613"/>
            <a:ext cx="63332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11" name="矩形 54"/>
          <p:cNvSpPr/>
          <p:nvPr/>
        </p:nvSpPr>
        <p:spPr>
          <a:xfrm>
            <a:off x="5888038" y="1460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2" name="矩形 55"/>
          <p:cNvSpPr/>
          <p:nvPr/>
        </p:nvSpPr>
        <p:spPr>
          <a:xfrm>
            <a:off x="5888038" y="614363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3" name="矩形 56"/>
          <p:cNvSpPr/>
          <p:nvPr/>
        </p:nvSpPr>
        <p:spPr>
          <a:xfrm>
            <a:off x="5888038" y="105727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4" name="矩形 57"/>
          <p:cNvSpPr/>
          <p:nvPr/>
        </p:nvSpPr>
        <p:spPr>
          <a:xfrm>
            <a:off x="5888038" y="1517650"/>
            <a:ext cx="28634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5" name="矩形 58"/>
          <p:cNvSpPr/>
          <p:nvPr/>
        </p:nvSpPr>
        <p:spPr>
          <a:xfrm>
            <a:off x="5888038" y="23558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6" name="矩形 59"/>
          <p:cNvSpPr/>
          <p:nvPr/>
        </p:nvSpPr>
        <p:spPr>
          <a:xfrm>
            <a:off x="5888038" y="282575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17" name="矩形 60"/>
          <p:cNvSpPr/>
          <p:nvPr/>
        </p:nvSpPr>
        <p:spPr>
          <a:xfrm>
            <a:off x="5888038" y="326707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8" name="矩形 61"/>
          <p:cNvSpPr/>
          <p:nvPr/>
        </p:nvSpPr>
        <p:spPr>
          <a:xfrm>
            <a:off x="5888038" y="3729038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19" name="矩形 62"/>
          <p:cNvSpPr/>
          <p:nvPr/>
        </p:nvSpPr>
        <p:spPr>
          <a:xfrm>
            <a:off x="5888038" y="4519613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0" name="矩形 63"/>
          <p:cNvSpPr/>
          <p:nvPr/>
        </p:nvSpPr>
        <p:spPr>
          <a:xfrm>
            <a:off x="5888038" y="4987925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21" name="矩形 64"/>
          <p:cNvSpPr/>
          <p:nvPr/>
        </p:nvSpPr>
        <p:spPr>
          <a:xfrm>
            <a:off x="5888038" y="5430838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22" name="矩形 65"/>
          <p:cNvSpPr/>
          <p:nvPr/>
        </p:nvSpPr>
        <p:spPr>
          <a:xfrm>
            <a:off x="5888038" y="5892800"/>
            <a:ext cx="28634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223" name="直線單箭頭接點 67"/>
          <p:cNvCxnSpPr>
            <a:stCxn id="211" idx="3"/>
          </p:cNvCxnSpPr>
          <p:nvPr/>
        </p:nvCxnSpPr>
        <p:spPr>
          <a:xfrm>
            <a:off x="6174383" y="280988"/>
            <a:ext cx="140434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68"/>
          <p:cNvCxnSpPr>
            <a:stCxn id="212" idx="3"/>
          </p:cNvCxnSpPr>
          <p:nvPr/>
        </p:nvCxnSpPr>
        <p:spPr>
          <a:xfrm>
            <a:off x="6174383" y="749301"/>
            <a:ext cx="1404342" cy="808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70"/>
          <p:cNvCxnSpPr>
            <a:stCxn id="213" idx="3"/>
          </p:cNvCxnSpPr>
          <p:nvPr/>
        </p:nvCxnSpPr>
        <p:spPr>
          <a:xfrm>
            <a:off x="6174383" y="1192213"/>
            <a:ext cx="140434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78"/>
          <p:cNvCxnSpPr/>
          <p:nvPr/>
        </p:nvCxnSpPr>
        <p:spPr>
          <a:xfrm flipV="1">
            <a:off x="6176963" y="1597026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79"/>
          <p:cNvCxnSpPr>
            <a:endCxn id="232" idx="2"/>
          </p:cNvCxnSpPr>
          <p:nvPr/>
        </p:nvCxnSpPr>
        <p:spPr>
          <a:xfrm flipV="1">
            <a:off x="6176963" y="1537494"/>
            <a:ext cx="1371600" cy="14152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80"/>
          <p:cNvCxnSpPr>
            <a:endCxn id="232" idx="2"/>
          </p:cNvCxnSpPr>
          <p:nvPr/>
        </p:nvCxnSpPr>
        <p:spPr>
          <a:xfrm flipV="1">
            <a:off x="6176963" y="1537494"/>
            <a:ext cx="1371600" cy="18629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81"/>
          <p:cNvCxnSpPr>
            <a:stCxn id="219" idx="3"/>
          </p:cNvCxnSpPr>
          <p:nvPr/>
        </p:nvCxnSpPr>
        <p:spPr>
          <a:xfrm flipV="1">
            <a:off x="6174383" y="1644650"/>
            <a:ext cx="1334492" cy="30099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82"/>
          <p:cNvCxnSpPr>
            <a:endCxn id="232" idx="2"/>
          </p:cNvCxnSpPr>
          <p:nvPr/>
        </p:nvCxnSpPr>
        <p:spPr>
          <a:xfrm flipV="1">
            <a:off x="6157913" y="1537494"/>
            <a:ext cx="1390650" cy="3564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83"/>
          <p:cNvCxnSpPr>
            <a:endCxn id="232" idx="2"/>
          </p:cNvCxnSpPr>
          <p:nvPr/>
        </p:nvCxnSpPr>
        <p:spPr>
          <a:xfrm flipV="1">
            <a:off x="6157913" y="1537494"/>
            <a:ext cx="1390650" cy="40124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108"/>
          <p:cNvSpPr>
            <a:spLocks noChangeArrowheads="1"/>
          </p:cNvSpPr>
          <p:nvPr/>
        </p:nvSpPr>
        <p:spPr bwMode="auto">
          <a:xfrm>
            <a:off x="7548563" y="1177925"/>
            <a:ext cx="764710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3" name="橢圓 116"/>
          <p:cNvSpPr/>
          <p:nvPr/>
        </p:nvSpPr>
        <p:spPr>
          <a:xfrm>
            <a:off x="446088" y="160338"/>
            <a:ext cx="483418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4" name="橢圓 117"/>
          <p:cNvSpPr/>
          <p:nvPr/>
        </p:nvSpPr>
        <p:spPr>
          <a:xfrm>
            <a:off x="998538" y="131763"/>
            <a:ext cx="483418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" name="橢圓 118"/>
          <p:cNvSpPr/>
          <p:nvPr/>
        </p:nvSpPr>
        <p:spPr>
          <a:xfrm>
            <a:off x="1509713" y="146050"/>
            <a:ext cx="483418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6" name="橢圓 119"/>
          <p:cNvSpPr/>
          <p:nvPr/>
        </p:nvSpPr>
        <p:spPr>
          <a:xfrm>
            <a:off x="446088" y="619125"/>
            <a:ext cx="483418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7" name="橢圓 120"/>
          <p:cNvSpPr/>
          <p:nvPr/>
        </p:nvSpPr>
        <p:spPr>
          <a:xfrm>
            <a:off x="998538" y="590550"/>
            <a:ext cx="483418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8" name="橢圓 121"/>
          <p:cNvSpPr/>
          <p:nvPr/>
        </p:nvSpPr>
        <p:spPr>
          <a:xfrm>
            <a:off x="1509713" y="603250"/>
            <a:ext cx="483418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9" name="橢圓 122"/>
          <p:cNvSpPr/>
          <p:nvPr/>
        </p:nvSpPr>
        <p:spPr>
          <a:xfrm>
            <a:off x="458788" y="1074738"/>
            <a:ext cx="483418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0" name="橢圓 123"/>
          <p:cNvSpPr/>
          <p:nvPr/>
        </p:nvSpPr>
        <p:spPr>
          <a:xfrm>
            <a:off x="1011238" y="1046163"/>
            <a:ext cx="483418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1" name="橢圓 124"/>
          <p:cNvSpPr/>
          <p:nvPr/>
        </p:nvSpPr>
        <p:spPr>
          <a:xfrm>
            <a:off x="1522413" y="1058863"/>
            <a:ext cx="483418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2" name="文字方塊 66"/>
          <p:cNvSpPr txBox="1"/>
          <p:nvPr/>
        </p:nvSpPr>
        <p:spPr>
          <a:xfrm>
            <a:off x="380999" y="5258561"/>
            <a:ext cx="347656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 animBg="1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 animBg="1"/>
      <p:bldP spid="208" grpId="0"/>
      <p:bldP spid="209" grpId="0"/>
      <p:bldP spid="210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55866"/>
              </p:ext>
            </p:extLst>
          </p:nvPr>
        </p:nvGraphicFramePr>
        <p:xfrm>
          <a:off x="302394" y="1920462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24878"/>
              </p:ext>
            </p:extLst>
          </p:nvPr>
        </p:nvGraphicFramePr>
        <p:xfrm>
          <a:off x="302394" y="22342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6" name="文字方塊 6"/>
          <p:cNvSpPr txBox="1">
            <a:spLocks noChangeArrowheads="1"/>
          </p:cNvSpPr>
          <p:nvPr/>
        </p:nvSpPr>
        <p:spPr bwMode="auto">
          <a:xfrm>
            <a:off x="1924819" y="677449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57" name="矩形 7"/>
          <p:cNvSpPr/>
          <p:nvPr/>
        </p:nvSpPr>
        <p:spPr>
          <a:xfrm>
            <a:off x="813569" y="1906174"/>
            <a:ext cx="1417638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文字方塊 37"/>
          <p:cNvSpPr txBox="1">
            <a:spLocks noChangeArrowheads="1"/>
          </p:cNvSpPr>
          <p:nvPr/>
        </p:nvSpPr>
        <p:spPr bwMode="auto">
          <a:xfrm>
            <a:off x="5347469" y="120237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59" name="文字方塊 38"/>
          <p:cNvSpPr txBox="1">
            <a:spLocks noChangeArrowheads="1"/>
          </p:cNvSpPr>
          <p:nvPr/>
        </p:nvSpPr>
        <p:spPr bwMode="auto">
          <a:xfrm>
            <a:off x="5347469" y="582199"/>
            <a:ext cx="387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60" name="文字方塊 39"/>
          <p:cNvSpPr txBox="1">
            <a:spLocks noChangeArrowheads="1"/>
          </p:cNvSpPr>
          <p:nvPr/>
        </p:nvSpPr>
        <p:spPr bwMode="auto">
          <a:xfrm>
            <a:off x="5347469" y="1031462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61" name="文字方塊 40"/>
          <p:cNvSpPr txBox="1">
            <a:spLocks noChangeArrowheads="1"/>
          </p:cNvSpPr>
          <p:nvPr/>
        </p:nvSpPr>
        <p:spPr bwMode="auto">
          <a:xfrm rot="5400000">
            <a:off x="5210944" y="1882362"/>
            <a:ext cx="820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62" name="文字方塊 41"/>
          <p:cNvSpPr txBox="1">
            <a:spLocks noChangeArrowheads="1"/>
          </p:cNvSpPr>
          <p:nvPr/>
        </p:nvSpPr>
        <p:spPr bwMode="auto">
          <a:xfrm>
            <a:off x="5363344" y="2310987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63" name="文字方塊 42"/>
          <p:cNvSpPr txBox="1">
            <a:spLocks noChangeArrowheads="1"/>
          </p:cNvSpPr>
          <p:nvPr/>
        </p:nvSpPr>
        <p:spPr bwMode="auto">
          <a:xfrm>
            <a:off x="5363344" y="2772949"/>
            <a:ext cx="38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64" name="文字方塊 43"/>
          <p:cNvSpPr txBox="1">
            <a:spLocks noChangeArrowheads="1"/>
          </p:cNvSpPr>
          <p:nvPr/>
        </p:nvSpPr>
        <p:spPr bwMode="auto">
          <a:xfrm>
            <a:off x="5363344" y="3222212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65" name="文字方塊 44"/>
          <p:cNvSpPr txBox="1">
            <a:spLocks noChangeArrowheads="1"/>
          </p:cNvSpPr>
          <p:nvPr/>
        </p:nvSpPr>
        <p:spPr bwMode="auto">
          <a:xfrm rot="5400000">
            <a:off x="5349057" y="4058824"/>
            <a:ext cx="53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66" name="文字方塊 45"/>
          <p:cNvSpPr txBox="1">
            <a:spLocks noChangeArrowheads="1"/>
          </p:cNvSpPr>
          <p:nvPr/>
        </p:nvSpPr>
        <p:spPr bwMode="auto">
          <a:xfrm>
            <a:off x="5204594" y="4509674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13:</a:t>
            </a:r>
            <a:endParaRPr lang="zh-TW" altLang="en-US" dirty="0"/>
          </a:p>
        </p:txBody>
      </p:sp>
      <p:sp>
        <p:nvSpPr>
          <p:cNvPr id="67" name="文字方塊 46"/>
          <p:cNvSpPr txBox="1">
            <a:spLocks noChangeArrowheads="1"/>
          </p:cNvSpPr>
          <p:nvPr/>
        </p:nvSpPr>
        <p:spPr bwMode="auto">
          <a:xfrm>
            <a:off x="5198244" y="4973224"/>
            <a:ext cx="52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68" name="文字方塊 47"/>
          <p:cNvSpPr txBox="1">
            <a:spLocks noChangeArrowheads="1"/>
          </p:cNvSpPr>
          <p:nvPr/>
        </p:nvSpPr>
        <p:spPr bwMode="auto">
          <a:xfrm>
            <a:off x="5198244" y="5451062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69" name="文字方塊 48"/>
          <p:cNvSpPr txBox="1">
            <a:spLocks noChangeArrowheads="1"/>
          </p:cNvSpPr>
          <p:nvPr/>
        </p:nvSpPr>
        <p:spPr bwMode="auto">
          <a:xfrm rot="5400000">
            <a:off x="5397475" y="6288468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5356994" y="1479137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71" name="文字方塊 51"/>
          <p:cNvSpPr txBox="1">
            <a:spLocks noChangeArrowheads="1"/>
          </p:cNvSpPr>
          <p:nvPr/>
        </p:nvSpPr>
        <p:spPr bwMode="auto">
          <a:xfrm>
            <a:off x="5131569" y="3633374"/>
            <a:ext cx="63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72" name="文字方塊 52"/>
          <p:cNvSpPr txBox="1">
            <a:spLocks noChangeArrowheads="1"/>
          </p:cNvSpPr>
          <p:nvPr/>
        </p:nvSpPr>
        <p:spPr bwMode="auto">
          <a:xfrm>
            <a:off x="5193482" y="5860637"/>
            <a:ext cx="59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73" name="矩形 54"/>
          <p:cNvSpPr/>
          <p:nvPr/>
        </p:nvSpPr>
        <p:spPr>
          <a:xfrm>
            <a:off x="5790382" y="2170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4" name="矩形 55"/>
          <p:cNvSpPr/>
          <p:nvPr/>
        </p:nvSpPr>
        <p:spPr>
          <a:xfrm>
            <a:off x="5790382" y="685387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5" name="矩形 56"/>
          <p:cNvSpPr/>
          <p:nvPr/>
        </p:nvSpPr>
        <p:spPr>
          <a:xfrm>
            <a:off x="5790382" y="112829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6" name="矩形 57"/>
          <p:cNvSpPr/>
          <p:nvPr/>
        </p:nvSpPr>
        <p:spPr>
          <a:xfrm>
            <a:off x="5790382" y="1588674"/>
            <a:ext cx="2698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7" name="矩形 58"/>
          <p:cNvSpPr/>
          <p:nvPr/>
        </p:nvSpPr>
        <p:spPr>
          <a:xfrm>
            <a:off x="5790382" y="24268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矩形 59"/>
          <p:cNvSpPr/>
          <p:nvPr/>
        </p:nvSpPr>
        <p:spPr>
          <a:xfrm>
            <a:off x="5790382" y="289677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9" name="矩形 60"/>
          <p:cNvSpPr/>
          <p:nvPr/>
        </p:nvSpPr>
        <p:spPr>
          <a:xfrm>
            <a:off x="5790382" y="333809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0" name="矩形 61"/>
          <p:cNvSpPr/>
          <p:nvPr/>
        </p:nvSpPr>
        <p:spPr>
          <a:xfrm>
            <a:off x="5790382" y="3800062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矩形 62"/>
          <p:cNvSpPr/>
          <p:nvPr/>
        </p:nvSpPr>
        <p:spPr>
          <a:xfrm>
            <a:off x="5790382" y="4590637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矩形 63"/>
          <p:cNvSpPr/>
          <p:nvPr/>
        </p:nvSpPr>
        <p:spPr>
          <a:xfrm>
            <a:off x="5790382" y="5058949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矩形 64"/>
          <p:cNvSpPr/>
          <p:nvPr/>
        </p:nvSpPr>
        <p:spPr>
          <a:xfrm>
            <a:off x="5790382" y="5501862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84" name="矩形 65"/>
          <p:cNvSpPr/>
          <p:nvPr/>
        </p:nvSpPr>
        <p:spPr>
          <a:xfrm>
            <a:off x="5790382" y="5963824"/>
            <a:ext cx="269875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85" name="直線單箭頭接點 67"/>
          <p:cNvCxnSpPr>
            <a:stCxn id="73" idx="3"/>
          </p:cNvCxnSpPr>
          <p:nvPr/>
        </p:nvCxnSpPr>
        <p:spPr>
          <a:xfrm>
            <a:off x="6060257" y="352012"/>
            <a:ext cx="1420812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68"/>
          <p:cNvCxnSpPr>
            <a:stCxn id="74" idx="3"/>
          </p:cNvCxnSpPr>
          <p:nvPr/>
        </p:nvCxnSpPr>
        <p:spPr>
          <a:xfrm>
            <a:off x="6060257" y="820324"/>
            <a:ext cx="1420812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70"/>
          <p:cNvCxnSpPr>
            <a:stCxn id="75" idx="3"/>
          </p:cNvCxnSpPr>
          <p:nvPr/>
        </p:nvCxnSpPr>
        <p:spPr>
          <a:xfrm>
            <a:off x="6060257" y="1263237"/>
            <a:ext cx="1420812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78"/>
          <p:cNvCxnSpPr/>
          <p:nvPr/>
        </p:nvCxnSpPr>
        <p:spPr>
          <a:xfrm flipV="1">
            <a:off x="6079307" y="1668049"/>
            <a:ext cx="1350962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79"/>
          <p:cNvCxnSpPr>
            <a:endCxn id="94" idx="2"/>
          </p:cNvCxnSpPr>
          <p:nvPr/>
        </p:nvCxnSpPr>
        <p:spPr>
          <a:xfrm flipV="1">
            <a:off x="6079307" y="1607724"/>
            <a:ext cx="13716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0"/>
          <p:cNvCxnSpPr>
            <a:endCxn id="94" idx="2"/>
          </p:cNvCxnSpPr>
          <p:nvPr/>
        </p:nvCxnSpPr>
        <p:spPr>
          <a:xfrm flipV="1">
            <a:off x="6079307" y="1607724"/>
            <a:ext cx="13716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81"/>
          <p:cNvCxnSpPr>
            <a:stCxn id="81" idx="3"/>
          </p:cNvCxnSpPr>
          <p:nvPr/>
        </p:nvCxnSpPr>
        <p:spPr>
          <a:xfrm flipV="1">
            <a:off x="6060257" y="1715674"/>
            <a:ext cx="1350962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82"/>
          <p:cNvCxnSpPr>
            <a:endCxn id="94" idx="2"/>
          </p:cNvCxnSpPr>
          <p:nvPr/>
        </p:nvCxnSpPr>
        <p:spPr>
          <a:xfrm flipV="1">
            <a:off x="6060257" y="1607724"/>
            <a:ext cx="139065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83"/>
          <p:cNvCxnSpPr>
            <a:endCxn id="94" idx="2"/>
          </p:cNvCxnSpPr>
          <p:nvPr/>
        </p:nvCxnSpPr>
        <p:spPr>
          <a:xfrm flipV="1">
            <a:off x="6060257" y="1607724"/>
            <a:ext cx="139065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108"/>
          <p:cNvSpPr>
            <a:spLocks noChangeArrowheads="1"/>
          </p:cNvSpPr>
          <p:nvPr/>
        </p:nvSpPr>
        <p:spPr bwMode="auto">
          <a:xfrm>
            <a:off x="7450907" y="1248949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5" name="橢圓 109"/>
          <p:cNvSpPr>
            <a:spLocks noChangeArrowheads="1"/>
          </p:cNvSpPr>
          <p:nvPr/>
        </p:nvSpPr>
        <p:spPr bwMode="auto">
          <a:xfrm>
            <a:off x="7430269" y="3044412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橢圓 116"/>
          <p:cNvSpPr/>
          <p:nvPr/>
        </p:nvSpPr>
        <p:spPr>
          <a:xfrm>
            <a:off x="348432" y="231362"/>
            <a:ext cx="455612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7" name="橢圓 117"/>
          <p:cNvSpPr/>
          <p:nvPr/>
        </p:nvSpPr>
        <p:spPr>
          <a:xfrm>
            <a:off x="900882" y="202787"/>
            <a:ext cx="455612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8" name="橢圓 118"/>
          <p:cNvSpPr/>
          <p:nvPr/>
        </p:nvSpPr>
        <p:spPr>
          <a:xfrm>
            <a:off x="1412057" y="217074"/>
            <a:ext cx="455612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9" name="橢圓 119"/>
          <p:cNvSpPr/>
          <p:nvPr/>
        </p:nvSpPr>
        <p:spPr>
          <a:xfrm>
            <a:off x="348432" y="690149"/>
            <a:ext cx="455612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0" name="橢圓 120"/>
          <p:cNvSpPr/>
          <p:nvPr/>
        </p:nvSpPr>
        <p:spPr>
          <a:xfrm>
            <a:off x="900882" y="661574"/>
            <a:ext cx="455612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1" name="橢圓 121"/>
          <p:cNvSpPr/>
          <p:nvPr/>
        </p:nvSpPr>
        <p:spPr>
          <a:xfrm>
            <a:off x="1412057" y="674274"/>
            <a:ext cx="455612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" name="橢圓 122"/>
          <p:cNvSpPr/>
          <p:nvPr/>
        </p:nvSpPr>
        <p:spPr>
          <a:xfrm>
            <a:off x="361132" y="1145762"/>
            <a:ext cx="455612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" name="橢圓 123"/>
          <p:cNvSpPr/>
          <p:nvPr/>
        </p:nvSpPr>
        <p:spPr>
          <a:xfrm>
            <a:off x="913582" y="1117187"/>
            <a:ext cx="455612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4" name="橢圓 124"/>
          <p:cNvSpPr/>
          <p:nvPr/>
        </p:nvSpPr>
        <p:spPr>
          <a:xfrm>
            <a:off x="1424757" y="1129887"/>
            <a:ext cx="455612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5" name="文字方塊 66"/>
          <p:cNvSpPr txBox="1">
            <a:spLocks noChangeArrowheads="1"/>
          </p:cNvSpPr>
          <p:nvPr/>
        </p:nvSpPr>
        <p:spPr bwMode="auto">
          <a:xfrm>
            <a:off x="6417444" y="5832062"/>
            <a:ext cx="26289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Shared weights</a:t>
            </a:r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6" name="直線單箭頭接點 71"/>
          <p:cNvCxnSpPr>
            <a:stCxn id="74" idx="3"/>
            <a:endCxn id="95" idx="2"/>
          </p:cNvCxnSpPr>
          <p:nvPr/>
        </p:nvCxnSpPr>
        <p:spPr>
          <a:xfrm>
            <a:off x="6060257" y="820324"/>
            <a:ext cx="1370012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72"/>
          <p:cNvCxnSpPr>
            <a:stCxn id="75" idx="3"/>
            <a:endCxn id="95" idx="2"/>
          </p:cNvCxnSpPr>
          <p:nvPr/>
        </p:nvCxnSpPr>
        <p:spPr>
          <a:xfrm>
            <a:off x="6060257" y="1263237"/>
            <a:ext cx="1370012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73"/>
          <p:cNvCxnSpPr>
            <a:stCxn id="76" idx="3"/>
            <a:endCxn id="95" idx="2"/>
          </p:cNvCxnSpPr>
          <p:nvPr/>
        </p:nvCxnSpPr>
        <p:spPr>
          <a:xfrm>
            <a:off x="6060257" y="1725199"/>
            <a:ext cx="1370012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74"/>
          <p:cNvCxnSpPr>
            <a:endCxn id="95" idx="2"/>
          </p:cNvCxnSpPr>
          <p:nvPr/>
        </p:nvCxnSpPr>
        <p:spPr>
          <a:xfrm>
            <a:off x="6088832" y="3052349"/>
            <a:ext cx="1341437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75"/>
          <p:cNvCxnSpPr>
            <a:endCxn id="95" idx="2"/>
          </p:cNvCxnSpPr>
          <p:nvPr/>
        </p:nvCxnSpPr>
        <p:spPr>
          <a:xfrm flipV="1">
            <a:off x="6076132" y="3404774"/>
            <a:ext cx="1354137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76"/>
          <p:cNvCxnSpPr>
            <a:endCxn id="95" idx="2"/>
          </p:cNvCxnSpPr>
          <p:nvPr/>
        </p:nvCxnSpPr>
        <p:spPr>
          <a:xfrm flipV="1">
            <a:off x="6076132" y="3404774"/>
            <a:ext cx="1354137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77"/>
          <p:cNvCxnSpPr>
            <a:stCxn id="82" idx="3"/>
          </p:cNvCxnSpPr>
          <p:nvPr/>
        </p:nvCxnSpPr>
        <p:spPr>
          <a:xfrm flipV="1">
            <a:off x="6060257" y="3431762"/>
            <a:ext cx="1336675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84"/>
          <p:cNvCxnSpPr>
            <a:stCxn id="83" idx="3"/>
          </p:cNvCxnSpPr>
          <p:nvPr/>
        </p:nvCxnSpPr>
        <p:spPr>
          <a:xfrm flipV="1">
            <a:off x="6060257" y="3398424"/>
            <a:ext cx="1358900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85"/>
          <p:cNvCxnSpPr>
            <a:stCxn id="84" idx="3"/>
          </p:cNvCxnSpPr>
          <p:nvPr/>
        </p:nvCxnSpPr>
        <p:spPr>
          <a:xfrm flipV="1">
            <a:off x="6060257" y="3460337"/>
            <a:ext cx="1343025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87"/>
          <p:cNvSpPr txBox="1">
            <a:spLocks noChangeArrowheads="1"/>
          </p:cNvSpPr>
          <p:nvPr/>
        </p:nvSpPr>
        <p:spPr bwMode="auto">
          <a:xfrm>
            <a:off x="610369" y="4711287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116" name="圖片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69" y="1287049"/>
            <a:ext cx="2230438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直線單箭頭接點 34"/>
          <p:cNvCxnSpPr/>
          <p:nvPr/>
        </p:nvCxnSpPr>
        <p:spPr>
          <a:xfrm flipV="1">
            <a:off x="2231207" y="1628362"/>
            <a:ext cx="944562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3"/>
          <p:cNvCxnSpPr/>
          <p:nvPr/>
        </p:nvCxnSpPr>
        <p:spPr>
          <a:xfrm>
            <a:off x="1924819" y="909224"/>
            <a:ext cx="125095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91"/>
          <p:cNvSpPr txBox="1"/>
          <p:nvPr/>
        </p:nvSpPr>
        <p:spPr>
          <a:xfrm>
            <a:off x="511944" y="5328824"/>
            <a:ext cx="348304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20" name="文字方塊 92"/>
          <p:cNvSpPr txBox="1"/>
          <p:nvPr/>
        </p:nvSpPr>
        <p:spPr>
          <a:xfrm>
            <a:off x="531822" y="6008983"/>
            <a:ext cx="348532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The Whole CNN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20" name="群組 3"/>
          <p:cNvGrpSpPr>
            <a:grpSpLocks/>
          </p:cNvGrpSpPr>
          <p:nvPr/>
        </p:nvGrpSpPr>
        <p:grpSpPr bwMode="auto">
          <a:xfrm>
            <a:off x="749300" y="2487953"/>
            <a:ext cx="2906713" cy="3200400"/>
            <a:chOff x="-1626455" y="3999117"/>
            <a:chExt cx="2906568" cy="3201477"/>
          </a:xfrm>
        </p:grpSpPr>
        <p:pic>
          <p:nvPicPr>
            <p:cNvPr id="21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3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90" y="698492"/>
            <a:ext cx="1310149" cy="88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1277938" y="1919628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25" name="矩形 10"/>
          <p:cNvSpPr/>
          <p:nvPr/>
        </p:nvSpPr>
        <p:spPr>
          <a:xfrm>
            <a:off x="5249923" y="214257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矩形 12"/>
          <p:cNvSpPr/>
          <p:nvPr/>
        </p:nvSpPr>
        <p:spPr>
          <a:xfrm>
            <a:off x="5249923" y="3242582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7" name="矩形 13"/>
          <p:cNvSpPr/>
          <p:nvPr/>
        </p:nvSpPr>
        <p:spPr>
          <a:xfrm>
            <a:off x="5249923" y="431079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5249923" y="5344047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9" name="文字方塊 15"/>
          <p:cNvSpPr txBox="1"/>
          <p:nvPr/>
        </p:nvSpPr>
        <p:spPr>
          <a:xfrm>
            <a:off x="3324218" y="6268731"/>
            <a:ext cx="1556991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0" name="向下箭號 11"/>
          <p:cNvSpPr/>
          <p:nvPr/>
        </p:nvSpPr>
        <p:spPr>
          <a:xfrm>
            <a:off x="5868988" y="1664040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向下箭號 17"/>
          <p:cNvSpPr/>
          <p:nvPr/>
        </p:nvSpPr>
        <p:spPr>
          <a:xfrm>
            <a:off x="5868988" y="2775290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向下箭號 18"/>
          <p:cNvSpPr/>
          <p:nvPr/>
        </p:nvSpPr>
        <p:spPr>
          <a:xfrm>
            <a:off x="5868988" y="386749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向下箭號 19"/>
          <p:cNvSpPr/>
          <p:nvPr/>
        </p:nvSpPr>
        <p:spPr>
          <a:xfrm>
            <a:off x="5868988" y="490254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右彎箭號 16"/>
          <p:cNvSpPr/>
          <p:nvPr/>
        </p:nvSpPr>
        <p:spPr>
          <a:xfrm rot="10800000">
            <a:off x="4881563" y="5966165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右彎箭號 21"/>
          <p:cNvSpPr/>
          <p:nvPr/>
        </p:nvSpPr>
        <p:spPr>
          <a:xfrm rot="16200000">
            <a:off x="2154237" y="5553416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20"/>
          <p:cNvSpPr txBox="1">
            <a:spLocks noChangeArrowheads="1"/>
          </p:cNvSpPr>
          <p:nvPr/>
        </p:nvSpPr>
        <p:spPr bwMode="auto">
          <a:xfrm>
            <a:off x="7335960" y="3627778"/>
            <a:ext cx="179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Can repeat many times</a:t>
            </a:r>
            <a:endParaRPr lang="zh-TW" altLang="en-US" dirty="0"/>
          </a:p>
        </p:txBody>
      </p:sp>
      <p:sp>
        <p:nvSpPr>
          <p:cNvPr id="37" name="左大括弧 22"/>
          <p:cNvSpPr/>
          <p:nvPr/>
        </p:nvSpPr>
        <p:spPr>
          <a:xfrm flipH="1">
            <a:off x="7026275" y="2019640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23"/>
          <p:cNvSpPr/>
          <p:nvPr/>
        </p:nvSpPr>
        <p:spPr>
          <a:xfrm>
            <a:off x="5168900" y="3189628"/>
            <a:ext cx="1857375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矩形 25"/>
          <p:cNvSpPr/>
          <p:nvPr/>
        </p:nvSpPr>
        <p:spPr>
          <a:xfrm>
            <a:off x="5168900" y="5293065"/>
            <a:ext cx="1857375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Max Pooling(or Average Pooling)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0" name="橢圓 11"/>
          <p:cNvSpPr>
            <a:spLocks noChangeArrowheads="1"/>
          </p:cNvSpPr>
          <p:nvPr/>
        </p:nvSpPr>
        <p:spPr bwMode="auto">
          <a:xfrm>
            <a:off x="895350" y="32845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橢圓 12"/>
          <p:cNvSpPr>
            <a:spLocks noChangeArrowheads="1"/>
          </p:cNvSpPr>
          <p:nvPr/>
        </p:nvSpPr>
        <p:spPr bwMode="auto">
          <a:xfrm>
            <a:off x="1736725" y="32845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橢圓 13"/>
          <p:cNvSpPr>
            <a:spLocks noChangeArrowheads="1"/>
          </p:cNvSpPr>
          <p:nvPr/>
        </p:nvSpPr>
        <p:spPr bwMode="auto">
          <a:xfrm>
            <a:off x="2579688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橢圓 14"/>
          <p:cNvSpPr>
            <a:spLocks noChangeArrowheads="1"/>
          </p:cNvSpPr>
          <p:nvPr/>
        </p:nvSpPr>
        <p:spPr bwMode="auto">
          <a:xfrm>
            <a:off x="3421063" y="32845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橢圓 15"/>
          <p:cNvSpPr>
            <a:spLocks noChangeArrowheads="1"/>
          </p:cNvSpPr>
          <p:nvPr/>
        </p:nvSpPr>
        <p:spPr bwMode="auto">
          <a:xfrm>
            <a:off x="895350" y="4084638"/>
            <a:ext cx="719138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橢圓 16"/>
          <p:cNvSpPr>
            <a:spLocks noChangeArrowheads="1"/>
          </p:cNvSpPr>
          <p:nvPr/>
        </p:nvSpPr>
        <p:spPr bwMode="auto">
          <a:xfrm>
            <a:off x="1736725" y="40846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橢圓 17"/>
          <p:cNvSpPr>
            <a:spLocks noChangeArrowheads="1"/>
          </p:cNvSpPr>
          <p:nvPr/>
        </p:nvSpPr>
        <p:spPr bwMode="auto">
          <a:xfrm>
            <a:off x="2579688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橢圓 18"/>
          <p:cNvSpPr>
            <a:spLocks noChangeArrowheads="1"/>
          </p:cNvSpPr>
          <p:nvPr/>
        </p:nvSpPr>
        <p:spPr bwMode="auto">
          <a:xfrm>
            <a:off x="3421063" y="40846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橢圓 19"/>
          <p:cNvSpPr>
            <a:spLocks noChangeArrowheads="1"/>
          </p:cNvSpPr>
          <p:nvPr/>
        </p:nvSpPr>
        <p:spPr bwMode="auto">
          <a:xfrm>
            <a:off x="895350" y="49434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橢圓 20"/>
          <p:cNvSpPr>
            <a:spLocks noChangeArrowheads="1"/>
          </p:cNvSpPr>
          <p:nvPr/>
        </p:nvSpPr>
        <p:spPr bwMode="auto">
          <a:xfrm>
            <a:off x="1736725" y="49434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橢圓 21"/>
          <p:cNvSpPr>
            <a:spLocks noChangeArrowheads="1"/>
          </p:cNvSpPr>
          <p:nvPr/>
        </p:nvSpPr>
        <p:spPr bwMode="auto">
          <a:xfrm>
            <a:off x="2579688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橢圓 22"/>
          <p:cNvSpPr>
            <a:spLocks noChangeArrowheads="1"/>
          </p:cNvSpPr>
          <p:nvPr/>
        </p:nvSpPr>
        <p:spPr bwMode="auto">
          <a:xfrm>
            <a:off x="3421063" y="49434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橢圓 23"/>
          <p:cNvSpPr>
            <a:spLocks noChangeArrowheads="1"/>
          </p:cNvSpPr>
          <p:nvPr/>
        </p:nvSpPr>
        <p:spPr bwMode="auto">
          <a:xfrm>
            <a:off x="895350" y="5743575"/>
            <a:ext cx="719138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橢圓 24"/>
          <p:cNvSpPr>
            <a:spLocks noChangeArrowheads="1"/>
          </p:cNvSpPr>
          <p:nvPr/>
        </p:nvSpPr>
        <p:spPr bwMode="auto">
          <a:xfrm>
            <a:off x="1736725" y="5743575"/>
            <a:ext cx="720725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4" name="橢圓 25"/>
          <p:cNvSpPr>
            <a:spLocks noChangeArrowheads="1"/>
          </p:cNvSpPr>
          <p:nvPr/>
        </p:nvSpPr>
        <p:spPr bwMode="auto">
          <a:xfrm>
            <a:off x="2579688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5" name="橢圓 26"/>
          <p:cNvSpPr>
            <a:spLocks noChangeArrowheads="1"/>
          </p:cNvSpPr>
          <p:nvPr/>
        </p:nvSpPr>
        <p:spPr bwMode="auto">
          <a:xfrm>
            <a:off x="3421063" y="5743575"/>
            <a:ext cx="71913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56" name="表格 34"/>
          <p:cNvGraphicFramePr>
            <a:graphicFrameLocks noGrp="1"/>
          </p:cNvGraphicFramePr>
          <p:nvPr/>
        </p:nvGraphicFramePr>
        <p:xfrm>
          <a:off x="5711825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7" name="文字方塊 35"/>
          <p:cNvSpPr txBox="1">
            <a:spLocks noChangeArrowheads="1"/>
          </p:cNvSpPr>
          <p:nvPr/>
        </p:nvSpPr>
        <p:spPr bwMode="auto">
          <a:xfrm>
            <a:off x="7200900" y="20859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58" name="橢圓 41"/>
          <p:cNvSpPr>
            <a:spLocks noChangeArrowheads="1"/>
          </p:cNvSpPr>
          <p:nvPr/>
        </p:nvSpPr>
        <p:spPr bwMode="auto">
          <a:xfrm>
            <a:off x="5064125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橢圓 42"/>
          <p:cNvSpPr>
            <a:spLocks noChangeArrowheads="1"/>
          </p:cNvSpPr>
          <p:nvPr/>
        </p:nvSpPr>
        <p:spPr bwMode="auto">
          <a:xfrm>
            <a:off x="5905500" y="33543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0" name="橢圓 43"/>
          <p:cNvSpPr>
            <a:spLocks noChangeArrowheads="1"/>
          </p:cNvSpPr>
          <p:nvPr/>
        </p:nvSpPr>
        <p:spPr bwMode="auto">
          <a:xfrm>
            <a:off x="6748463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橢圓 44"/>
          <p:cNvSpPr>
            <a:spLocks noChangeArrowheads="1"/>
          </p:cNvSpPr>
          <p:nvPr/>
        </p:nvSpPr>
        <p:spPr bwMode="auto">
          <a:xfrm>
            <a:off x="7589838" y="33543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橢圓 45"/>
          <p:cNvSpPr>
            <a:spLocks noChangeArrowheads="1"/>
          </p:cNvSpPr>
          <p:nvPr/>
        </p:nvSpPr>
        <p:spPr bwMode="auto">
          <a:xfrm>
            <a:off x="5064125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3" name="橢圓 46"/>
          <p:cNvSpPr>
            <a:spLocks noChangeArrowheads="1"/>
          </p:cNvSpPr>
          <p:nvPr/>
        </p:nvSpPr>
        <p:spPr bwMode="auto">
          <a:xfrm>
            <a:off x="5905500" y="41544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橢圓 47"/>
          <p:cNvSpPr>
            <a:spLocks noChangeArrowheads="1"/>
          </p:cNvSpPr>
          <p:nvPr/>
        </p:nvSpPr>
        <p:spPr bwMode="auto">
          <a:xfrm>
            <a:off x="6748463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橢圓 48"/>
          <p:cNvSpPr>
            <a:spLocks noChangeArrowheads="1"/>
          </p:cNvSpPr>
          <p:nvPr/>
        </p:nvSpPr>
        <p:spPr bwMode="auto">
          <a:xfrm>
            <a:off x="7589838" y="41544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6" name="橢圓 49"/>
          <p:cNvSpPr>
            <a:spLocks noChangeArrowheads="1"/>
          </p:cNvSpPr>
          <p:nvPr/>
        </p:nvSpPr>
        <p:spPr bwMode="auto">
          <a:xfrm>
            <a:off x="5064125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7" name="橢圓 50"/>
          <p:cNvSpPr>
            <a:spLocks noChangeArrowheads="1"/>
          </p:cNvSpPr>
          <p:nvPr/>
        </p:nvSpPr>
        <p:spPr bwMode="auto">
          <a:xfrm>
            <a:off x="5905500" y="50117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橢圓 51"/>
          <p:cNvSpPr>
            <a:spLocks noChangeArrowheads="1"/>
          </p:cNvSpPr>
          <p:nvPr/>
        </p:nvSpPr>
        <p:spPr bwMode="auto">
          <a:xfrm>
            <a:off x="6748463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橢圓 52"/>
          <p:cNvSpPr>
            <a:spLocks noChangeArrowheads="1"/>
          </p:cNvSpPr>
          <p:nvPr/>
        </p:nvSpPr>
        <p:spPr bwMode="auto">
          <a:xfrm>
            <a:off x="7589838" y="50117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0" name="橢圓 53"/>
          <p:cNvSpPr>
            <a:spLocks noChangeArrowheads="1"/>
          </p:cNvSpPr>
          <p:nvPr/>
        </p:nvSpPr>
        <p:spPr bwMode="auto">
          <a:xfrm>
            <a:off x="5064125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" name="橢圓 54"/>
          <p:cNvSpPr>
            <a:spLocks noChangeArrowheads="1"/>
          </p:cNvSpPr>
          <p:nvPr/>
        </p:nvSpPr>
        <p:spPr bwMode="auto">
          <a:xfrm>
            <a:off x="5905500" y="5811838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2" name="橢圓 55"/>
          <p:cNvSpPr>
            <a:spLocks noChangeArrowheads="1"/>
          </p:cNvSpPr>
          <p:nvPr/>
        </p:nvSpPr>
        <p:spPr bwMode="auto">
          <a:xfrm>
            <a:off x="6748463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-4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橢圓 56"/>
          <p:cNvSpPr>
            <a:spLocks noChangeArrowheads="1"/>
          </p:cNvSpPr>
          <p:nvPr/>
        </p:nvSpPr>
        <p:spPr bwMode="auto">
          <a:xfrm>
            <a:off x="7589838" y="5811838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74" name="表格 57"/>
          <p:cNvGraphicFramePr>
            <a:graphicFrameLocks noGrp="1"/>
          </p:cNvGraphicFramePr>
          <p:nvPr/>
        </p:nvGraphicFramePr>
        <p:xfrm>
          <a:off x="1706563" y="1617663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5" name="文字方塊 58"/>
          <p:cNvSpPr txBox="1">
            <a:spLocks noChangeArrowheads="1"/>
          </p:cNvSpPr>
          <p:nvPr/>
        </p:nvSpPr>
        <p:spPr bwMode="auto">
          <a:xfrm>
            <a:off x="3328988" y="207168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6" name="矩形 2"/>
          <p:cNvSpPr/>
          <p:nvPr/>
        </p:nvSpPr>
        <p:spPr>
          <a:xfrm>
            <a:off x="895350" y="3284538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7" name="矩形 67"/>
          <p:cNvSpPr/>
          <p:nvPr/>
        </p:nvSpPr>
        <p:spPr>
          <a:xfrm>
            <a:off x="2579688" y="3284538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8" name="矩形 68"/>
          <p:cNvSpPr/>
          <p:nvPr/>
        </p:nvSpPr>
        <p:spPr>
          <a:xfrm>
            <a:off x="895350" y="4940300"/>
            <a:ext cx="15621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9" name="矩形 69"/>
          <p:cNvSpPr/>
          <p:nvPr/>
        </p:nvSpPr>
        <p:spPr>
          <a:xfrm>
            <a:off x="2579688" y="4940300"/>
            <a:ext cx="1560512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0" name="矩形 70"/>
          <p:cNvSpPr/>
          <p:nvPr/>
        </p:nvSpPr>
        <p:spPr>
          <a:xfrm>
            <a:off x="5064125" y="3325813"/>
            <a:ext cx="15621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1" name="矩形 71"/>
          <p:cNvSpPr/>
          <p:nvPr/>
        </p:nvSpPr>
        <p:spPr>
          <a:xfrm>
            <a:off x="6748463" y="3325813"/>
            <a:ext cx="1560512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2" name="矩形 72"/>
          <p:cNvSpPr/>
          <p:nvPr/>
        </p:nvSpPr>
        <p:spPr>
          <a:xfrm>
            <a:off x="5064125" y="4981575"/>
            <a:ext cx="15621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3" name="矩形 73"/>
          <p:cNvSpPr/>
          <p:nvPr/>
        </p:nvSpPr>
        <p:spPr>
          <a:xfrm>
            <a:off x="6748463" y="4981575"/>
            <a:ext cx="1560512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3" grpId="0" animBg="1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Max Pooling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338138" y="2503488"/>
          <a:ext cx="28749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  <a:gridCol w="479160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72" marR="9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72" marR="91472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601663" y="5492750"/>
            <a:ext cx="2347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59923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7570788" y="308610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757078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599238" y="4195763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6788150" y="3303588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7794625" y="328136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7794625" y="4352925"/>
            <a:ext cx="720725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6802438" y="43545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文字方塊 13"/>
          <p:cNvSpPr txBox="1">
            <a:spLocks noChangeArrowheads="1"/>
          </p:cNvSpPr>
          <p:nvPr/>
        </p:nvSpPr>
        <p:spPr bwMode="auto">
          <a:xfrm>
            <a:off x="6426200" y="5186363"/>
            <a:ext cx="234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6437313" y="5699125"/>
            <a:ext cx="22669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152775" y="2728913"/>
            <a:ext cx="858838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6437313" y="1957388"/>
            <a:ext cx="2279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014788" y="2609850"/>
            <a:ext cx="1374775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1613" y="4187825"/>
            <a:ext cx="1377950" cy="1066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378450" y="4289425"/>
            <a:ext cx="858838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525" y="3517900"/>
            <a:ext cx="492125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Why Pooling? 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4" name="內容版面配置區 2"/>
          <p:cNvSpPr txBox="1">
            <a:spLocks/>
          </p:cNvSpPr>
          <p:nvPr/>
        </p:nvSpPr>
        <p:spPr>
          <a:xfrm>
            <a:off x="628650" y="1417252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en-US" altLang="zh-TW" sz="2800" kern="0" dirty="0" smtClean="0"/>
              <a:t>Subsampling pixels will not change the object</a:t>
            </a:r>
          </a:p>
          <a:p>
            <a:endParaRPr lang="en-US" altLang="zh-TW" sz="2800" kern="0" dirty="0"/>
          </a:p>
          <a:p>
            <a:endParaRPr lang="en-US" altLang="zh-TW" sz="2800" kern="0" dirty="0" smtClean="0"/>
          </a:p>
          <a:p>
            <a:endParaRPr lang="en-US" altLang="zh-TW" sz="2800" kern="0" dirty="0"/>
          </a:p>
          <a:p>
            <a:endParaRPr lang="en-US" altLang="zh-TW" sz="2800" kern="0" dirty="0" smtClean="0"/>
          </a:p>
          <a:p>
            <a:endParaRPr lang="en-US" altLang="zh-TW" sz="2800" kern="0" dirty="0"/>
          </a:p>
          <a:p>
            <a:r>
              <a:rPr lang="en-US" altLang="ko-KR" sz="2800" dirty="0"/>
              <a:t>A CNN compresses a fully connected network in two ways</a:t>
            </a:r>
            <a:r>
              <a:rPr lang="en-US" altLang="ko-KR" sz="2800" dirty="0" smtClean="0"/>
              <a:t>:</a:t>
            </a:r>
          </a:p>
          <a:p>
            <a:pPr marL="0" indent="0">
              <a:buNone/>
            </a:pPr>
            <a:r>
              <a:rPr lang="en-US" altLang="ko-KR" sz="2000" dirty="0" smtClean="0"/>
              <a:t>       - Reducing </a:t>
            </a:r>
            <a:r>
              <a:rPr lang="en-US" altLang="ko-KR" sz="2000" dirty="0"/>
              <a:t>number of connections</a:t>
            </a:r>
          </a:p>
          <a:p>
            <a:pPr marL="0" indent="0">
              <a:buNone/>
            </a:pPr>
            <a:r>
              <a:rPr lang="en-US" altLang="ko-KR" sz="2000" dirty="0" smtClean="0"/>
              <a:t>       - Shared </a:t>
            </a:r>
            <a:r>
              <a:rPr lang="en-US" altLang="ko-KR" sz="2000" dirty="0"/>
              <a:t>weights on the edges</a:t>
            </a:r>
          </a:p>
          <a:p>
            <a:pPr marL="0" indent="0">
              <a:buNone/>
            </a:pPr>
            <a:r>
              <a:rPr lang="en-US" altLang="ko-KR" sz="2000" dirty="0" smtClean="0"/>
              <a:t>       - Max </a:t>
            </a:r>
            <a:r>
              <a:rPr lang="en-US" altLang="ko-KR" sz="2000" dirty="0"/>
              <a:t>pooling further reduces the </a:t>
            </a:r>
            <a:r>
              <a:rPr lang="en-US" altLang="ko-KR" sz="2000" dirty="0" smtClean="0"/>
              <a:t>complexity</a:t>
            </a:r>
            <a:endParaRPr lang="en-US" altLang="ko-KR" sz="2000" dirty="0"/>
          </a:p>
        </p:txBody>
      </p:sp>
      <p:pic>
        <p:nvPicPr>
          <p:cNvPr id="8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45" y="2293430"/>
            <a:ext cx="1881108" cy="1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8" y="2564655"/>
            <a:ext cx="991140" cy="6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向右箭號 3"/>
          <p:cNvSpPr/>
          <p:nvPr/>
        </p:nvSpPr>
        <p:spPr>
          <a:xfrm>
            <a:off x="3485033" y="2699005"/>
            <a:ext cx="1007030" cy="4530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8" name="文字方塊 5"/>
          <p:cNvSpPr txBox="1">
            <a:spLocks noChangeArrowheads="1"/>
          </p:cNvSpPr>
          <p:nvPr/>
        </p:nvSpPr>
        <p:spPr bwMode="auto">
          <a:xfrm>
            <a:off x="3437448" y="3148377"/>
            <a:ext cx="20737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rgbClr val="FF0000"/>
                </a:solidFill>
              </a:rPr>
              <a:t>Subsampling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9" name="文字方塊 6"/>
          <p:cNvSpPr txBox="1">
            <a:spLocks noChangeArrowheads="1"/>
          </p:cNvSpPr>
          <p:nvPr/>
        </p:nvSpPr>
        <p:spPr bwMode="auto">
          <a:xfrm>
            <a:off x="1875714" y="1884061"/>
            <a:ext cx="809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0" name="文字方塊 8"/>
          <p:cNvSpPr txBox="1">
            <a:spLocks noChangeArrowheads="1"/>
          </p:cNvSpPr>
          <p:nvPr/>
        </p:nvSpPr>
        <p:spPr bwMode="auto">
          <a:xfrm>
            <a:off x="4871034" y="2136299"/>
            <a:ext cx="8085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1" name="文字方塊 7"/>
          <p:cNvSpPr txBox="1">
            <a:spLocks noChangeArrowheads="1"/>
          </p:cNvSpPr>
          <p:nvPr/>
        </p:nvSpPr>
        <p:spPr bwMode="auto">
          <a:xfrm>
            <a:off x="955675" y="3528715"/>
            <a:ext cx="7450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We can subsample the pixels to make image smaller</a:t>
            </a:r>
            <a:endParaRPr lang="zh-TW" altLang="en-US" dirty="0"/>
          </a:p>
        </p:txBody>
      </p:sp>
      <p:sp>
        <p:nvSpPr>
          <p:cNvPr id="92" name="文字方塊 12"/>
          <p:cNvSpPr txBox="1">
            <a:spLocks noChangeArrowheads="1"/>
          </p:cNvSpPr>
          <p:nvPr/>
        </p:nvSpPr>
        <p:spPr bwMode="auto">
          <a:xfrm>
            <a:off x="1875714" y="3895631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fewer parameters to characterize the image</a:t>
            </a:r>
            <a:endParaRPr lang="zh-TW" altLang="en-US" dirty="0"/>
          </a:p>
        </p:txBody>
      </p:sp>
      <p:sp>
        <p:nvSpPr>
          <p:cNvPr id="93" name="向右箭號 11"/>
          <p:cNvSpPr/>
          <p:nvPr/>
        </p:nvSpPr>
        <p:spPr>
          <a:xfrm>
            <a:off x="1247064" y="3930313"/>
            <a:ext cx="627939" cy="387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/>
      <p:bldP spid="90" grpId="0"/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The Whole CNN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5" name="群組 3"/>
          <p:cNvGrpSpPr>
            <a:grpSpLocks/>
          </p:cNvGrpSpPr>
          <p:nvPr/>
        </p:nvGrpSpPr>
        <p:grpSpPr bwMode="auto">
          <a:xfrm>
            <a:off x="749300" y="2274888"/>
            <a:ext cx="2906713" cy="3200400"/>
            <a:chOff x="-1626455" y="3999117"/>
            <a:chExt cx="2906568" cy="3201477"/>
          </a:xfrm>
        </p:grpSpPr>
        <p:pic>
          <p:nvPicPr>
            <p:cNvPr id="6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7" y="714017"/>
            <a:ext cx="1044575" cy="70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277938" y="1706563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868988" y="145097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5868988" y="2562225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5868988" y="365442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5868988" y="4689475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4881563" y="5753100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154237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628650" y="2562225"/>
            <a:ext cx="4368800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/>
          <p:cNvSpPr txBox="1"/>
          <p:nvPr/>
        </p:nvSpPr>
        <p:spPr>
          <a:xfrm>
            <a:off x="6705600" y="3657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6477000" y="5943600"/>
            <a:ext cx="209718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6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Flattening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5" name="群組 13"/>
          <p:cNvGrpSpPr>
            <a:grpSpLocks/>
          </p:cNvGrpSpPr>
          <p:nvPr/>
        </p:nvGrpSpPr>
        <p:grpSpPr bwMode="auto">
          <a:xfrm>
            <a:off x="266700" y="2482203"/>
            <a:ext cx="19431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2362200" y="389507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/>
          <p:cNvSpPr/>
          <p:nvPr/>
        </p:nvSpPr>
        <p:spPr>
          <a:xfrm>
            <a:off x="4212000" y="203763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4212000" y="1093262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4212000" y="1932162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4212000" y="2787098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 smtClean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4212000" y="3623945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4212000" y="441163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4212000" y="5213457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4212000" y="6038154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987925" y="3199753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7473950" y="3428353"/>
            <a:ext cx="557213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5602288" y="2733028"/>
            <a:ext cx="3200400" cy="2506663"/>
            <a:chOff x="-2630921" y="4440114"/>
            <a:chExt cx="3201477" cy="2506507"/>
          </a:xfrm>
        </p:grpSpPr>
        <p:pic>
          <p:nvPicPr>
            <p:cNvPr id="26" name="圖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325688" y="3210866"/>
            <a:ext cx="1831975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r>
              <a:rPr lang="en-US" altLang="ko-KR" sz="2800" dirty="0" smtClean="0">
                <a:effectLst/>
              </a:rPr>
              <a:t>Consider</a:t>
            </a:r>
            <a:r>
              <a:rPr lang="ko-KR" altLang="en-US" sz="2800" dirty="0" smtClean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learning an image : </a:t>
            </a:r>
          </a:p>
          <a:p>
            <a:pPr marL="0" indent="0">
              <a:buNone/>
              <a:defRPr/>
            </a:pPr>
            <a:r>
              <a:rPr lang="en-US" altLang="ko-KR" sz="2800" dirty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    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어떤 특정 패턴은 전체 이미지 보다 훨씬 작다</a:t>
            </a:r>
            <a:r>
              <a:rPr lang="en-US" altLang="ko-KR" dirty="0" smtClean="0">
                <a:effectLst/>
              </a:rPr>
              <a:t>. </a:t>
            </a: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5" y="3751616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98" y="3797654"/>
            <a:ext cx="1296987" cy="11398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48" y="3715104"/>
            <a:ext cx="215106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圖說文字 42"/>
          <p:cNvSpPr/>
          <p:nvPr/>
        </p:nvSpPr>
        <p:spPr>
          <a:xfrm>
            <a:off x="5959135" y="4926366"/>
            <a:ext cx="2422525" cy="601663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>
                <a:solidFill>
                  <a:srgbClr val="000000"/>
                </a:solidFill>
              </a:rPr>
              <a:t>“</a:t>
            </a:r>
            <a:r>
              <a:rPr lang="en-US" altLang="zh-TW" dirty="0">
                <a:solidFill>
                  <a:srgbClr val="FF0000"/>
                </a:solidFill>
              </a:rPr>
              <a:t>beak</a:t>
            </a:r>
            <a:r>
              <a:rPr lang="en-US" altLang="zh-TW" dirty="0">
                <a:solidFill>
                  <a:srgbClr val="000000"/>
                </a:solidFill>
              </a:rPr>
              <a:t>”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detector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矩形 43"/>
          <p:cNvSpPr/>
          <p:nvPr/>
        </p:nvSpPr>
        <p:spPr>
          <a:xfrm>
            <a:off x="1260135" y="3797654"/>
            <a:ext cx="406400" cy="379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2" name="直線單箭頭接點 45"/>
          <p:cNvCxnSpPr>
            <a:stCxn id="11" idx="3"/>
            <a:endCxn id="8" idx="1"/>
          </p:cNvCxnSpPr>
          <p:nvPr/>
        </p:nvCxnSpPr>
        <p:spPr>
          <a:xfrm>
            <a:off x="1666535" y="3986566"/>
            <a:ext cx="2214563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48"/>
          <p:cNvSpPr txBox="1"/>
          <p:nvPr/>
        </p:nvSpPr>
        <p:spPr>
          <a:xfrm>
            <a:off x="929935" y="2695644"/>
            <a:ext cx="7391400" cy="46166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CNN Model Example</a:t>
            </a: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5" name="矩形 28"/>
          <p:cNvSpPr/>
          <p:nvPr/>
        </p:nvSpPr>
        <p:spPr>
          <a:xfrm>
            <a:off x="6938826" y="204273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矩形 29"/>
          <p:cNvSpPr/>
          <p:nvPr/>
        </p:nvSpPr>
        <p:spPr>
          <a:xfrm>
            <a:off x="6938826" y="3142744"/>
            <a:ext cx="1736724" cy="556488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30"/>
          <p:cNvSpPr/>
          <p:nvPr/>
        </p:nvSpPr>
        <p:spPr>
          <a:xfrm>
            <a:off x="6938826" y="421095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1"/>
          <p:cNvSpPr/>
          <p:nvPr/>
        </p:nvSpPr>
        <p:spPr>
          <a:xfrm>
            <a:off x="6938826" y="5244209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向下箭號 11"/>
          <p:cNvSpPr/>
          <p:nvPr/>
        </p:nvSpPr>
        <p:spPr>
          <a:xfrm>
            <a:off x="7558168" y="15656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558168" y="2675339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558168" y="3767539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558168" y="4802589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文字方塊 41"/>
          <p:cNvSpPr txBox="1">
            <a:spLocks noChangeArrowheads="1"/>
          </p:cNvSpPr>
          <p:nvPr/>
        </p:nvSpPr>
        <p:spPr bwMode="auto">
          <a:xfrm>
            <a:off x="6821568" y="1141814"/>
            <a:ext cx="2046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sp>
        <p:nvSpPr>
          <p:cNvPr id="18" name="文字方塊 22"/>
          <p:cNvSpPr txBox="1">
            <a:spLocks noChangeArrowheads="1"/>
          </p:cNvSpPr>
          <p:nvPr/>
        </p:nvSpPr>
        <p:spPr bwMode="auto">
          <a:xfrm>
            <a:off x="4519693" y="1502176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19" name="文字方塊 23"/>
          <p:cNvSpPr txBox="1">
            <a:spLocks noChangeArrowheads="1"/>
          </p:cNvSpPr>
          <p:nvPr/>
        </p:nvSpPr>
        <p:spPr bwMode="auto">
          <a:xfrm>
            <a:off x="4516518" y="2683276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rgbClr val="000000"/>
                </a:solidFill>
              </a:rPr>
              <a:t>25 x 26 x 26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20" name="文字方塊 24"/>
          <p:cNvSpPr txBox="1">
            <a:spLocks noChangeArrowheads="1"/>
          </p:cNvSpPr>
          <p:nvPr/>
        </p:nvSpPr>
        <p:spPr bwMode="auto">
          <a:xfrm>
            <a:off x="4519693" y="3681814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1" name="文字方塊 25"/>
          <p:cNvSpPr txBox="1">
            <a:spLocks noChangeArrowheads="1"/>
          </p:cNvSpPr>
          <p:nvPr/>
        </p:nvSpPr>
        <p:spPr bwMode="auto">
          <a:xfrm>
            <a:off x="4519693" y="4764489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22" name="文字方塊 26"/>
          <p:cNvSpPr txBox="1">
            <a:spLocks noChangeArrowheads="1"/>
          </p:cNvSpPr>
          <p:nvPr/>
        </p:nvSpPr>
        <p:spPr bwMode="auto">
          <a:xfrm>
            <a:off x="4519693" y="5793189"/>
            <a:ext cx="1674813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cxnSp>
        <p:nvCxnSpPr>
          <p:cNvPr id="23" name="直線單箭頭接點 32"/>
          <p:cNvCxnSpPr/>
          <p:nvPr/>
        </p:nvCxnSpPr>
        <p:spPr>
          <a:xfrm flipH="1" flipV="1">
            <a:off x="6202443" y="2319739"/>
            <a:ext cx="7366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7"/>
          <p:cNvCxnSpPr/>
          <p:nvPr/>
        </p:nvCxnSpPr>
        <p:spPr>
          <a:xfrm flipH="1" flipV="1">
            <a:off x="6202443" y="3418289"/>
            <a:ext cx="736600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8"/>
          <p:cNvCxnSpPr/>
          <p:nvPr/>
        </p:nvCxnSpPr>
        <p:spPr>
          <a:xfrm flipH="1" flipV="1">
            <a:off x="6202443" y="4521601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9"/>
          <p:cNvCxnSpPr/>
          <p:nvPr/>
        </p:nvCxnSpPr>
        <p:spPr>
          <a:xfrm flipH="1" flipV="1">
            <a:off x="6210381" y="5569351"/>
            <a:ext cx="736600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"/>
          <p:cNvSpPr txBox="1">
            <a:spLocks noChangeArrowheads="1"/>
          </p:cNvSpPr>
          <p:nvPr/>
        </p:nvSpPr>
        <p:spPr bwMode="auto">
          <a:xfrm>
            <a:off x="12226" y="2714024"/>
            <a:ext cx="3619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/>
              <a:t>How many parameters for each filter?</a:t>
            </a:r>
            <a:endParaRPr lang="zh-TW" altLang="en-US" sz="1600" dirty="0"/>
          </a:p>
        </p:txBody>
      </p:sp>
      <p:sp>
        <p:nvSpPr>
          <p:cNvPr id="29" name="文字方塊 3"/>
          <p:cNvSpPr txBox="1"/>
          <p:nvPr/>
        </p:nvSpPr>
        <p:spPr>
          <a:xfrm>
            <a:off x="3803847" y="2675769"/>
            <a:ext cx="487810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文字方塊 40"/>
          <p:cNvSpPr txBox="1"/>
          <p:nvPr/>
        </p:nvSpPr>
        <p:spPr>
          <a:xfrm>
            <a:off x="3449718" y="4664476"/>
            <a:ext cx="951851" cy="707886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405" y="472670"/>
            <a:ext cx="809625" cy="685800"/>
          </a:xfrm>
          <a:prstGeom prst="rect">
            <a:avLst/>
          </a:prstGeom>
        </p:spPr>
      </p:pic>
      <p:sp>
        <p:nvSpPr>
          <p:cNvPr id="36" name="文字方塊 2"/>
          <p:cNvSpPr txBox="1">
            <a:spLocks noChangeArrowheads="1"/>
          </p:cNvSpPr>
          <p:nvPr/>
        </p:nvSpPr>
        <p:spPr bwMode="auto">
          <a:xfrm>
            <a:off x="0" y="4849142"/>
            <a:ext cx="3619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/>
              <a:t>How many parameters for each filter?</a:t>
            </a:r>
            <a:endParaRPr lang="zh-TW" altLang="en-US" sz="1600" dirty="0"/>
          </a:p>
        </p:txBody>
      </p:sp>
      <p:sp>
        <p:nvSpPr>
          <p:cNvPr id="37" name="文字方塊 2"/>
          <p:cNvSpPr txBox="1">
            <a:spLocks noChangeArrowheads="1"/>
          </p:cNvSpPr>
          <p:nvPr/>
        </p:nvSpPr>
        <p:spPr bwMode="auto">
          <a:xfrm>
            <a:off x="4475872" y="2121956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</a:rPr>
              <a:t>25</a:t>
            </a:r>
            <a:r>
              <a:rPr lang="ko-KR" altLang="en-US" sz="1600" dirty="0" smtClean="0">
                <a:solidFill>
                  <a:srgbClr val="000000"/>
                </a:solidFill>
              </a:rPr>
              <a:t>개의 </a:t>
            </a:r>
            <a:r>
              <a:rPr lang="en-US" altLang="zh-TW" sz="1600" dirty="0" smtClean="0">
                <a:solidFill>
                  <a:srgbClr val="000000"/>
                </a:solidFill>
              </a:rPr>
              <a:t>3 </a:t>
            </a:r>
            <a:r>
              <a:rPr lang="en-US" altLang="zh-TW" sz="1600" dirty="0">
                <a:solidFill>
                  <a:srgbClr val="000000"/>
                </a:solidFill>
              </a:rPr>
              <a:t>x </a:t>
            </a:r>
            <a:r>
              <a:rPr lang="en-US" altLang="zh-TW" sz="1600" dirty="0" smtClean="0">
                <a:solidFill>
                  <a:srgbClr val="000000"/>
                </a:solidFill>
              </a:rPr>
              <a:t>3 filter</a:t>
            </a:r>
            <a:endParaRPr lang="zh-TW" altLang="en-US" sz="1600" dirty="0"/>
          </a:p>
        </p:txBody>
      </p:sp>
      <p:sp>
        <p:nvSpPr>
          <p:cNvPr id="38" name="文字方塊 2"/>
          <p:cNvSpPr txBox="1">
            <a:spLocks noChangeArrowheads="1"/>
          </p:cNvSpPr>
          <p:nvPr/>
        </p:nvSpPr>
        <p:spPr bwMode="auto">
          <a:xfrm>
            <a:off x="4444486" y="3235795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 dirty="0" smtClean="0">
                <a:solidFill>
                  <a:srgbClr val="000000"/>
                </a:solidFill>
              </a:rPr>
              <a:t>Max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Pooling (2,2)</a:t>
            </a:r>
            <a:endParaRPr lang="zh-TW" altLang="en-US" sz="1600" dirty="0"/>
          </a:p>
        </p:txBody>
      </p:sp>
      <p:sp>
        <p:nvSpPr>
          <p:cNvPr id="39" name="文字方塊 2"/>
          <p:cNvSpPr txBox="1">
            <a:spLocks noChangeArrowheads="1"/>
          </p:cNvSpPr>
          <p:nvPr/>
        </p:nvSpPr>
        <p:spPr bwMode="auto">
          <a:xfrm>
            <a:off x="4372456" y="4304492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</a:rPr>
              <a:t>50</a:t>
            </a:r>
            <a:r>
              <a:rPr lang="ko-KR" altLang="en-US" sz="1600" dirty="0" smtClean="0">
                <a:solidFill>
                  <a:srgbClr val="000000"/>
                </a:solidFill>
              </a:rPr>
              <a:t>개의 </a:t>
            </a:r>
            <a:r>
              <a:rPr lang="en-US" altLang="zh-TW" sz="1600" dirty="0" smtClean="0">
                <a:solidFill>
                  <a:srgbClr val="000000"/>
                </a:solidFill>
              </a:rPr>
              <a:t>3 </a:t>
            </a:r>
            <a:r>
              <a:rPr lang="en-US" altLang="zh-TW" sz="1600" dirty="0">
                <a:solidFill>
                  <a:srgbClr val="000000"/>
                </a:solidFill>
              </a:rPr>
              <a:t>x </a:t>
            </a:r>
            <a:r>
              <a:rPr lang="en-US" altLang="zh-TW" sz="1600" dirty="0" smtClean="0">
                <a:solidFill>
                  <a:srgbClr val="000000"/>
                </a:solidFill>
              </a:rPr>
              <a:t>3 filter</a:t>
            </a:r>
            <a:endParaRPr lang="zh-TW" altLang="en-US" sz="1600" dirty="0"/>
          </a:p>
        </p:txBody>
      </p:sp>
      <p:sp>
        <p:nvSpPr>
          <p:cNvPr id="40" name="文字方塊 2"/>
          <p:cNvSpPr txBox="1">
            <a:spLocks noChangeArrowheads="1"/>
          </p:cNvSpPr>
          <p:nvPr/>
        </p:nvSpPr>
        <p:spPr bwMode="auto">
          <a:xfrm>
            <a:off x="4493307" y="5378673"/>
            <a:ext cx="1818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 dirty="0" smtClean="0">
                <a:solidFill>
                  <a:srgbClr val="000000"/>
                </a:solidFill>
              </a:rPr>
              <a:t>Max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Pooling (2,2)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60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7" grpId="0"/>
      <p:bldP spid="36" grpId="0"/>
      <p:bldP spid="37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CNN Model Example</a:t>
            </a: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31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2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3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4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5" name="向下箭號 11"/>
          <p:cNvSpPr/>
          <p:nvPr/>
        </p:nvSpPr>
        <p:spPr>
          <a:xfrm>
            <a:off x="6927850" y="1397000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向下箭號 17"/>
          <p:cNvSpPr/>
          <p:nvPr/>
        </p:nvSpPr>
        <p:spPr>
          <a:xfrm>
            <a:off x="6927850" y="2506663"/>
            <a:ext cx="546100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向下箭號 18"/>
          <p:cNvSpPr/>
          <p:nvPr/>
        </p:nvSpPr>
        <p:spPr>
          <a:xfrm>
            <a:off x="6927850" y="359886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向下箭號 19"/>
          <p:cNvSpPr/>
          <p:nvPr/>
        </p:nvSpPr>
        <p:spPr>
          <a:xfrm>
            <a:off x="6927850" y="4633913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文字方塊 41"/>
          <p:cNvSpPr txBox="1">
            <a:spLocks noChangeArrowheads="1"/>
          </p:cNvSpPr>
          <p:nvPr/>
        </p:nvSpPr>
        <p:spPr bwMode="auto">
          <a:xfrm>
            <a:off x="6248400" y="914400"/>
            <a:ext cx="204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sp>
        <p:nvSpPr>
          <p:cNvPr id="45" name="文字方塊 22"/>
          <p:cNvSpPr txBox="1">
            <a:spLocks noChangeArrowheads="1"/>
          </p:cNvSpPr>
          <p:nvPr/>
        </p:nvSpPr>
        <p:spPr bwMode="auto">
          <a:xfrm>
            <a:off x="5253038" y="136525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 x 28 x 28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6" name="文字方塊 23"/>
          <p:cNvSpPr txBox="1">
            <a:spLocks noChangeArrowheads="1"/>
          </p:cNvSpPr>
          <p:nvPr/>
        </p:nvSpPr>
        <p:spPr bwMode="auto">
          <a:xfrm>
            <a:off x="5253038" y="2479675"/>
            <a:ext cx="1674812" cy="4016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26 x 26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7" name="文字方塊 24"/>
          <p:cNvSpPr txBox="1">
            <a:spLocks noChangeArrowheads="1"/>
          </p:cNvSpPr>
          <p:nvPr/>
        </p:nvSpPr>
        <p:spPr bwMode="auto">
          <a:xfrm>
            <a:off x="5253038" y="3556000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25 x 13 x 13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8" name="文字方塊 25"/>
          <p:cNvSpPr txBox="1">
            <a:spLocks noChangeArrowheads="1"/>
          </p:cNvSpPr>
          <p:nvPr/>
        </p:nvSpPr>
        <p:spPr bwMode="auto">
          <a:xfrm>
            <a:off x="5253038" y="4613275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11 x 11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9" name="文字方塊 26"/>
          <p:cNvSpPr txBox="1">
            <a:spLocks noChangeArrowheads="1"/>
          </p:cNvSpPr>
          <p:nvPr/>
        </p:nvSpPr>
        <p:spPr bwMode="auto">
          <a:xfrm>
            <a:off x="5253038" y="5650727"/>
            <a:ext cx="1674812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50 x 5 x 5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50" name="文字方塊 32"/>
          <p:cNvSpPr txBox="1"/>
          <p:nvPr/>
        </p:nvSpPr>
        <p:spPr>
          <a:xfrm>
            <a:off x="3267596" y="5948910"/>
            <a:ext cx="1556991" cy="40011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51" name="右彎箭號 16"/>
          <p:cNvSpPr/>
          <p:nvPr/>
        </p:nvSpPr>
        <p:spPr>
          <a:xfrm rot="10800000">
            <a:off x="4864100" y="5749152"/>
            <a:ext cx="2452688" cy="63182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右彎箭號 21"/>
          <p:cNvSpPr/>
          <p:nvPr/>
        </p:nvSpPr>
        <p:spPr>
          <a:xfrm rot="16200000">
            <a:off x="2151856" y="5224484"/>
            <a:ext cx="727075" cy="13985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文字方塊 39"/>
          <p:cNvSpPr txBox="1">
            <a:spLocks noChangeArrowheads="1"/>
          </p:cNvSpPr>
          <p:nvPr/>
        </p:nvSpPr>
        <p:spPr bwMode="auto">
          <a:xfrm>
            <a:off x="2178050" y="5580877"/>
            <a:ext cx="1006475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000000"/>
                </a:solidFill>
              </a:rPr>
              <a:t>1250</a:t>
            </a:r>
            <a:endParaRPr lang="zh-TW" altLang="en-US" sz="2000">
              <a:solidFill>
                <a:srgbClr val="000000"/>
              </a:solidFill>
            </a:endParaRPr>
          </a:p>
        </p:txBody>
      </p:sp>
      <p:grpSp>
        <p:nvGrpSpPr>
          <p:cNvPr id="55" name="群組 40"/>
          <p:cNvGrpSpPr>
            <a:grpSpLocks/>
          </p:cNvGrpSpPr>
          <p:nvPr/>
        </p:nvGrpSpPr>
        <p:grpSpPr bwMode="auto">
          <a:xfrm>
            <a:off x="514350" y="2208213"/>
            <a:ext cx="2906713" cy="3201987"/>
            <a:chOff x="-1595803" y="3999117"/>
            <a:chExt cx="2906568" cy="3201477"/>
          </a:xfrm>
        </p:grpSpPr>
        <p:pic>
          <p:nvPicPr>
            <p:cNvPr id="56" name="圖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45"/>
            <p:cNvSpPr txBox="1"/>
            <p:nvPr/>
          </p:nvSpPr>
          <p:spPr>
            <a:xfrm>
              <a:off x="-1595803" y="4773762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endParaRPr lang="en-US" altLang="zh-TW" sz="20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rgbClr val="000000"/>
                  </a:solidFill>
                </a:rPr>
                <a:t>feedforward </a:t>
              </a:r>
              <a:r>
                <a:rPr lang="en-US" altLang="zh-TW" sz="2000" dirty="0">
                  <a:solidFill>
                    <a:srgbClr val="000000"/>
                  </a:solidFill>
                </a:rPr>
                <a:t>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8" name="文字方塊 46"/>
          <p:cNvSpPr txBox="1">
            <a:spLocks noChangeArrowheads="1"/>
          </p:cNvSpPr>
          <p:nvPr/>
        </p:nvSpPr>
        <p:spPr bwMode="auto">
          <a:xfrm>
            <a:off x="950913" y="1827213"/>
            <a:ext cx="2046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Output</a:t>
            </a:r>
            <a:endParaRPr lang="zh-TW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731" y="322263"/>
            <a:ext cx="809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488" y="1531938"/>
            <a:ext cx="2566987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b="0" dirty="0" err="1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TW" b="0" dirty="0" err="1" smtClean="0">
                <a:solidFill>
                  <a:schemeClr val="tx1"/>
                </a:solidFill>
                <a:latin typeface="+mn-lt"/>
              </a:rPr>
              <a:t>lphaGo</a:t>
            </a:r>
            <a:endParaRPr lang="zh-TW" altLang="en-US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175" y="2255838"/>
            <a:ext cx="1719263" cy="1244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Neural</a:t>
            </a:r>
          </a:p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Network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25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56300" y="2598738"/>
            <a:ext cx="423863" cy="560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10"/>
          <p:cNvGrpSpPr>
            <a:grpSpLocks/>
          </p:cNvGrpSpPr>
          <p:nvPr/>
        </p:nvGrpSpPr>
        <p:grpSpPr bwMode="auto">
          <a:xfrm>
            <a:off x="6488113" y="2274888"/>
            <a:ext cx="2496089" cy="1111250"/>
            <a:chOff x="6737868" y="2183226"/>
            <a:chExt cx="1596788" cy="1111653"/>
          </a:xfrm>
        </p:grpSpPr>
        <p:sp>
          <p:nvSpPr>
            <p:cNvPr id="38929" name="文字方塊 8"/>
            <p:cNvSpPr txBox="1">
              <a:spLocks noChangeArrowheads="1"/>
            </p:cNvSpPr>
            <p:nvPr/>
          </p:nvSpPr>
          <p:spPr bwMode="auto">
            <a:xfrm>
              <a:off x="6824399" y="2586993"/>
              <a:ext cx="14097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2000" dirty="0"/>
                <a:t>(19 x 19 positions)</a:t>
              </a:r>
              <a:endParaRPr lang="zh-TW" altLang="en-US" sz="2000" dirty="0"/>
            </a:p>
          </p:txBody>
        </p:sp>
        <p:sp>
          <p:nvSpPr>
            <p:cNvPr id="38930" name="文字方塊 9"/>
            <p:cNvSpPr txBox="1">
              <a:spLocks noChangeArrowheads="1"/>
            </p:cNvSpPr>
            <p:nvPr/>
          </p:nvSpPr>
          <p:spPr bwMode="auto">
            <a:xfrm>
              <a:off x="6737868" y="2183226"/>
              <a:ext cx="159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TW" sz="2000"/>
                <a:t>Next move</a:t>
              </a:r>
              <a:endParaRPr lang="zh-TW" altLang="en-US" sz="2000"/>
            </a:p>
          </p:txBody>
        </p:sp>
      </p:grpSp>
      <p:sp>
        <p:nvSpPr>
          <p:cNvPr id="12" name="文字方塊 12"/>
          <p:cNvSpPr txBox="1">
            <a:spLocks noChangeArrowheads="1"/>
          </p:cNvSpPr>
          <p:nvPr/>
        </p:nvSpPr>
        <p:spPr bwMode="auto">
          <a:xfrm>
            <a:off x="1079500" y="417988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19 x 19 matrix</a:t>
            </a:r>
            <a:endParaRPr lang="zh-TW" altLang="en-US"/>
          </a:p>
        </p:txBody>
      </p:sp>
      <p:sp>
        <p:nvSpPr>
          <p:cNvPr id="13" name="文字方塊 13"/>
          <p:cNvSpPr txBox="1">
            <a:spLocks noChangeArrowheads="1"/>
          </p:cNvSpPr>
          <p:nvPr/>
        </p:nvSpPr>
        <p:spPr bwMode="auto">
          <a:xfrm>
            <a:off x="1576388" y="477520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Black: 1</a:t>
            </a:r>
            <a:endParaRPr lang="zh-TW" altLang="en-US"/>
          </a:p>
        </p:txBody>
      </p:sp>
      <p:sp>
        <p:nvSpPr>
          <p:cNvPr id="14" name="文字方塊 14"/>
          <p:cNvSpPr txBox="1">
            <a:spLocks noChangeArrowheads="1"/>
          </p:cNvSpPr>
          <p:nvPr/>
        </p:nvSpPr>
        <p:spPr bwMode="auto">
          <a:xfrm>
            <a:off x="1576388" y="5224463"/>
            <a:ext cx="172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white: -1</a:t>
            </a:r>
            <a:endParaRPr lang="zh-TW" altLang="en-US"/>
          </a:p>
        </p:txBody>
      </p:sp>
      <p:sp>
        <p:nvSpPr>
          <p:cNvPr id="15" name="文字方塊 15"/>
          <p:cNvSpPr txBox="1">
            <a:spLocks noChangeArrowheads="1"/>
          </p:cNvSpPr>
          <p:nvPr/>
        </p:nvSpPr>
        <p:spPr bwMode="auto">
          <a:xfrm>
            <a:off x="1576388" y="5673725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none: 0</a:t>
            </a:r>
            <a:endParaRPr lang="zh-TW" altLang="en-US"/>
          </a:p>
        </p:txBody>
      </p:sp>
      <p:sp>
        <p:nvSpPr>
          <p:cNvPr id="17" name="文字方塊 17"/>
          <p:cNvSpPr txBox="1"/>
          <p:nvPr/>
        </p:nvSpPr>
        <p:spPr>
          <a:xfrm>
            <a:off x="3680602" y="4623211"/>
            <a:ext cx="5223701" cy="830997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Fully-connected feedforward network can be used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文字方塊 18"/>
          <p:cNvSpPr txBox="1"/>
          <p:nvPr/>
        </p:nvSpPr>
        <p:spPr>
          <a:xfrm>
            <a:off x="3680603" y="5669311"/>
            <a:ext cx="5223700" cy="461665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But CNN performs much better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CNN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단계</a:t>
            </a:r>
            <a:r>
              <a:rPr lang="en-US" altLang="ko-KR" dirty="0" smtClean="0"/>
              <a:t> 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240" y="1085454"/>
            <a:ext cx="806585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 필요한 라이브러리 불러오기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Tensorflow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marL="228600" indent="-228600">
              <a:buAutoNum type="arabicPeriod"/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2.</a:t>
            </a:r>
            <a:r>
              <a:rPr lang="ko-KR" altLang="en-US" sz="2000" dirty="0" smtClean="0"/>
              <a:t> 데이터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불러오기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Training, Test, Label data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3.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CNN </a:t>
            </a:r>
            <a:r>
              <a:rPr lang="ko-KR" altLang="en-US" sz="2000" dirty="0" smtClean="0"/>
              <a:t>신경망 모델 구성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미리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계획된 구조대로 신경망 구성 </a:t>
            </a:r>
            <a:endParaRPr lang="en-US" altLang="ko-KR" sz="1400" dirty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4.</a:t>
            </a:r>
            <a:r>
              <a:rPr lang="ko-KR" altLang="en-US" sz="2000" dirty="0" smtClean="0"/>
              <a:t> 최적화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RMS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cross-entropy</a:t>
            </a:r>
            <a:r>
              <a:rPr lang="ko-KR" altLang="en-US" sz="1400" dirty="0" smtClean="0"/>
              <a:t>로 </a:t>
            </a:r>
            <a:r>
              <a:rPr lang="en-US" altLang="ko-KR" sz="1400" dirty="0"/>
              <a:t>error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계산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Ex) </a:t>
            </a:r>
            <a:r>
              <a:rPr lang="en-US" altLang="ko-KR" sz="1400" dirty="0" err="1" smtClean="0"/>
              <a:t>AdamOptimizer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5.</a:t>
            </a:r>
            <a:r>
              <a:rPr lang="ko-KR" altLang="en-US" sz="2000" dirty="0" smtClean="0"/>
              <a:t> 훈련데이터를 이용한 학습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>
              <a:defRPr/>
            </a:pPr>
            <a:r>
              <a:rPr lang="en-US" altLang="ko-KR" sz="1400" dirty="0"/>
              <a:t>     -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열고</a:t>
            </a:r>
            <a:r>
              <a:rPr lang="en-US" altLang="ko-KR" sz="1400" dirty="0" smtClean="0"/>
              <a:t>, Epoch </a:t>
            </a:r>
            <a:r>
              <a:rPr lang="ko-KR" altLang="en-US" sz="1400" dirty="0" smtClean="0"/>
              <a:t>수를 결정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Epoch</a:t>
            </a:r>
            <a:r>
              <a:rPr lang="ko-KR" altLang="en-US" sz="1400" dirty="0" smtClean="0"/>
              <a:t>를 반복할 때 마다</a:t>
            </a:r>
            <a:r>
              <a:rPr lang="en-US" altLang="ko-KR" sz="1400" dirty="0" smtClean="0"/>
              <a:t>, error </a:t>
            </a:r>
            <a:r>
              <a:rPr lang="ko-KR" altLang="en-US" sz="1400" dirty="0" smtClean="0"/>
              <a:t>값을 출력하여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가 줄어들며 학습이 제대로 되는지 확인</a:t>
            </a:r>
            <a:endParaRPr lang="en-US" altLang="ko-KR" sz="1400" dirty="0" smtClean="0"/>
          </a:p>
          <a:p>
            <a:pPr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데이터 사이즈가 클 경우</a:t>
            </a:r>
            <a:r>
              <a:rPr lang="en-US" altLang="ko-KR" sz="1400" dirty="0" smtClean="0"/>
              <a:t>, Batch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통해 일정 사이즈의 데이터 만큼씩 학습을 수행</a:t>
            </a:r>
            <a:endParaRPr lang="en-US" altLang="ko-KR" sz="1400" dirty="0" smtClean="0"/>
          </a:p>
          <a:p>
            <a:pPr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en-US" altLang="ko-KR" sz="2000" dirty="0" smtClean="0"/>
              <a:t>6.</a:t>
            </a:r>
            <a:r>
              <a:rPr lang="ko-KR" altLang="en-US" sz="2000" dirty="0" smtClean="0"/>
              <a:t> 테스트 데이터를 이용한 최종 식별 결과 확인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1400" dirty="0"/>
              <a:t>     - </a:t>
            </a:r>
            <a:r>
              <a:rPr lang="ko-KR" altLang="en-US" sz="1400" dirty="0" smtClean="0"/>
              <a:t>모델로 </a:t>
            </a:r>
            <a:r>
              <a:rPr lang="ko-KR" altLang="en-US" sz="1400" dirty="0"/>
              <a:t>예측한 값과 실제 레이블인 </a:t>
            </a:r>
            <a:r>
              <a:rPr lang="en-US" altLang="ko-KR" sz="1400" dirty="0"/>
              <a:t>Y</a:t>
            </a:r>
            <a:r>
              <a:rPr lang="ko-KR" altLang="en-US" sz="1400" dirty="0"/>
              <a:t>의 값을 </a:t>
            </a:r>
            <a:r>
              <a:rPr lang="ko-KR" altLang="en-US" sz="1400" dirty="0" smtClean="0"/>
              <a:t>비교</a:t>
            </a:r>
            <a:endParaRPr lang="en-US" altLang="ko-KR" sz="1400" dirty="0" smtClean="0"/>
          </a:p>
          <a:p>
            <a:pPr marL="0" indent="0">
              <a:buNone/>
              <a:defRPr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예측한 </a:t>
            </a:r>
            <a:r>
              <a:rPr lang="ko-KR" altLang="en-US" sz="1400" dirty="0"/>
              <a:t>값에서 가장 큰 값을 예측한 레이블이라고 </a:t>
            </a:r>
            <a:r>
              <a:rPr lang="ko-KR" altLang="en-US" sz="1400" dirty="0" smtClean="0"/>
              <a:t>평가</a:t>
            </a:r>
            <a:endParaRPr lang="en-US" altLang="ko-KR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데이터 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3. CNN </a:t>
            </a:r>
            <a:r>
              <a:rPr lang="ko-KR" altLang="en-US" dirty="0" smtClean="0"/>
              <a:t>신경망 모델 구성</a:t>
            </a:r>
            <a:r>
              <a:rPr lang="en-US" altLang="ko-KR" dirty="0" smtClean="0"/>
              <a:t>(1)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24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69" y="429402"/>
            <a:ext cx="6498455" cy="7386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tensorflow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err="1">
                <a:latin typeface="+mn-lt"/>
              </a:rPr>
              <a:t>tf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import </a:t>
            </a:r>
            <a:r>
              <a:rPr lang="en-US" altLang="ko-KR" sz="1400" dirty="0" err="1">
                <a:latin typeface="+mn-lt"/>
              </a:rPr>
              <a:t>numpy</a:t>
            </a:r>
            <a:r>
              <a:rPr lang="en-US" altLang="ko-KR" sz="1400" dirty="0">
                <a:latin typeface="+mn-lt"/>
              </a:rPr>
              <a:t> as </a:t>
            </a:r>
            <a:r>
              <a:rPr lang="en-US" altLang="ko-KR" sz="1400" dirty="0" smtClean="0">
                <a:latin typeface="+mn-lt"/>
              </a:rPr>
              <a:t>np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latin typeface="+mn-lt"/>
              </a:rPr>
              <a:t>from </a:t>
            </a:r>
            <a:r>
              <a:rPr lang="en-US" altLang="ko-KR" sz="1400" dirty="0" err="1">
                <a:latin typeface="+mn-lt"/>
              </a:rPr>
              <a:t>tensorflow.examples.tutorials.mnist</a:t>
            </a:r>
            <a:r>
              <a:rPr lang="en-US" altLang="ko-KR" sz="1400" dirty="0">
                <a:latin typeface="+mn-lt"/>
              </a:rPr>
              <a:t> import </a:t>
            </a:r>
            <a:r>
              <a:rPr lang="en-US" altLang="ko-KR" sz="1400" dirty="0" err="1">
                <a:latin typeface="+mn-lt"/>
              </a:rPr>
              <a:t>input_data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669" y="1781555"/>
            <a:ext cx="6498455" cy="89255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텐서플로우에</a:t>
            </a:r>
            <a:r>
              <a:rPr lang="ko-KR" altLang="en-US" sz="1200" dirty="0">
                <a:latin typeface="+mn-lt"/>
              </a:rPr>
              <a:t> 기본 내장된 </a:t>
            </a:r>
            <a:r>
              <a:rPr lang="en-US" altLang="ko-KR" sz="1200" dirty="0" err="1">
                <a:latin typeface="+mn-lt"/>
              </a:rPr>
              <a:t>mnist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모듈을 이용하여 데이터를 </a:t>
            </a:r>
            <a:r>
              <a:rPr lang="ko-KR" altLang="en-US" sz="1200" dirty="0" smtClean="0">
                <a:latin typeface="+mn-lt"/>
              </a:rPr>
              <a:t>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지정한 폴더에 </a:t>
            </a:r>
            <a:r>
              <a:rPr lang="en-US" altLang="ko-KR" sz="1200" dirty="0">
                <a:latin typeface="+mn-lt"/>
              </a:rPr>
              <a:t>MNIST </a:t>
            </a:r>
            <a:r>
              <a:rPr lang="ko-KR" altLang="en-US" sz="1200" dirty="0">
                <a:latin typeface="+mn-lt"/>
              </a:rPr>
              <a:t>데이터가 없는 경우 자동으로 데이터를 </a:t>
            </a:r>
            <a:r>
              <a:rPr lang="ko-KR" altLang="en-US" sz="1200" dirty="0" smtClean="0">
                <a:latin typeface="+mn-lt"/>
              </a:rPr>
              <a:t>다운로드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one_hot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옵션은 </a:t>
            </a:r>
            <a:r>
              <a:rPr lang="en-US" altLang="ko-KR" sz="1200" dirty="0" err="1" smtClean="0">
                <a:latin typeface="+mn-lt"/>
              </a:rPr>
              <a:t>one_hot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방식의 데이터로 </a:t>
            </a:r>
            <a:r>
              <a:rPr lang="ko-KR" altLang="en-US" sz="1200" dirty="0" smtClean="0">
                <a:latin typeface="+mn-lt"/>
              </a:rPr>
              <a:t>만든다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400" dirty="0" err="1" smtClean="0">
                <a:latin typeface="+mn-lt"/>
              </a:rPr>
              <a:t>mnist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input_data.read_data_sets</a:t>
            </a:r>
            <a:r>
              <a:rPr lang="en-US" altLang="ko-KR" sz="1400" dirty="0">
                <a:latin typeface="+mn-lt"/>
              </a:rPr>
              <a:t>("./</a:t>
            </a:r>
            <a:r>
              <a:rPr lang="en-US" altLang="ko-KR" sz="1400" dirty="0" err="1">
                <a:latin typeface="+mn-lt"/>
              </a:rPr>
              <a:t>mnist</a:t>
            </a:r>
            <a:r>
              <a:rPr lang="en-US" altLang="ko-KR" sz="1400" dirty="0">
                <a:latin typeface="+mn-lt"/>
              </a:rPr>
              <a:t>/data/", </a:t>
            </a:r>
            <a:r>
              <a:rPr lang="en-US" altLang="ko-KR" sz="1400" dirty="0" err="1">
                <a:latin typeface="+mn-lt"/>
              </a:rPr>
              <a:t>one_hot</a:t>
            </a:r>
            <a:r>
              <a:rPr lang="en-US" altLang="ko-KR" sz="1400" dirty="0">
                <a:latin typeface="+mn-lt"/>
              </a:rPr>
              <a:t>=True)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68" y="3287596"/>
            <a:ext cx="6498455" cy="224676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정의 </a:t>
            </a:r>
            <a:endParaRPr lang="en-US" altLang="ko-KR" sz="1200" dirty="0"/>
          </a:p>
          <a:p>
            <a:r>
              <a:rPr lang="en-US" altLang="ko-KR" sz="1400" dirty="0">
                <a:latin typeface="+mn-lt"/>
                <a:ea typeface="+mn-ea"/>
              </a:rPr>
              <a:t>X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(tf.float32, [None, 28, 28, 1])</a:t>
            </a:r>
          </a:p>
          <a:p>
            <a:r>
              <a:rPr lang="en-US" altLang="ko-KR" sz="1400" dirty="0">
                <a:latin typeface="+mn-lt"/>
                <a:ea typeface="+mn-ea"/>
              </a:rPr>
              <a:t>Y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(tf.float32, [None, 10])</a:t>
            </a:r>
            <a:endParaRPr lang="ko-KR" altLang="en-US" sz="1400" dirty="0">
              <a:latin typeface="+mn-lt"/>
              <a:ea typeface="+mn-ea"/>
            </a:endParaRPr>
          </a:p>
          <a:p>
            <a:r>
              <a:rPr lang="en-US" altLang="ko-KR" sz="1400" dirty="0" err="1">
                <a:latin typeface="+mn-lt"/>
                <a:ea typeface="+mn-ea"/>
              </a:rPr>
              <a:t>keep_prob</a:t>
            </a:r>
            <a:r>
              <a:rPr lang="en-US" altLang="ko-KR" sz="1400" dirty="0">
                <a:latin typeface="+mn-lt"/>
                <a:ea typeface="+mn-ea"/>
              </a:rPr>
              <a:t> = </a:t>
            </a:r>
            <a:r>
              <a:rPr lang="en-US" altLang="ko-KR" sz="1400" dirty="0" err="1">
                <a:latin typeface="+mn-lt"/>
                <a:ea typeface="+mn-ea"/>
              </a:rPr>
              <a:t>tf.placeholder</a:t>
            </a:r>
            <a:r>
              <a:rPr lang="en-US" altLang="ko-KR" sz="1400" dirty="0">
                <a:latin typeface="+mn-lt"/>
                <a:ea typeface="+mn-ea"/>
              </a:rPr>
              <a:t>(tf.float32)</a:t>
            </a:r>
            <a:endParaRPr lang="ko-KR" altLang="en-US" sz="1400" dirty="0">
              <a:latin typeface="+mn-lt"/>
              <a:ea typeface="+mn-ea"/>
            </a:endParaRPr>
          </a:p>
          <a:p>
            <a:endParaRPr lang="en-US" altLang="ko-KR" sz="1400" dirty="0" smtClean="0">
              <a:latin typeface="+mn-lt"/>
              <a:ea typeface="+mn-ea"/>
            </a:endParaRPr>
          </a:p>
          <a:p>
            <a:r>
              <a:rPr lang="en-US" altLang="ko-KR" sz="1200" dirty="0" smtClean="0">
                <a:latin typeface="+mn-lt"/>
                <a:ea typeface="+mn-ea"/>
              </a:rPr>
              <a:t>- </a:t>
            </a:r>
            <a:r>
              <a:rPr lang="ko-KR" altLang="en-US" sz="1200" dirty="0" smtClean="0">
                <a:latin typeface="+mn-lt"/>
                <a:ea typeface="+mn-ea"/>
              </a:rPr>
              <a:t>기존 </a:t>
            </a:r>
            <a:r>
              <a:rPr lang="ko-KR" altLang="en-US" sz="1200" dirty="0">
                <a:latin typeface="+mn-lt"/>
                <a:ea typeface="+mn-ea"/>
              </a:rPr>
              <a:t>모델에서는 입력 값을 </a:t>
            </a:r>
            <a:r>
              <a:rPr lang="en-US" altLang="ko-KR" sz="1200" dirty="0">
                <a:latin typeface="+mn-lt"/>
                <a:ea typeface="+mn-ea"/>
              </a:rPr>
              <a:t>28x28 </a:t>
            </a:r>
            <a:r>
              <a:rPr lang="ko-KR" altLang="en-US" sz="1200" dirty="0">
                <a:latin typeface="+mn-lt"/>
                <a:ea typeface="+mn-ea"/>
              </a:rPr>
              <a:t>하나의 차원으로 구성하였으나</a:t>
            </a:r>
            <a:r>
              <a:rPr lang="en-US" altLang="ko-KR" sz="1200" dirty="0">
                <a:latin typeface="+mn-lt"/>
                <a:ea typeface="+mn-ea"/>
              </a:rPr>
              <a:t>, CNN </a:t>
            </a:r>
            <a:r>
              <a:rPr lang="ko-KR" altLang="en-US" sz="1200" dirty="0">
                <a:latin typeface="+mn-lt"/>
                <a:ea typeface="+mn-ea"/>
              </a:rPr>
              <a:t>모델을 </a:t>
            </a:r>
            <a:r>
              <a:rPr lang="ko-KR" altLang="en-US" sz="1200" dirty="0" smtClean="0">
                <a:latin typeface="+mn-lt"/>
                <a:ea typeface="+mn-ea"/>
              </a:rPr>
              <a:t>사용하기</a:t>
            </a:r>
            <a:endParaRPr lang="en-US" altLang="ko-KR" sz="1200" dirty="0" smtClean="0">
              <a:latin typeface="+mn-lt"/>
              <a:ea typeface="+mn-ea"/>
            </a:endParaRPr>
          </a:p>
          <a:p>
            <a:r>
              <a:rPr lang="ko-KR" altLang="en-US" sz="1200" dirty="0" smtClean="0">
                <a:latin typeface="+mn-lt"/>
                <a:ea typeface="+mn-ea"/>
              </a:rPr>
              <a:t>  위해 </a:t>
            </a:r>
            <a:r>
              <a:rPr lang="en-US" altLang="ko-KR" sz="1200" dirty="0">
                <a:latin typeface="+mn-lt"/>
                <a:ea typeface="+mn-ea"/>
              </a:rPr>
              <a:t>2</a:t>
            </a:r>
            <a:r>
              <a:rPr lang="ko-KR" altLang="en-US" sz="1200" dirty="0">
                <a:latin typeface="+mn-lt"/>
                <a:ea typeface="+mn-ea"/>
              </a:rPr>
              <a:t>차원 평면 구조로 만든다</a:t>
            </a:r>
            <a:r>
              <a:rPr lang="en-US" altLang="ko-KR" sz="1200" dirty="0">
                <a:latin typeface="+mn-lt"/>
                <a:ea typeface="+mn-ea"/>
              </a:rPr>
              <a:t>. </a:t>
            </a:r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latin typeface="+mn-lt"/>
                <a:ea typeface="+mn-ea"/>
              </a:rPr>
              <a:t>- </a:t>
            </a:r>
            <a:r>
              <a:rPr lang="en-US" altLang="ko-KR" sz="1200" dirty="0" err="1">
                <a:latin typeface="+mn-lt"/>
                <a:ea typeface="+mn-ea"/>
              </a:rPr>
              <a:t>tf.placeholder</a:t>
            </a:r>
            <a:r>
              <a:rPr lang="en-US" altLang="ko-KR" sz="1200" dirty="0">
                <a:latin typeface="+mn-lt"/>
                <a:ea typeface="+mn-ea"/>
              </a:rPr>
              <a:t> </a:t>
            </a:r>
            <a:r>
              <a:rPr lang="ko-KR" altLang="en-US" sz="1200" dirty="0">
                <a:latin typeface="+mn-lt"/>
                <a:ea typeface="+mn-ea"/>
              </a:rPr>
              <a:t>함수인자 </a:t>
            </a:r>
            <a:r>
              <a:rPr lang="en-US" altLang="ko-KR" sz="1200" dirty="0">
                <a:latin typeface="+mn-lt"/>
                <a:ea typeface="+mn-ea"/>
              </a:rPr>
              <a:t>[None, 28, 28, 1] </a:t>
            </a:r>
            <a:endParaRPr lang="ko-KR" altLang="en-US" sz="1200" dirty="0">
              <a:latin typeface="+mn-lt"/>
              <a:ea typeface="+mn-ea"/>
            </a:endParaRPr>
          </a:p>
          <a:p>
            <a:r>
              <a:rPr lang="en-US" altLang="ko-KR" sz="1200" dirty="0">
                <a:latin typeface="+mn-lt"/>
                <a:ea typeface="+mn-ea"/>
              </a:rPr>
              <a:t>: None -&gt; </a:t>
            </a:r>
            <a:r>
              <a:rPr lang="ko-KR" altLang="en-US" sz="1200" dirty="0">
                <a:latin typeface="+mn-lt"/>
                <a:ea typeface="+mn-ea"/>
              </a:rPr>
              <a:t>입력 데이터의 개수</a:t>
            </a:r>
          </a:p>
          <a:p>
            <a:r>
              <a:rPr lang="en-US" altLang="ko-KR" sz="1200" dirty="0">
                <a:latin typeface="+mn-lt"/>
                <a:ea typeface="+mn-ea"/>
              </a:rPr>
              <a:t>: 28, 28 -&gt; 28x28 </a:t>
            </a:r>
            <a:r>
              <a:rPr lang="ko-KR" altLang="en-US" sz="1200" dirty="0">
                <a:latin typeface="+mn-lt"/>
                <a:ea typeface="+mn-ea"/>
              </a:rPr>
              <a:t>이미지 </a:t>
            </a:r>
          </a:p>
          <a:p>
            <a:r>
              <a:rPr lang="en-US" altLang="ko-KR" sz="1200" dirty="0">
                <a:latin typeface="+mn-lt"/>
                <a:ea typeface="+mn-ea"/>
              </a:rPr>
              <a:t>: 1 -&gt; </a:t>
            </a:r>
            <a:r>
              <a:rPr lang="ko-KR" altLang="en-US" sz="1200" dirty="0" err="1">
                <a:latin typeface="+mn-lt"/>
                <a:ea typeface="+mn-ea"/>
              </a:rPr>
              <a:t>그레이</a:t>
            </a:r>
            <a:r>
              <a:rPr lang="ko-KR" altLang="en-US" sz="1200" dirty="0">
                <a:latin typeface="+mn-lt"/>
                <a:ea typeface="+mn-ea"/>
              </a:rPr>
              <a:t> 이미지이므로 채널수가 </a:t>
            </a:r>
            <a:r>
              <a:rPr lang="en-US" altLang="ko-KR" sz="1200" dirty="0">
                <a:latin typeface="+mn-lt"/>
                <a:ea typeface="+mn-ea"/>
              </a:rPr>
              <a:t>1, </a:t>
            </a:r>
            <a:r>
              <a:rPr lang="ko-KR" altLang="en-US" sz="1200" dirty="0">
                <a:latin typeface="+mn-lt"/>
                <a:ea typeface="+mn-ea"/>
              </a:rPr>
              <a:t>컬러의 경우 </a:t>
            </a:r>
            <a:r>
              <a:rPr lang="en-US" altLang="ko-KR" sz="1200" dirty="0">
                <a:latin typeface="+mn-lt"/>
                <a:ea typeface="+mn-ea"/>
              </a:rPr>
              <a:t>RGB</a:t>
            </a:r>
            <a:r>
              <a:rPr lang="ko-KR" altLang="en-US" sz="1200" dirty="0">
                <a:latin typeface="+mn-lt"/>
                <a:ea typeface="+mn-ea"/>
              </a:rPr>
              <a:t>의 </a:t>
            </a:r>
            <a:r>
              <a:rPr lang="en-US" altLang="ko-KR" sz="1200" dirty="0">
                <a:latin typeface="+mn-lt"/>
                <a:ea typeface="+mn-ea"/>
              </a:rPr>
              <a:t>3</a:t>
            </a:r>
            <a:r>
              <a:rPr lang="ko-KR" altLang="en-US" sz="1200" dirty="0">
                <a:latin typeface="+mn-lt"/>
                <a:ea typeface="+mn-ea"/>
              </a:rPr>
              <a:t>개의 채널이므로 </a:t>
            </a:r>
            <a:r>
              <a:rPr lang="en-US" altLang="ko-KR" sz="1200" dirty="0">
                <a:latin typeface="+mn-lt"/>
                <a:ea typeface="+mn-ea"/>
              </a:rPr>
              <a:t>3</a:t>
            </a:r>
            <a:endParaRPr lang="ko-KR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78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3. CNN </a:t>
            </a:r>
            <a:r>
              <a:rPr lang="ko-KR" altLang="en-US" dirty="0" smtClean="0"/>
              <a:t>신경망 모델 구성</a:t>
            </a:r>
            <a:r>
              <a:rPr lang="en-US" altLang="ko-KR" dirty="0" smtClean="0"/>
              <a:t>(2) : </a:t>
            </a:r>
            <a:r>
              <a:rPr lang="ko-KR" altLang="en-US" dirty="0" smtClean="0"/>
              <a:t>첫 번째 층의 구성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25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498455" cy="24622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W1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([3, 3, 1, 32],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tf.nn.conv2d(X, W1, strides=[1, 1, 1, 1], padding='SAME')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(L1)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L1 = </a:t>
            </a:r>
            <a:r>
              <a:rPr lang="en-US" altLang="ko-KR" sz="1400" dirty="0" err="1">
                <a:latin typeface="+mn-lt"/>
              </a:rPr>
              <a:t>tf.nn.max_pool</a:t>
            </a:r>
            <a:r>
              <a:rPr lang="en-US" altLang="ko-KR" sz="1400" dirty="0">
                <a:latin typeface="+mn-lt"/>
              </a:rPr>
              <a:t>(L1, </a:t>
            </a:r>
            <a:r>
              <a:rPr lang="en-US" altLang="ko-KR" sz="1400" dirty="0" err="1">
                <a:latin typeface="+mn-lt"/>
              </a:rPr>
              <a:t>ksize</a:t>
            </a:r>
            <a:r>
              <a:rPr lang="en-US" altLang="ko-KR" sz="1400" dirty="0">
                <a:latin typeface="+mn-lt"/>
              </a:rPr>
              <a:t>=[1,2, 2, 1], strides=[1, 2, 2, 1], padding='SAME</a:t>
            </a:r>
            <a:r>
              <a:rPr lang="en-US" altLang="ko-KR" sz="1400" dirty="0" smtClean="0">
                <a:latin typeface="+mn-lt"/>
              </a:rPr>
              <a:t>')</a:t>
            </a:r>
          </a:p>
          <a:p>
            <a:endParaRPr lang="ko-KR" altLang="en-US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W1 [3 3 1 32] -&gt; [3 3]: </a:t>
            </a:r>
            <a:r>
              <a:rPr lang="ko-KR" altLang="en-US" sz="1200" dirty="0" err="1">
                <a:latin typeface="+mn-lt"/>
              </a:rPr>
              <a:t>커널</a:t>
            </a:r>
            <a:r>
              <a:rPr lang="ko-KR" altLang="en-US" sz="1200" dirty="0">
                <a:latin typeface="+mn-lt"/>
              </a:rPr>
              <a:t> 크기</a:t>
            </a:r>
            <a:r>
              <a:rPr lang="en-US" altLang="ko-KR" sz="1200" dirty="0">
                <a:latin typeface="+mn-lt"/>
              </a:rPr>
              <a:t>, 1: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X </a:t>
            </a:r>
            <a:r>
              <a:rPr lang="ko-KR" altLang="en-US" sz="1200" dirty="0">
                <a:latin typeface="+mn-lt"/>
              </a:rPr>
              <a:t>의 </a:t>
            </a:r>
            <a:r>
              <a:rPr lang="ko-KR" altLang="en-US" sz="1200" dirty="0" err="1">
                <a:latin typeface="+mn-lt"/>
              </a:rPr>
              <a:t>채널수</a:t>
            </a:r>
            <a:r>
              <a:rPr lang="en-US" altLang="ko-KR" sz="1200" dirty="0">
                <a:latin typeface="+mn-lt"/>
              </a:rPr>
              <a:t>, 32: </a:t>
            </a:r>
            <a:r>
              <a:rPr lang="ko-KR" altLang="en-US" sz="1200" dirty="0">
                <a:latin typeface="+mn-lt"/>
              </a:rPr>
              <a:t>필터 개수</a:t>
            </a:r>
          </a:p>
          <a:p>
            <a:r>
              <a:rPr lang="en-US" altLang="ko-KR" sz="1200" dirty="0">
                <a:latin typeface="+mn-lt"/>
              </a:rPr>
              <a:t>- stride=[1,1,1,1] -&gt; </a:t>
            </a:r>
            <a:r>
              <a:rPr lang="ko-KR" altLang="en-US" sz="1200" dirty="0" err="1">
                <a:latin typeface="+mn-lt"/>
              </a:rPr>
              <a:t>필터링</a:t>
            </a:r>
            <a:r>
              <a:rPr lang="ko-KR" altLang="en-US" sz="1200" dirty="0">
                <a:latin typeface="+mn-lt"/>
              </a:rPr>
              <a:t> 시 </a:t>
            </a:r>
            <a:r>
              <a:rPr lang="ko-KR" altLang="en-US" sz="1200" dirty="0" err="1">
                <a:latin typeface="+mn-lt"/>
              </a:rPr>
              <a:t>한칸씩</a:t>
            </a:r>
            <a:r>
              <a:rPr lang="ko-KR" altLang="en-US" sz="1200" dirty="0">
                <a:latin typeface="+mn-lt"/>
              </a:rPr>
              <a:t> 움직인다</a:t>
            </a:r>
            <a:r>
              <a:rPr lang="en-US" altLang="ko-KR" sz="1200" dirty="0">
                <a:latin typeface="+mn-lt"/>
              </a:rPr>
              <a:t>. 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L1 Conv shape=(?, 28, 28, 32)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Pool -&gt; (?, 14, 14, 32), strides=[1, 2, 2, 1] -&gt; </a:t>
            </a:r>
            <a:r>
              <a:rPr lang="ko-KR" altLang="en-US" sz="1200" dirty="0">
                <a:latin typeface="+mn-lt"/>
              </a:rPr>
              <a:t>슬라이딩 시 </a:t>
            </a:r>
            <a:r>
              <a:rPr lang="en-US" altLang="ko-KR" sz="1200" dirty="0">
                <a:latin typeface="+mn-lt"/>
              </a:rPr>
              <a:t>2</a:t>
            </a:r>
            <a:r>
              <a:rPr lang="ko-KR" altLang="en-US" sz="1200" dirty="0">
                <a:latin typeface="+mn-lt"/>
              </a:rPr>
              <a:t>칸씩 움직인다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</a:t>
            </a:r>
            <a:r>
              <a:rPr lang="en-US" altLang="ko-KR" sz="1200" dirty="0" err="1">
                <a:latin typeface="+mn-lt"/>
              </a:rPr>
              <a:t>ksize</a:t>
            </a:r>
            <a:r>
              <a:rPr lang="en-US" altLang="ko-KR" sz="1200" dirty="0">
                <a:latin typeface="+mn-lt"/>
              </a:rPr>
              <a:t>=[1,2,2,1] : pooling </a:t>
            </a:r>
            <a:r>
              <a:rPr lang="ko-KR" altLang="en-US" sz="1200" dirty="0" err="1">
                <a:latin typeface="+mn-lt"/>
              </a:rPr>
              <a:t>커널사이즈가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2x2</a:t>
            </a:r>
            <a:r>
              <a:rPr lang="ko-KR" altLang="en-US" sz="1200" dirty="0">
                <a:latin typeface="+mn-lt"/>
              </a:rPr>
              <a:t>로 한다</a:t>
            </a:r>
            <a:r>
              <a:rPr lang="en-US" altLang="ko-KR" sz="1200" dirty="0">
                <a:latin typeface="+mn-lt"/>
              </a:rPr>
              <a:t>. 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tf.nn.conv2d </a:t>
            </a:r>
            <a:r>
              <a:rPr lang="ko-KR" altLang="en-US" sz="1200" dirty="0">
                <a:latin typeface="+mn-lt"/>
              </a:rPr>
              <a:t>를 이용해 </a:t>
            </a:r>
            <a:r>
              <a:rPr lang="ko-KR" altLang="en-US" sz="1200" dirty="0" err="1">
                <a:latin typeface="+mn-lt"/>
              </a:rPr>
              <a:t>한칸씩</a:t>
            </a:r>
            <a:r>
              <a:rPr lang="ko-KR" altLang="en-US" sz="1200" dirty="0">
                <a:latin typeface="+mn-lt"/>
              </a:rPr>
              <a:t> 움직이는 </a:t>
            </a:r>
            <a:r>
              <a:rPr lang="ko-KR" altLang="en-US" sz="1200" dirty="0" err="1">
                <a:latin typeface="+mn-lt"/>
              </a:rPr>
              <a:t>컨볼루션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레이어를</a:t>
            </a:r>
            <a:r>
              <a:rPr lang="ko-KR" altLang="en-US" sz="1200" dirty="0">
                <a:latin typeface="+mn-lt"/>
              </a:rPr>
              <a:t> 쉽게 만든다</a:t>
            </a:r>
            <a:r>
              <a:rPr lang="en-US" altLang="ko-KR" sz="1200" dirty="0">
                <a:latin typeface="+mn-lt"/>
              </a:rPr>
              <a:t>.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padding='SAME' </a:t>
            </a:r>
            <a:r>
              <a:rPr lang="ko-KR" altLang="en-US" sz="1200" dirty="0">
                <a:latin typeface="+mn-lt"/>
              </a:rPr>
              <a:t>은 </a:t>
            </a:r>
            <a:r>
              <a:rPr lang="ko-KR" altLang="en-US" sz="1200" dirty="0" err="1">
                <a:latin typeface="+mn-lt"/>
              </a:rPr>
              <a:t>커널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슬라이딩시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최외곽에서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한칸</a:t>
            </a:r>
            <a:r>
              <a:rPr lang="ko-KR" altLang="en-US" sz="1200" dirty="0">
                <a:latin typeface="+mn-lt"/>
              </a:rPr>
              <a:t> 밖으로 더 움직이는 </a:t>
            </a:r>
            <a:r>
              <a:rPr lang="ko-KR" altLang="en-US" sz="1200" dirty="0" smtClean="0">
                <a:latin typeface="+mn-lt"/>
              </a:rPr>
              <a:t>옵션</a:t>
            </a:r>
            <a:endParaRPr lang="ko-KR" altLang="en-US" sz="1200" dirty="0">
              <a:latin typeface="+mn-lt"/>
            </a:endParaRPr>
          </a:p>
        </p:txBody>
      </p:sp>
      <p:pic>
        <p:nvPicPr>
          <p:cNvPr id="2049" name="_x376630808" descr="EMB00001fa8ba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5" y="4004711"/>
            <a:ext cx="4385570" cy="21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3. CNN </a:t>
            </a:r>
            <a:r>
              <a:rPr lang="ko-KR" altLang="en-US" dirty="0" smtClean="0"/>
              <a:t>신경망 모델 구성</a:t>
            </a:r>
            <a:r>
              <a:rPr lang="en-US" altLang="ko-KR" dirty="0" smtClean="0"/>
              <a:t>(3) : </a:t>
            </a:r>
            <a:r>
              <a:rPr lang="ko-KR" altLang="en-US" dirty="0" smtClean="0"/>
              <a:t>두 번째 층의 구성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26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498455" cy="172354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W2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([3, 3, 32, 64],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r>
              <a:rPr lang="en-US" altLang="ko-KR" sz="1400" dirty="0">
                <a:latin typeface="+mn-lt"/>
              </a:rPr>
              <a:t>L2 = tf.nn.conv2d(L1, W2, strides=[1, 1, 1, 1], padding='SAME')</a:t>
            </a:r>
          </a:p>
          <a:p>
            <a:r>
              <a:rPr lang="en-US" altLang="ko-KR" sz="1400" dirty="0">
                <a:latin typeface="+mn-lt"/>
              </a:rPr>
              <a:t>L2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(L2)</a:t>
            </a:r>
          </a:p>
          <a:p>
            <a:r>
              <a:rPr lang="en-US" altLang="ko-KR" sz="1400" dirty="0">
                <a:latin typeface="+mn-lt"/>
              </a:rPr>
              <a:t>L2 = </a:t>
            </a:r>
            <a:r>
              <a:rPr lang="en-US" altLang="ko-KR" sz="1400" dirty="0" err="1">
                <a:latin typeface="+mn-lt"/>
              </a:rPr>
              <a:t>tf.nn.max_pool</a:t>
            </a:r>
            <a:r>
              <a:rPr lang="en-US" altLang="ko-KR" sz="1400" dirty="0">
                <a:latin typeface="+mn-lt"/>
              </a:rPr>
              <a:t>(L2, </a:t>
            </a:r>
            <a:r>
              <a:rPr lang="en-US" altLang="ko-KR" sz="1400" dirty="0" err="1">
                <a:latin typeface="+mn-lt"/>
              </a:rPr>
              <a:t>ksize</a:t>
            </a:r>
            <a:r>
              <a:rPr lang="en-US" altLang="ko-KR" sz="1400" dirty="0">
                <a:latin typeface="+mn-lt"/>
              </a:rPr>
              <a:t>=[1,2,2,1], strides=[1, 2, 2, 1], padding='SAME</a:t>
            </a:r>
            <a:r>
              <a:rPr lang="en-US" altLang="ko-KR" sz="1400" dirty="0" smtClean="0">
                <a:latin typeface="+mn-lt"/>
              </a:rPr>
              <a:t>')</a:t>
            </a: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L2 Conv shape=(?, 14, 14, 64)</a:t>
            </a:r>
          </a:p>
          <a:p>
            <a:r>
              <a:rPr lang="en-US" altLang="ko-KR" sz="1200" dirty="0">
                <a:latin typeface="+mn-lt"/>
              </a:rPr>
              <a:t>- Pool -&gt;(?, 7, 7, 64)</a:t>
            </a:r>
          </a:p>
          <a:p>
            <a:r>
              <a:rPr lang="en-US" altLang="ko-KR" sz="1200" dirty="0">
                <a:latin typeface="+mn-lt"/>
              </a:rPr>
              <a:t>- W2 </a:t>
            </a:r>
            <a:r>
              <a:rPr lang="ko-KR" altLang="en-US" sz="1200" dirty="0">
                <a:latin typeface="+mn-lt"/>
              </a:rPr>
              <a:t>의 </a:t>
            </a:r>
            <a:r>
              <a:rPr lang="en-US" altLang="ko-KR" sz="1200" dirty="0">
                <a:latin typeface="+mn-lt"/>
              </a:rPr>
              <a:t>[3,3,32,64] </a:t>
            </a:r>
            <a:r>
              <a:rPr lang="ko-KR" altLang="en-US" sz="1200" dirty="0">
                <a:latin typeface="+mn-lt"/>
              </a:rPr>
              <a:t>에서 </a:t>
            </a:r>
            <a:r>
              <a:rPr lang="en-US" altLang="ko-KR" sz="1200" dirty="0">
                <a:latin typeface="+mn-lt"/>
              </a:rPr>
              <a:t>32</a:t>
            </a:r>
            <a:r>
              <a:rPr lang="ko-KR" altLang="en-US" sz="1200" dirty="0">
                <a:latin typeface="+mn-lt"/>
              </a:rPr>
              <a:t>는 </a:t>
            </a:r>
            <a:r>
              <a:rPr lang="en-US" altLang="ko-KR" sz="1200" dirty="0">
                <a:latin typeface="+mn-lt"/>
              </a:rPr>
              <a:t>L1 </a:t>
            </a:r>
            <a:r>
              <a:rPr lang="ko-KR" altLang="en-US" sz="1200" dirty="0">
                <a:latin typeface="+mn-lt"/>
              </a:rPr>
              <a:t>에서 출력된 </a:t>
            </a:r>
            <a:r>
              <a:rPr lang="en-US" altLang="ko-KR" sz="1200" dirty="0">
                <a:latin typeface="+mn-lt"/>
              </a:rPr>
              <a:t>W1 </a:t>
            </a:r>
            <a:r>
              <a:rPr lang="ko-KR" altLang="en-US" sz="1200" dirty="0">
                <a:latin typeface="+mn-lt"/>
              </a:rPr>
              <a:t>의 마지막 차원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필터의 크기</a:t>
            </a:r>
          </a:p>
        </p:txBody>
      </p:sp>
      <p:pic>
        <p:nvPicPr>
          <p:cNvPr id="24579" name="_x376630088" descr="EMB00001fa8ba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68" y="3423334"/>
            <a:ext cx="5015884" cy="25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3. CNN </a:t>
            </a:r>
            <a:r>
              <a:rPr lang="ko-KR" altLang="en-US" dirty="0" smtClean="0"/>
              <a:t>신경망 모델 구성</a:t>
            </a:r>
            <a:r>
              <a:rPr lang="en-US" altLang="ko-KR" dirty="0" smtClean="0"/>
              <a:t>(4) : </a:t>
            </a:r>
            <a:r>
              <a:rPr lang="ko-KR" altLang="en-US" dirty="0" smtClean="0"/>
              <a:t>세 번째 층의 구성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</a:t>
            </a:r>
            <a:r>
              <a:rPr lang="en-US" altLang="ko-KR" dirty="0"/>
              <a:t>. CNN </a:t>
            </a:r>
            <a:r>
              <a:rPr lang="ko-KR" altLang="en-US" dirty="0"/>
              <a:t>신경망 모델 구성</a:t>
            </a:r>
            <a:r>
              <a:rPr lang="en-US" altLang="ko-KR" dirty="0" smtClean="0"/>
              <a:t>(5) </a:t>
            </a:r>
            <a:r>
              <a:rPr lang="en-US" altLang="ko-KR" dirty="0"/>
              <a:t>: </a:t>
            </a:r>
            <a:r>
              <a:rPr lang="en-US" altLang="ko-KR" dirty="0" smtClean="0"/>
              <a:t>Fully connected layer </a:t>
            </a:r>
            <a:r>
              <a:rPr lang="ko-KR" altLang="en-US" dirty="0" smtClean="0"/>
              <a:t>구성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27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1103689"/>
            <a:ext cx="6899777" cy="190821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W3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([7 * 7 * 64, 256],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tf.reshape</a:t>
            </a:r>
            <a:r>
              <a:rPr lang="en-US" altLang="ko-KR" sz="1400" dirty="0">
                <a:latin typeface="+mn-lt"/>
              </a:rPr>
              <a:t>(L2, [-1, 7 * 7 * 64])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(L3, W3)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tf.nn.relu</a:t>
            </a:r>
            <a:r>
              <a:rPr lang="en-US" altLang="ko-KR" sz="1400" dirty="0">
                <a:latin typeface="+mn-lt"/>
              </a:rPr>
              <a:t>(L3)</a:t>
            </a:r>
          </a:p>
          <a:p>
            <a:r>
              <a:rPr lang="en-US" altLang="ko-KR" sz="1400" dirty="0">
                <a:latin typeface="+mn-lt"/>
              </a:rPr>
              <a:t>L3 = </a:t>
            </a:r>
            <a:r>
              <a:rPr lang="en-US" altLang="ko-KR" sz="1400" dirty="0" err="1">
                <a:latin typeface="+mn-lt"/>
              </a:rPr>
              <a:t>tf.nn.dropout</a:t>
            </a:r>
            <a:r>
              <a:rPr lang="en-US" altLang="ko-KR" sz="1400" dirty="0">
                <a:latin typeface="+mn-lt"/>
              </a:rPr>
              <a:t>(L3, </a:t>
            </a:r>
            <a:r>
              <a:rPr lang="en-US" altLang="ko-KR" sz="1400" dirty="0" err="1">
                <a:latin typeface="+mn-lt"/>
              </a:rPr>
              <a:t>keep_prob</a:t>
            </a:r>
            <a:r>
              <a:rPr lang="en-US" altLang="ko-KR" sz="1400" dirty="0">
                <a:latin typeface="+mn-lt"/>
              </a:rPr>
              <a:t>) #drop-out </a:t>
            </a:r>
            <a:r>
              <a:rPr lang="ko-KR" altLang="en-US" sz="1400" dirty="0">
                <a:latin typeface="+mn-lt"/>
              </a:rPr>
              <a:t>적용</a:t>
            </a: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en-US" altLang="ko-KR" sz="1200" dirty="0">
                <a:latin typeface="+mn-lt"/>
              </a:rPr>
              <a:t>FC </a:t>
            </a:r>
            <a:r>
              <a:rPr lang="ko-KR" altLang="en-US" sz="1200" dirty="0" err="1">
                <a:latin typeface="+mn-lt"/>
              </a:rPr>
              <a:t>레이어</a:t>
            </a:r>
            <a:r>
              <a:rPr lang="en-US" altLang="ko-KR" sz="1200" dirty="0">
                <a:latin typeface="+mn-lt"/>
              </a:rPr>
              <a:t>: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7x7x64 -&gt;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256</a:t>
            </a:r>
            <a:endParaRPr lang="ko-KR" altLang="en-US" sz="1200" dirty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Full </a:t>
            </a:r>
            <a:r>
              <a:rPr lang="en-US" altLang="ko-KR" sz="1200" dirty="0">
                <a:latin typeface="+mn-lt"/>
              </a:rPr>
              <a:t>connect</a:t>
            </a:r>
            <a:r>
              <a:rPr lang="ko-KR" altLang="en-US" sz="1200" dirty="0">
                <a:latin typeface="+mn-lt"/>
              </a:rPr>
              <a:t>를 위해 직전의 </a:t>
            </a:r>
            <a:r>
              <a:rPr lang="en-US" altLang="ko-KR" sz="1200" dirty="0">
                <a:latin typeface="+mn-lt"/>
              </a:rPr>
              <a:t>Pool </a:t>
            </a:r>
            <a:r>
              <a:rPr lang="ko-KR" altLang="en-US" sz="1200" dirty="0">
                <a:latin typeface="+mn-lt"/>
              </a:rPr>
              <a:t>사이즈인 </a:t>
            </a:r>
            <a:r>
              <a:rPr lang="en-US" altLang="ko-KR" sz="1200" dirty="0">
                <a:latin typeface="+mn-lt"/>
              </a:rPr>
              <a:t>(?,7,7,64)</a:t>
            </a:r>
            <a:r>
              <a:rPr lang="ko-KR" altLang="en-US" sz="1200" dirty="0">
                <a:latin typeface="+mn-lt"/>
              </a:rPr>
              <a:t>를 참고하여 차원을 줄인다</a:t>
            </a:r>
            <a:r>
              <a:rPr lang="en-US" altLang="ko-KR" sz="1200" dirty="0">
                <a:latin typeface="+mn-lt"/>
              </a:rPr>
              <a:t>. </a:t>
            </a:r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en-US" altLang="ko-KR" sz="1200" dirty="0">
                <a:latin typeface="+mn-lt"/>
              </a:rPr>
              <a:t>Reshape -&gt;(?, 256) 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503" y="4023061"/>
            <a:ext cx="6899777" cy="95410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W4 = </a:t>
            </a:r>
            <a:r>
              <a:rPr lang="en-US" altLang="ko-KR" sz="1400" dirty="0" err="1">
                <a:latin typeface="+mn-lt"/>
              </a:rPr>
              <a:t>tf.Variable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tf.random_normal</a:t>
            </a:r>
            <a:r>
              <a:rPr lang="en-US" altLang="ko-KR" sz="1400" dirty="0">
                <a:latin typeface="+mn-lt"/>
              </a:rPr>
              <a:t>([256, 10], </a:t>
            </a:r>
            <a:r>
              <a:rPr lang="en-US" altLang="ko-KR" sz="1400" dirty="0" err="1">
                <a:latin typeface="+mn-lt"/>
              </a:rPr>
              <a:t>stddev</a:t>
            </a:r>
            <a:r>
              <a:rPr lang="en-US" altLang="ko-KR" sz="1400" dirty="0">
                <a:latin typeface="+mn-lt"/>
              </a:rPr>
              <a:t>=0.01))</a:t>
            </a:r>
            <a:endParaRPr lang="ko-KR" altLang="en-US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model = </a:t>
            </a:r>
            <a:r>
              <a:rPr lang="en-US" altLang="ko-KR" sz="1400" dirty="0" err="1">
                <a:latin typeface="+mn-lt"/>
              </a:rPr>
              <a:t>tf.matmul</a:t>
            </a:r>
            <a:r>
              <a:rPr lang="en-US" altLang="ko-KR" sz="1400" dirty="0">
                <a:latin typeface="+mn-lt"/>
              </a:rPr>
              <a:t>(L3, W4)</a:t>
            </a:r>
            <a:endParaRPr lang="ko-KR" altLang="en-US" sz="1400" dirty="0">
              <a:latin typeface="+mn-lt"/>
            </a:endParaRP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- </a:t>
            </a:r>
            <a:r>
              <a:rPr lang="ko-KR" altLang="en-US" sz="1200" dirty="0">
                <a:latin typeface="+mn-lt"/>
              </a:rPr>
              <a:t>최종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L3 </a:t>
            </a:r>
            <a:r>
              <a:rPr lang="ko-KR" altLang="en-US" sz="1200" dirty="0">
                <a:latin typeface="+mn-lt"/>
              </a:rPr>
              <a:t>출력 </a:t>
            </a:r>
            <a:r>
              <a:rPr lang="en-US" altLang="ko-KR" sz="1200" dirty="0">
                <a:latin typeface="+mn-lt"/>
              </a:rPr>
              <a:t>256</a:t>
            </a:r>
            <a:r>
              <a:rPr lang="ko-KR" altLang="en-US" sz="1200" dirty="0">
                <a:latin typeface="+mn-lt"/>
              </a:rPr>
              <a:t>개를 </a:t>
            </a:r>
            <a:r>
              <a:rPr lang="ko-KR" altLang="en-US" sz="1200" dirty="0" err="1">
                <a:latin typeface="+mn-lt"/>
              </a:rPr>
              <a:t>입력값으로</a:t>
            </a:r>
            <a:r>
              <a:rPr lang="ko-KR" altLang="en-US" sz="1200" dirty="0">
                <a:latin typeface="+mn-lt"/>
              </a:rPr>
              <a:t> 받아서 </a:t>
            </a:r>
            <a:r>
              <a:rPr lang="en-US" altLang="ko-KR" sz="1200" dirty="0">
                <a:latin typeface="+mn-lt"/>
              </a:rPr>
              <a:t>0~9 </a:t>
            </a:r>
            <a:r>
              <a:rPr lang="ko-KR" altLang="en-US" sz="1200" dirty="0">
                <a:latin typeface="+mn-lt"/>
              </a:rPr>
              <a:t>레이블인 </a:t>
            </a:r>
            <a:r>
              <a:rPr lang="en-US" altLang="ko-KR" sz="1200" dirty="0">
                <a:latin typeface="+mn-lt"/>
              </a:rPr>
              <a:t>10</a:t>
            </a:r>
            <a:r>
              <a:rPr lang="ko-KR" altLang="en-US" sz="1200" dirty="0">
                <a:latin typeface="+mn-lt"/>
              </a:rPr>
              <a:t>개의 출력 값</a:t>
            </a:r>
          </a:p>
        </p:txBody>
      </p:sp>
    </p:spTree>
    <p:extLst>
      <p:ext uri="{BB962C8B-B14F-4D97-AF65-F5344CB8AC3E}">
        <p14:creationId xmlns:p14="http://schemas.microsoft.com/office/powerpoint/2010/main" val="3774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28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107721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cost = </a:t>
            </a:r>
            <a:r>
              <a:rPr lang="en-US" altLang="ko-KR" sz="1400" dirty="0" err="1" smtClean="0">
                <a:latin typeface="+mn-lt"/>
              </a:rPr>
              <a:t>tf.reduce_mean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tf.nn.softmax_cross_entropy_with_logits</a:t>
            </a:r>
            <a:r>
              <a:rPr lang="en-US" altLang="ko-KR" sz="1400" dirty="0" smtClean="0">
                <a:latin typeface="+mn-lt"/>
              </a:rPr>
              <a:t>(logits=model</a:t>
            </a:r>
            <a:r>
              <a:rPr lang="en-US" altLang="ko-KR" sz="1400" dirty="0">
                <a:latin typeface="+mn-lt"/>
              </a:rPr>
              <a:t>, labels=Y))</a:t>
            </a:r>
          </a:p>
          <a:p>
            <a:r>
              <a:rPr lang="en-US" altLang="ko-KR" sz="1400" dirty="0">
                <a:latin typeface="+mn-lt"/>
              </a:rPr>
              <a:t>optimizer = </a:t>
            </a:r>
            <a:r>
              <a:rPr lang="en-US" altLang="ko-KR" sz="1400" dirty="0" err="1">
                <a:latin typeface="+mn-lt"/>
              </a:rPr>
              <a:t>tf.train.AdamOptimizer</a:t>
            </a:r>
            <a:r>
              <a:rPr lang="en-US" altLang="ko-KR" sz="1400" dirty="0">
                <a:latin typeface="+mn-lt"/>
              </a:rPr>
              <a:t>(0.001).minimize(cost</a:t>
            </a:r>
            <a:r>
              <a:rPr lang="en-US" altLang="ko-KR" sz="1400" dirty="0" smtClean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- </a:t>
            </a:r>
            <a:r>
              <a:rPr lang="ko-KR" altLang="en-US" sz="1200" dirty="0">
                <a:latin typeface="+mn-lt"/>
              </a:rPr>
              <a:t>아래처럼 최적화 함수를 </a:t>
            </a:r>
            <a:r>
              <a:rPr lang="en-US" altLang="ko-KR" sz="1200" dirty="0" err="1">
                <a:latin typeface="+mn-lt"/>
              </a:rPr>
              <a:t>RMSPropOptimizer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로 바꿔서 사용 가능</a:t>
            </a:r>
          </a:p>
          <a:p>
            <a:r>
              <a:rPr lang="en-US" altLang="ko-KR" sz="1200" dirty="0">
                <a:latin typeface="+mn-lt"/>
              </a:rPr>
              <a:t>#optimizer = </a:t>
            </a:r>
            <a:r>
              <a:rPr lang="en-US" altLang="ko-KR" sz="1200" dirty="0" err="1">
                <a:latin typeface="+mn-lt"/>
              </a:rPr>
              <a:t>tf.train.RMSPropOptimizer</a:t>
            </a:r>
            <a:r>
              <a:rPr lang="en-US" altLang="ko-KR" sz="1200" dirty="0">
                <a:latin typeface="+mn-lt"/>
              </a:rPr>
              <a:t>(0.001, 0.9).minimize(cost)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2" y="2185790"/>
            <a:ext cx="8253597" cy="397031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tf.global_variables_initializer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tf.Session</a:t>
            </a:r>
            <a:r>
              <a:rPr lang="en-US" altLang="ko-KR" sz="1400" dirty="0">
                <a:latin typeface="+mn-lt"/>
              </a:rPr>
              <a:t>()</a:t>
            </a:r>
          </a:p>
          <a:p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init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 = 100</a:t>
            </a:r>
          </a:p>
          <a:p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mnist.train.num_examples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for </a:t>
            </a:r>
            <a:r>
              <a:rPr lang="en-US" altLang="ko-KR" sz="1400" dirty="0">
                <a:latin typeface="+mn-lt"/>
              </a:rPr>
              <a:t>epoch in range(15):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0</a:t>
            </a:r>
          </a:p>
          <a:p>
            <a:r>
              <a:rPr lang="en-US" altLang="ko-KR" sz="1400" dirty="0" smtClean="0">
                <a:latin typeface="+mn-lt"/>
              </a:rPr>
              <a:t>      for </a:t>
            </a:r>
            <a:r>
              <a:rPr lang="en-US" altLang="ko-KR" sz="1400" dirty="0" err="1">
                <a:latin typeface="+mn-lt"/>
              </a:rPr>
              <a:t>i</a:t>
            </a:r>
            <a:r>
              <a:rPr lang="en-US" altLang="ko-KR" sz="1400" dirty="0">
                <a:latin typeface="+mn-lt"/>
              </a:rPr>
              <a:t> in range(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):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batch_xs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mnist.train.next_batch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batch_size</a:t>
            </a:r>
            <a:r>
              <a:rPr lang="en-US" altLang="ko-KR" sz="1400" dirty="0">
                <a:latin typeface="+mn-lt"/>
              </a:rPr>
              <a:t>)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200" dirty="0" smtClean="0">
                <a:latin typeface="+mn-lt"/>
              </a:rPr>
              <a:t>#</a:t>
            </a:r>
            <a:r>
              <a:rPr lang="ko-KR" altLang="en-US" sz="1200" dirty="0">
                <a:latin typeface="+mn-lt"/>
              </a:rPr>
              <a:t>이미지 데이터를 </a:t>
            </a:r>
            <a:r>
              <a:rPr lang="en-US" altLang="ko-KR" sz="1200" dirty="0">
                <a:latin typeface="+mn-lt"/>
              </a:rPr>
              <a:t>CNN </a:t>
            </a:r>
            <a:r>
              <a:rPr lang="ko-KR" altLang="en-US" sz="1200" dirty="0">
                <a:latin typeface="+mn-lt"/>
              </a:rPr>
              <a:t>모델을 위한 자료형태인 </a:t>
            </a:r>
            <a:r>
              <a:rPr lang="en-US" altLang="ko-KR" sz="1200" dirty="0">
                <a:latin typeface="+mn-lt"/>
              </a:rPr>
              <a:t>[28 28 1]</a:t>
            </a:r>
            <a:r>
              <a:rPr lang="ko-KR" altLang="en-US" sz="1200" dirty="0">
                <a:latin typeface="+mn-lt"/>
              </a:rPr>
              <a:t>로 재구성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batch_xs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= </a:t>
            </a:r>
            <a:r>
              <a:rPr lang="en-US" altLang="ko-KR" sz="1400" dirty="0" err="1">
                <a:latin typeface="+mn-lt"/>
              </a:rPr>
              <a:t>batch_xs.reshape</a:t>
            </a:r>
            <a:r>
              <a:rPr lang="en-US" altLang="ko-KR" sz="1400" dirty="0">
                <a:latin typeface="+mn-lt"/>
              </a:rPr>
              <a:t>(-1, 28, 28, 1)</a:t>
            </a:r>
          </a:p>
          <a:p>
            <a:r>
              <a:rPr lang="en-US" altLang="ko-KR" sz="1400" dirty="0" smtClean="0">
                <a:latin typeface="+mn-lt"/>
              </a:rPr>
              <a:t>      _, </a:t>
            </a:r>
            <a:r>
              <a:rPr lang="en-US" altLang="ko-KR" sz="1400" dirty="0" err="1">
                <a:latin typeface="+mn-lt"/>
              </a:rPr>
              <a:t>cost_val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sess.run</a:t>
            </a:r>
            <a:r>
              <a:rPr lang="en-US" altLang="ko-KR" sz="1400" dirty="0">
                <a:latin typeface="+mn-lt"/>
              </a:rPr>
              <a:t>([optimizer, cost</a:t>
            </a:r>
            <a:r>
              <a:rPr lang="en-US" altLang="ko-KR" sz="1400" dirty="0" smtClean="0">
                <a:latin typeface="+mn-lt"/>
              </a:rPr>
              <a:t>],</a:t>
            </a:r>
            <a:r>
              <a:rPr lang="en-US" altLang="ko-KR" sz="1400" dirty="0" err="1" smtClean="0">
                <a:latin typeface="+mn-lt"/>
              </a:rPr>
              <a:t>feed_dict</a:t>
            </a:r>
            <a:r>
              <a:rPr lang="en-US" altLang="ko-KR" sz="1400" dirty="0">
                <a:latin typeface="+mn-lt"/>
              </a:rPr>
              <a:t>={X: </a:t>
            </a:r>
            <a:r>
              <a:rPr lang="en-US" altLang="ko-KR" sz="1400" dirty="0" err="1">
                <a:latin typeface="+mn-lt"/>
              </a:rPr>
              <a:t>batch_xs,Y</a:t>
            </a:r>
            <a:r>
              <a:rPr lang="en-US" altLang="ko-KR" sz="1400" dirty="0">
                <a:latin typeface="+mn-lt"/>
              </a:rPr>
              <a:t>: </a:t>
            </a:r>
            <a:r>
              <a:rPr lang="en-US" altLang="ko-KR" sz="1400" dirty="0" err="1">
                <a:latin typeface="+mn-lt"/>
              </a:rPr>
              <a:t>batch_ys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keep_prob</a:t>
            </a:r>
            <a:r>
              <a:rPr lang="en-US" altLang="ko-KR" sz="1400" dirty="0">
                <a:latin typeface="+mn-lt"/>
              </a:rPr>
              <a:t>: 0.7})</a:t>
            </a:r>
          </a:p>
          <a:p>
            <a:r>
              <a:rPr lang="en-US" altLang="ko-KR" sz="1400" dirty="0" smtClean="0">
                <a:latin typeface="+mn-lt"/>
              </a:rPr>
              <a:t>      </a:t>
            </a:r>
            <a:r>
              <a:rPr lang="en-US" altLang="ko-KR" sz="1400" dirty="0" err="1" smtClean="0">
                <a:latin typeface="+mn-lt"/>
              </a:rPr>
              <a:t>total_cost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+= </a:t>
            </a:r>
            <a:r>
              <a:rPr lang="en-US" altLang="ko-KR" sz="1400" dirty="0" err="1" smtClean="0">
                <a:latin typeface="+mn-lt"/>
              </a:rPr>
              <a:t>cost_val</a:t>
            </a:r>
            <a:endParaRPr lang="en-US" altLang="ko-KR" sz="1400" dirty="0" smtClean="0">
              <a:latin typeface="+mn-lt"/>
            </a:endParaRPr>
          </a:p>
          <a:p>
            <a:endParaRPr lang="en-US" altLang="ko-KR" sz="1400" dirty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    print</a:t>
            </a:r>
            <a:r>
              <a:rPr lang="en-US" altLang="ko-KR" sz="1400" dirty="0">
                <a:latin typeface="+mn-lt"/>
              </a:rPr>
              <a:t>('Epoch:', '%04d' % (epoch + 1</a:t>
            </a:r>
            <a:r>
              <a:rPr lang="en-US" altLang="ko-KR" sz="1400" dirty="0" smtClean="0">
                <a:latin typeface="+mn-lt"/>
              </a:rPr>
              <a:t>), 'Avg</a:t>
            </a:r>
            <a:r>
              <a:rPr lang="en-US" altLang="ko-KR" sz="1400" dirty="0">
                <a:latin typeface="+mn-lt"/>
              </a:rPr>
              <a:t>. cost =', '{:.3f}'.format(</a:t>
            </a:r>
            <a:r>
              <a:rPr lang="en-US" altLang="ko-KR" sz="1400" dirty="0" err="1">
                <a:latin typeface="+mn-lt"/>
              </a:rPr>
              <a:t>total_cost</a:t>
            </a:r>
            <a:r>
              <a:rPr lang="en-US" altLang="ko-KR" sz="1400" dirty="0">
                <a:latin typeface="+mn-lt"/>
              </a:rPr>
              <a:t> / </a:t>
            </a:r>
            <a:r>
              <a:rPr lang="en-US" altLang="ko-KR" sz="1400" dirty="0" err="1">
                <a:latin typeface="+mn-lt"/>
              </a:rPr>
              <a:t>total_batch</a:t>
            </a:r>
            <a:r>
              <a:rPr lang="en-US" altLang="ko-KR" sz="1400" dirty="0">
                <a:latin typeface="+mn-lt"/>
              </a:rPr>
              <a:t>))</a:t>
            </a: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print</a:t>
            </a:r>
            <a:r>
              <a:rPr lang="en-US" altLang="ko-KR" sz="1400" dirty="0">
                <a:latin typeface="+mn-lt"/>
              </a:rPr>
              <a:t>('</a:t>
            </a:r>
            <a:r>
              <a:rPr lang="ko-KR" altLang="en-US" sz="1400" dirty="0">
                <a:latin typeface="+mn-lt"/>
              </a:rPr>
              <a:t>최적화 완료</a:t>
            </a:r>
            <a:r>
              <a:rPr lang="en-US" altLang="ko-KR" sz="1400" dirty="0">
                <a:latin typeface="+mn-lt"/>
              </a:rPr>
              <a:t>!')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4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/>
              <a:t>테스트 데이터를 이용한 최종 식별 결과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29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101566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endParaRPr lang="en-US" altLang="ko-KR" sz="1200" dirty="0" smtClean="0"/>
          </a:p>
          <a:p>
            <a:r>
              <a:rPr lang="en-US" altLang="ko-KR" sz="1200" dirty="0" err="1">
                <a:latin typeface="+mn-lt"/>
              </a:rPr>
              <a:t>is_correct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tf.equal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(model, 1), 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(Y, 1))</a:t>
            </a:r>
          </a:p>
          <a:p>
            <a:r>
              <a:rPr lang="en-US" altLang="ko-KR" sz="1200" dirty="0">
                <a:latin typeface="+mn-lt"/>
              </a:rPr>
              <a:t>accuracy = </a:t>
            </a:r>
            <a:r>
              <a:rPr lang="en-US" altLang="ko-KR" sz="1200" dirty="0" err="1">
                <a:latin typeface="+mn-lt"/>
              </a:rPr>
              <a:t>tf.reduce_mean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tf.cast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is_correct</a:t>
            </a:r>
            <a:r>
              <a:rPr lang="en-US" altLang="ko-KR" sz="1200" dirty="0">
                <a:latin typeface="+mn-lt"/>
              </a:rPr>
              <a:t>, tf.float32))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>
                <a:latin typeface="+mn-lt"/>
              </a:rPr>
              <a:t>정확도</a:t>
            </a:r>
            <a:r>
              <a:rPr lang="en-US" altLang="ko-KR" sz="1200" dirty="0">
                <a:latin typeface="+mn-lt"/>
              </a:rPr>
              <a:t>:',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(accuracy,</a:t>
            </a:r>
          </a:p>
          <a:p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={X: </a:t>
            </a:r>
            <a:r>
              <a:rPr lang="en-US" altLang="ko-KR" sz="1200" dirty="0" err="1">
                <a:latin typeface="+mn-lt"/>
              </a:rPr>
              <a:t>mnist.test.images.reshape</a:t>
            </a:r>
            <a:r>
              <a:rPr lang="en-US" altLang="ko-KR" sz="1200" dirty="0">
                <a:latin typeface="+mn-lt"/>
              </a:rPr>
              <a:t>(-1, 28, 28, 1</a:t>
            </a:r>
            <a:r>
              <a:rPr lang="en-US" altLang="ko-KR" sz="1200" dirty="0" smtClean="0">
                <a:latin typeface="+mn-lt"/>
              </a:rPr>
              <a:t>), Y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mnist.test.labels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keep_prob</a:t>
            </a:r>
            <a:r>
              <a:rPr lang="en-US" altLang="ko-KR" sz="1200" dirty="0">
                <a:latin typeface="+mn-lt"/>
              </a:rPr>
              <a:t>: 1}))</a:t>
            </a:r>
          </a:p>
        </p:txBody>
      </p:sp>
    </p:spTree>
    <p:extLst>
      <p:ext uri="{BB962C8B-B14F-4D97-AF65-F5344CB8AC3E}">
        <p14:creationId xmlns:p14="http://schemas.microsoft.com/office/powerpoint/2010/main" val="4251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</a:t>
            </a:r>
            <a:r>
              <a:rPr lang="ko-KR" altLang="en-US" sz="2800" dirty="0" smtClean="0">
                <a:effectLst/>
              </a:rPr>
              <a:t>어떤 특정패턴이 다른 곳에서 나타날 때 </a:t>
            </a:r>
            <a:r>
              <a:rPr lang="en-US" altLang="ko-KR" sz="2800" dirty="0" smtClean="0">
                <a:effectLst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- </a:t>
            </a:r>
            <a:r>
              <a:rPr lang="ko-KR" altLang="en-US" sz="2000" dirty="0" smtClean="0">
                <a:effectLst/>
              </a:rPr>
              <a:t>전체가 아닌 특정패턴만 사용하면</a:t>
            </a:r>
            <a:r>
              <a:rPr lang="en-US" altLang="ko-KR" sz="2000" dirty="0" smtClean="0">
                <a:effectLst/>
              </a:rPr>
              <a:t>….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- “small” detector</a:t>
            </a:r>
            <a:r>
              <a:rPr lang="ko-KR" altLang="en-US" sz="2000" dirty="0" smtClean="0">
                <a:effectLst/>
              </a:rPr>
              <a:t>만 훈련을 시키고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smtClean="0">
                <a:effectLst/>
              </a:rPr>
              <a:t>이러한 다양한 </a:t>
            </a:r>
            <a:r>
              <a:rPr lang="en-US" altLang="ko-KR" sz="2000" dirty="0" smtClean="0">
                <a:effectLst/>
              </a:rPr>
              <a:t>detector</a:t>
            </a:r>
            <a:r>
              <a:rPr lang="ko-KR" altLang="en-US" sz="2000" dirty="0" smtClean="0">
                <a:effectLst/>
              </a:rPr>
              <a:t>들이 여기저기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  </a:t>
            </a:r>
            <a:r>
              <a:rPr lang="ko-KR" altLang="en-US" sz="2000" dirty="0" smtClean="0">
                <a:effectLst/>
              </a:rPr>
              <a:t> 돌아다닐 수 있다면</a:t>
            </a:r>
            <a:r>
              <a:rPr lang="en-US" altLang="ko-KR" sz="2000" dirty="0" smtClean="0">
                <a:effectLst/>
              </a:rPr>
              <a:t>?</a:t>
            </a: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r>
              <a:rPr lang="en-US" altLang="ko-KR" dirty="0" smtClean="0">
                <a:effectLst/>
              </a:rPr>
              <a:t> </a:t>
            </a: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609917"/>
            <a:ext cx="2486025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11267"/>
            <a:ext cx="2486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001780"/>
            <a:ext cx="21510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雲朵形圖說文字 9"/>
          <p:cNvSpPr/>
          <p:nvPr/>
        </p:nvSpPr>
        <p:spPr>
          <a:xfrm>
            <a:off x="5075238" y="2558867"/>
            <a:ext cx="3303587" cy="952500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“upper-left </a:t>
            </a:r>
            <a:endParaRPr lang="en-US" altLang="zh-TW" dirty="0" smtClean="0"/>
          </a:p>
          <a:p>
            <a:pPr algn="ctr" eaLnBrk="1" hangingPunct="1"/>
            <a:r>
              <a:rPr lang="en-US" altLang="zh-TW" dirty="0" smtClean="0"/>
              <a:t>beak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18" name="矩形 11"/>
          <p:cNvSpPr/>
          <p:nvPr/>
        </p:nvSpPr>
        <p:spPr>
          <a:xfrm>
            <a:off x="1289050" y="2762067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矩形 12"/>
          <p:cNvSpPr/>
          <p:nvPr/>
        </p:nvSpPr>
        <p:spPr>
          <a:xfrm>
            <a:off x="1803400" y="5127442"/>
            <a:ext cx="406400" cy="379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786130"/>
            <a:ext cx="22955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雲朵形圖說文字 30"/>
          <p:cNvSpPr/>
          <p:nvPr/>
        </p:nvSpPr>
        <p:spPr>
          <a:xfrm>
            <a:off x="5075306" y="5646873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“middle beak”</a:t>
            </a:r>
            <a:r>
              <a:rPr lang="zh-TW" altLang="en-US">
                <a:solidFill>
                  <a:srgbClr val="000000"/>
                </a:solidFill>
              </a:rPr>
              <a:t> </a:t>
            </a:r>
            <a:r>
              <a:rPr lang="en-US" altLang="zh-TW">
                <a:solidFill>
                  <a:srgbClr val="000000"/>
                </a:solidFill>
              </a:rPr>
              <a:t>detector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648200" y="4171767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They can be compressed</a:t>
            </a:r>
          </a:p>
          <a:p>
            <a:pPr eaLnBrk="1" hangingPunct="1"/>
            <a:r>
              <a:rPr lang="en-US" altLang="zh-TW"/>
              <a:t> to the same parameters.</a:t>
            </a:r>
            <a:endParaRPr lang="zh-TW" altLang="en-US"/>
          </a:p>
        </p:txBody>
      </p:sp>
      <p:cxnSp>
        <p:nvCxnSpPr>
          <p:cNvPr id="23" name="直線單箭頭接點 7"/>
          <p:cNvCxnSpPr/>
          <p:nvPr/>
        </p:nvCxnSpPr>
        <p:spPr>
          <a:xfrm>
            <a:off x="4445000" y="3901892"/>
            <a:ext cx="0" cy="133985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</a:t>
            </a:r>
            <a:r>
              <a:rPr lang="en-US" altLang="ko-KR" sz="2800" dirty="0" smtClean="0">
                <a:effectLst/>
              </a:rPr>
              <a:t>A Convolution layer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- CNN</a:t>
            </a:r>
            <a:r>
              <a:rPr lang="ko-KR" altLang="en-US" sz="2000" dirty="0" smtClean="0">
                <a:effectLst/>
              </a:rPr>
              <a:t>은 </a:t>
            </a:r>
            <a:r>
              <a:rPr lang="en-US" altLang="ko-KR" sz="2000" dirty="0" smtClean="0">
                <a:effectLst/>
              </a:rPr>
              <a:t>convolution layer(</a:t>
            </a:r>
            <a:r>
              <a:rPr lang="ko-KR" altLang="en-US" sz="2000" dirty="0" smtClean="0">
                <a:effectLst/>
              </a:rPr>
              <a:t>그리고 다른 형태의 </a:t>
            </a:r>
            <a:r>
              <a:rPr lang="en-US" altLang="ko-KR" sz="2000" dirty="0" smtClean="0">
                <a:effectLst/>
              </a:rPr>
              <a:t>layer</a:t>
            </a:r>
            <a:r>
              <a:rPr lang="ko-KR" altLang="en-US" sz="2000" dirty="0" smtClean="0">
                <a:effectLst/>
              </a:rPr>
              <a:t>들도 포함</a:t>
            </a:r>
            <a:r>
              <a:rPr lang="en-US" altLang="ko-KR" sz="2000" dirty="0" smtClean="0">
                <a:effectLst/>
              </a:rPr>
              <a:t>)</a:t>
            </a:r>
            <a:r>
              <a:rPr lang="ko-KR" altLang="en-US" sz="2000" dirty="0" smtClean="0">
                <a:effectLst/>
              </a:rPr>
              <a:t>들로</a:t>
            </a:r>
            <a:endParaRPr lang="en-US" altLang="ko-KR" sz="2000" dirty="0" smtClean="0">
              <a:effectLst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 </a:t>
            </a:r>
            <a:r>
              <a:rPr lang="ko-KR" altLang="en-US" sz="2000" dirty="0" smtClean="0">
                <a:effectLst/>
              </a:rPr>
              <a:t>이루어진 </a:t>
            </a:r>
            <a:r>
              <a:rPr lang="en-US" altLang="ko-KR" sz="2000" dirty="0" smtClean="0">
                <a:effectLst/>
              </a:rPr>
              <a:t>neural networks </a:t>
            </a:r>
            <a:r>
              <a:rPr lang="ko-KR" altLang="en-US" sz="2000" dirty="0" smtClean="0">
                <a:effectLst/>
              </a:rPr>
              <a:t>이다</a:t>
            </a:r>
            <a:r>
              <a:rPr lang="en-US" altLang="ko-KR" sz="2000" dirty="0" smtClean="0">
                <a:effectLst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2000" dirty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     - </a:t>
            </a:r>
            <a:r>
              <a:rPr lang="en-US" altLang="ko-KR" sz="2000" dirty="0">
                <a:effectLst/>
              </a:rPr>
              <a:t>convolution </a:t>
            </a:r>
            <a:r>
              <a:rPr lang="en-US" altLang="ko-KR" sz="2000" dirty="0" smtClean="0">
                <a:effectLst/>
              </a:rPr>
              <a:t>layer</a:t>
            </a:r>
            <a:r>
              <a:rPr lang="ko-KR" altLang="en-US" sz="2000" dirty="0" smtClean="0">
                <a:effectLst/>
              </a:rPr>
              <a:t>는 </a:t>
            </a:r>
            <a:r>
              <a:rPr lang="en-US" altLang="ko-KR" sz="2000" dirty="0" smtClean="0">
                <a:effectLst/>
              </a:rPr>
              <a:t>convolution</a:t>
            </a:r>
            <a:r>
              <a:rPr lang="ko-KR" altLang="en-US" sz="2000" dirty="0" smtClean="0">
                <a:effectLst/>
              </a:rPr>
              <a:t>을 수행하는 여러 개의 필터를 가지고 있다</a:t>
            </a:r>
            <a:r>
              <a:rPr lang="en-US" altLang="ko-KR" sz="2000" dirty="0" smtClean="0">
                <a:effectLst/>
              </a:rPr>
              <a:t>. </a:t>
            </a: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r>
              <a:rPr lang="en-US" altLang="ko-KR" dirty="0" smtClean="0">
                <a:effectLst/>
              </a:rPr>
              <a:t> </a:t>
            </a:r>
          </a:p>
          <a:p>
            <a:pPr marL="0" indent="0">
              <a:buNone/>
              <a:defRPr/>
            </a:pPr>
            <a:endParaRPr lang="en-US" altLang="ko-KR" sz="1600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>
              <a:effectLst/>
            </a:endParaRP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72" y="2928891"/>
            <a:ext cx="38481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212951"/>
              </p:ext>
            </p:extLst>
          </p:nvPr>
        </p:nvGraphicFramePr>
        <p:xfrm>
          <a:off x="1042990" y="2566988"/>
          <a:ext cx="259480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  <a:gridCol w="43246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7" name="文字方塊 4"/>
          <p:cNvSpPr txBox="1">
            <a:spLocks noChangeArrowheads="1"/>
          </p:cNvSpPr>
          <p:nvPr/>
        </p:nvSpPr>
        <p:spPr bwMode="auto">
          <a:xfrm>
            <a:off x="1306513" y="5557838"/>
            <a:ext cx="2118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28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12076"/>
              </p:ext>
            </p:extLst>
          </p:nvPr>
        </p:nvGraphicFramePr>
        <p:xfrm>
          <a:off x="5316538" y="2236788"/>
          <a:ext cx="14651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9" name="文字方塊 6"/>
          <p:cNvSpPr txBox="1">
            <a:spLocks noChangeArrowheads="1"/>
          </p:cNvSpPr>
          <p:nvPr/>
        </p:nvSpPr>
        <p:spPr bwMode="auto">
          <a:xfrm>
            <a:off x="6848475" y="2589213"/>
            <a:ext cx="130744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30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6087"/>
              </p:ext>
            </p:extLst>
          </p:nvPr>
        </p:nvGraphicFramePr>
        <p:xfrm>
          <a:off x="5316538" y="3862388"/>
          <a:ext cx="14651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  <a:gridCol w="48837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" name="文字方塊 8"/>
          <p:cNvSpPr txBox="1">
            <a:spLocks noChangeArrowheads="1"/>
          </p:cNvSpPr>
          <p:nvPr/>
        </p:nvSpPr>
        <p:spPr bwMode="auto">
          <a:xfrm>
            <a:off x="6848475" y="4200525"/>
            <a:ext cx="13074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32" name="文字方塊 9"/>
          <p:cNvSpPr txBox="1">
            <a:spLocks noChangeArrowheads="1"/>
          </p:cNvSpPr>
          <p:nvPr/>
        </p:nvSpPr>
        <p:spPr bwMode="auto">
          <a:xfrm rot="5400000">
            <a:off x="5887244" y="5403057"/>
            <a:ext cx="708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33" name="文字方塊 10"/>
          <p:cNvSpPr txBox="1">
            <a:spLocks noChangeArrowheads="1"/>
          </p:cNvSpPr>
          <p:nvPr/>
        </p:nvSpPr>
        <p:spPr bwMode="auto">
          <a:xfrm>
            <a:off x="5086349" y="1173163"/>
            <a:ext cx="37558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12"/>
          <p:cNvSpPr txBox="1">
            <a:spLocks noChangeArrowheads="1"/>
          </p:cNvSpPr>
          <p:nvPr/>
        </p:nvSpPr>
        <p:spPr bwMode="auto">
          <a:xfrm>
            <a:off x="5270500" y="6018213"/>
            <a:ext cx="288541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dirty="0"/>
              <a:t>Each filter detects a small pattern (3 x 3).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6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196599"/>
              </p:ext>
            </p:extLst>
          </p:nvPr>
        </p:nvGraphicFramePr>
        <p:xfrm>
          <a:off x="985838" y="2771572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6" name="文字方塊 4"/>
          <p:cNvSpPr txBox="1">
            <a:spLocks noChangeArrowheads="1"/>
          </p:cNvSpPr>
          <p:nvPr/>
        </p:nvSpPr>
        <p:spPr bwMode="auto">
          <a:xfrm>
            <a:off x="1249363" y="5762422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1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08412"/>
              </p:ext>
            </p:extLst>
          </p:nvPr>
        </p:nvGraphicFramePr>
        <p:xfrm>
          <a:off x="5564188" y="135672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" name="文字方塊 6"/>
          <p:cNvSpPr txBox="1">
            <a:spLocks noChangeArrowheads="1"/>
          </p:cNvSpPr>
          <p:nvPr/>
        </p:nvSpPr>
        <p:spPr bwMode="auto">
          <a:xfrm>
            <a:off x="7186613" y="181233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19" name="矩形 2"/>
          <p:cNvSpPr/>
          <p:nvPr/>
        </p:nvSpPr>
        <p:spPr>
          <a:xfrm>
            <a:off x="985838" y="2771572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橢圓 11"/>
          <p:cNvSpPr>
            <a:spLocks noChangeArrowheads="1"/>
          </p:cNvSpPr>
          <p:nvPr/>
        </p:nvSpPr>
        <p:spPr bwMode="auto">
          <a:xfrm>
            <a:off x="4722813" y="316050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12"/>
          <p:cNvSpPr>
            <a:spLocks noChangeArrowheads="1"/>
          </p:cNvSpPr>
          <p:nvPr/>
        </p:nvSpPr>
        <p:spPr bwMode="auto">
          <a:xfrm>
            <a:off x="5564188" y="3160509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矩形 27"/>
          <p:cNvSpPr/>
          <p:nvPr/>
        </p:nvSpPr>
        <p:spPr>
          <a:xfrm>
            <a:off x="1484313" y="2771572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1166813" y="2104822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25" name="Straight Arrow Connector 14"/>
          <p:cNvCxnSpPr>
            <a:cxnSpLocks noChangeShapeType="1"/>
          </p:cNvCxnSpPr>
          <p:nvPr/>
        </p:nvCxnSpPr>
        <p:spPr bwMode="auto">
          <a:xfrm>
            <a:off x="3962400" y="3497059"/>
            <a:ext cx="685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86200" y="2811259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800"/>
              <a:t>Dot </a:t>
            </a:r>
          </a:p>
          <a:p>
            <a:pPr eaLnBrk="1" hangingPunct="1"/>
            <a:r>
              <a:rPr lang="en-US" altLang="ko-KR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0657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808386"/>
              </p:ext>
            </p:extLst>
          </p:nvPr>
        </p:nvGraphicFramePr>
        <p:xfrm>
          <a:off x="985838" y="3020150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6011000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56065"/>
              </p:ext>
            </p:extLst>
          </p:nvPr>
        </p:nvGraphicFramePr>
        <p:xfrm>
          <a:off x="5564188" y="1560914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7186613" y="2016526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3020150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340908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3409087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963738" y="3020150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1166813" y="2353400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4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418652"/>
              </p:ext>
            </p:extLst>
          </p:nvPr>
        </p:nvGraphicFramePr>
        <p:xfrm>
          <a:off x="985838" y="2922496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913346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81043"/>
              </p:ext>
            </p:extLst>
          </p:nvPr>
        </p:nvGraphicFramePr>
        <p:xfrm>
          <a:off x="5564188" y="1356729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7186613" y="1812341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985838" y="292249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722813" y="33114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564188" y="33114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6405563" y="33114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7246938" y="33114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4722813" y="41115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5564188" y="4111533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6405563" y="41115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7246938" y="4111533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4722813" y="49703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5564188" y="49703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6405563" y="49703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7246938" y="49703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4732338" y="5783171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5564188" y="5770471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6405563" y="57704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7246938" y="5770471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1484313" y="2922496"/>
            <a:ext cx="141763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/>
          <p:cNvSpPr/>
          <p:nvPr/>
        </p:nvSpPr>
        <p:spPr>
          <a:xfrm>
            <a:off x="1930400" y="2925671"/>
            <a:ext cx="1417638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/>
          <p:cNvSpPr/>
          <p:nvPr/>
        </p:nvSpPr>
        <p:spPr>
          <a:xfrm>
            <a:off x="2433638" y="2928846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/>
          <p:cNvSpPr/>
          <p:nvPr/>
        </p:nvSpPr>
        <p:spPr>
          <a:xfrm>
            <a:off x="985838" y="3333658"/>
            <a:ext cx="1416050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1166813" y="2255746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/>
          <p:cNvSpPr/>
          <p:nvPr/>
        </p:nvSpPr>
        <p:spPr>
          <a:xfrm>
            <a:off x="2433638" y="4290921"/>
            <a:ext cx="1416050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/>
          <p:cNvSpPr/>
          <p:nvPr/>
        </p:nvSpPr>
        <p:spPr>
          <a:xfrm>
            <a:off x="5564188" y="135672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/>
          <p:cNvSpPr/>
          <p:nvPr/>
        </p:nvSpPr>
        <p:spPr>
          <a:xfrm>
            <a:off x="6119813" y="1815516"/>
            <a:ext cx="525462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/>
          <p:cNvSpPr/>
          <p:nvPr/>
        </p:nvSpPr>
        <p:spPr>
          <a:xfrm>
            <a:off x="6645275" y="2283829"/>
            <a:ext cx="523875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/>
          <p:cNvCxnSpPr/>
          <p:nvPr/>
        </p:nvCxnSpPr>
        <p:spPr>
          <a:xfrm>
            <a:off x="5564188" y="1356729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4713288" y="330984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/>
          <p:cNvSpPr/>
          <p:nvPr/>
        </p:nvSpPr>
        <p:spPr>
          <a:xfrm>
            <a:off x="4732338" y="5786346"/>
            <a:ext cx="728662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接點 40"/>
          <p:cNvCxnSpPr/>
          <p:nvPr/>
        </p:nvCxnSpPr>
        <p:spPr>
          <a:xfrm>
            <a:off x="928688" y="2949483"/>
            <a:ext cx="1606550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41"/>
          <p:cNvCxnSpPr/>
          <p:nvPr/>
        </p:nvCxnSpPr>
        <p:spPr>
          <a:xfrm>
            <a:off x="881063" y="4284571"/>
            <a:ext cx="1604962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53266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Convolutional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30997" y="839017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zh-TW" sz="3200" b="0" kern="0" dirty="0" smtClean="0">
                <a:solidFill>
                  <a:schemeClr val="tx1"/>
                </a:solidFill>
                <a:latin typeface="+mn-lt"/>
                <a:ea typeface="+mn-ea"/>
              </a:rPr>
              <a:t>Convolution</a:t>
            </a:r>
            <a:endParaRPr lang="zh-TW" altLang="en-US" sz="3200" b="0" kern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985838" y="2398713"/>
          <a:ext cx="287337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  <a:gridCol w="478896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1" marR="91421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249363" y="5389563"/>
            <a:ext cx="2346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/>
          <p:cNvSpPr>
            <a:spLocks noChangeArrowheads="1"/>
          </p:cNvSpPr>
          <p:nvPr/>
        </p:nvSpPr>
        <p:spPr bwMode="auto">
          <a:xfrm>
            <a:off x="4722813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橢圓 12"/>
          <p:cNvSpPr>
            <a:spLocks noChangeArrowheads="1"/>
          </p:cNvSpPr>
          <p:nvPr/>
        </p:nvSpPr>
        <p:spPr bwMode="auto">
          <a:xfrm>
            <a:off x="5564188" y="27876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橢圓 13"/>
          <p:cNvSpPr>
            <a:spLocks noChangeArrowheads="1"/>
          </p:cNvSpPr>
          <p:nvPr/>
        </p:nvSpPr>
        <p:spPr bwMode="auto">
          <a:xfrm>
            <a:off x="6405563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橢圓 14"/>
          <p:cNvSpPr>
            <a:spLocks noChangeArrowheads="1"/>
          </p:cNvSpPr>
          <p:nvPr/>
        </p:nvSpPr>
        <p:spPr bwMode="auto">
          <a:xfrm>
            <a:off x="7246938" y="27876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5"/>
          <p:cNvSpPr>
            <a:spLocks noChangeArrowheads="1"/>
          </p:cNvSpPr>
          <p:nvPr/>
        </p:nvSpPr>
        <p:spPr bwMode="auto">
          <a:xfrm>
            <a:off x="4722813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橢圓 16"/>
          <p:cNvSpPr>
            <a:spLocks noChangeArrowheads="1"/>
          </p:cNvSpPr>
          <p:nvPr/>
        </p:nvSpPr>
        <p:spPr bwMode="auto">
          <a:xfrm>
            <a:off x="5564188" y="3587750"/>
            <a:ext cx="71913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橢圓 17"/>
          <p:cNvSpPr>
            <a:spLocks noChangeArrowheads="1"/>
          </p:cNvSpPr>
          <p:nvPr/>
        </p:nvSpPr>
        <p:spPr bwMode="auto">
          <a:xfrm>
            <a:off x="6405563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橢圓 18"/>
          <p:cNvSpPr>
            <a:spLocks noChangeArrowheads="1"/>
          </p:cNvSpPr>
          <p:nvPr/>
        </p:nvSpPr>
        <p:spPr bwMode="auto">
          <a:xfrm>
            <a:off x="7246938" y="3587750"/>
            <a:ext cx="720725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橢圓 19"/>
          <p:cNvSpPr>
            <a:spLocks noChangeArrowheads="1"/>
          </p:cNvSpPr>
          <p:nvPr/>
        </p:nvSpPr>
        <p:spPr bwMode="auto">
          <a:xfrm>
            <a:off x="4722813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橢圓 20"/>
          <p:cNvSpPr>
            <a:spLocks noChangeArrowheads="1"/>
          </p:cNvSpPr>
          <p:nvPr/>
        </p:nvSpPr>
        <p:spPr bwMode="auto">
          <a:xfrm>
            <a:off x="5564188" y="44465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橢圓 21"/>
          <p:cNvSpPr>
            <a:spLocks noChangeArrowheads="1"/>
          </p:cNvSpPr>
          <p:nvPr/>
        </p:nvSpPr>
        <p:spPr bwMode="auto">
          <a:xfrm>
            <a:off x="6405563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橢圓 22"/>
          <p:cNvSpPr>
            <a:spLocks noChangeArrowheads="1"/>
          </p:cNvSpPr>
          <p:nvPr/>
        </p:nvSpPr>
        <p:spPr bwMode="auto">
          <a:xfrm>
            <a:off x="7246938" y="44465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橢圓 23"/>
          <p:cNvSpPr>
            <a:spLocks noChangeArrowheads="1"/>
          </p:cNvSpPr>
          <p:nvPr/>
        </p:nvSpPr>
        <p:spPr bwMode="auto">
          <a:xfrm>
            <a:off x="4722813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橢圓 24"/>
          <p:cNvSpPr>
            <a:spLocks noChangeArrowheads="1"/>
          </p:cNvSpPr>
          <p:nvPr/>
        </p:nvSpPr>
        <p:spPr bwMode="auto">
          <a:xfrm>
            <a:off x="5564188" y="5246688"/>
            <a:ext cx="71913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橢圓 25"/>
          <p:cNvSpPr>
            <a:spLocks noChangeArrowheads="1"/>
          </p:cNvSpPr>
          <p:nvPr/>
        </p:nvSpPr>
        <p:spPr bwMode="auto">
          <a:xfrm>
            <a:off x="6405563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橢圓 26"/>
          <p:cNvSpPr>
            <a:spLocks noChangeArrowheads="1"/>
          </p:cNvSpPr>
          <p:nvPr/>
        </p:nvSpPr>
        <p:spPr bwMode="auto">
          <a:xfrm>
            <a:off x="7246938" y="5246688"/>
            <a:ext cx="720725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3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48572"/>
              </p:ext>
            </p:extLst>
          </p:nvPr>
        </p:nvGraphicFramePr>
        <p:xfrm>
          <a:off x="5686425" y="737991"/>
          <a:ext cx="162242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  <a:gridCol w="54080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91455" marR="9145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" name="文字方塊 35"/>
          <p:cNvSpPr txBox="1">
            <a:spLocks noChangeArrowheads="1"/>
          </p:cNvSpPr>
          <p:nvPr/>
        </p:nvSpPr>
        <p:spPr bwMode="auto">
          <a:xfrm>
            <a:off x="7308850" y="1193604"/>
            <a:ext cx="144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985838" y="23987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/>
          <p:cNvSpPr/>
          <p:nvPr/>
        </p:nvSpPr>
        <p:spPr>
          <a:xfrm>
            <a:off x="1489075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/>
          <p:cNvSpPr/>
          <p:nvPr/>
        </p:nvSpPr>
        <p:spPr>
          <a:xfrm>
            <a:off x="1930400" y="2400300"/>
            <a:ext cx="1417638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/>
          <p:nvPr/>
        </p:nvSpPr>
        <p:spPr>
          <a:xfrm>
            <a:off x="2406650" y="2398713"/>
            <a:ext cx="1417638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/>
          <p:cNvSpPr/>
          <p:nvPr/>
        </p:nvSpPr>
        <p:spPr>
          <a:xfrm>
            <a:off x="985838" y="2809875"/>
            <a:ext cx="1416050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/>
          <p:cNvSpPr>
            <a:spLocks noChangeArrowheads="1"/>
          </p:cNvSpPr>
          <p:nvPr/>
        </p:nvSpPr>
        <p:spPr bwMode="auto">
          <a:xfrm>
            <a:off x="4905375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橢圓 42"/>
          <p:cNvSpPr>
            <a:spLocks noChangeArrowheads="1"/>
          </p:cNvSpPr>
          <p:nvPr/>
        </p:nvSpPr>
        <p:spPr bwMode="auto">
          <a:xfrm>
            <a:off x="5746750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橢圓 43"/>
          <p:cNvSpPr>
            <a:spLocks noChangeArrowheads="1"/>
          </p:cNvSpPr>
          <p:nvPr/>
        </p:nvSpPr>
        <p:spPr bwMode="auto">
          <a:xfrm>
            <a:off x="6589713" y="29956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橢圓 44"/>
          <p:cNvSpPr>
            <a:spLocks noChangeArrowheads="1"/>
          </p:cNvSpPr>
          <p:nvPr/>
        </p:nvSpPr>
        <p:spPr bwMode="auto">
          <a:xfrm>
            <a:off x="7431088" y="29956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4905375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5746750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589713" y="3795713"/>
            <a:ext cx="71913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" name="橢圓 48"/>
          <p:cNvSpPr>
            <a:spLocks noChangeArrowheads="1"/>
          </p:cNvSpPr>
          <p:nvPr/>
        </p:nvSpPr>
        <p:spPr bwMode="auto">
          <a:xfrm>
            <a:off x="7431088" y="3795713"/>
            <a:ext cx="720725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" name="橢圓 49"/>
          <p:cNvSpPr>
            <a:spLocks noChangeArrowheads="1"/>
          </p:cNvSpPr>
          <p:nvPr/>
        </p:nvSpPr>
        <p:spPr bwMode="auto">
          <a:xfrm>
            <a:off x="4905375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橢圓 50"/>
          <p:cNvSpPr>
            <a:spLocks noChangeArrowheads="1"/>
          </p:cNvSpPr>
          <p:nvPr/>
        </p:nvSpPr>
        <p:spPr bwMode="auto">
          <a:xfrm>
            <a:off x="5746750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" name="橢圓 51"/>
          <p:cNvSpPr>
            <a:spLocks noChangeArrowheads="1"/>
          </p:cNvSpPr>
          <p:nvPr/>
        </p:nvSpPr>
        <p:spPr bwMode="auto">
          <a:xfrm>
            <a:off x="6589713" y="46545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-2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橢圓 52"/>
          <p:cNvSpPr>
            <a:spLocks noChangeArrowheads="1"/>
          </p:cNvSpPr>
          <p:nvPr/>
        </p:nvSpPr>
        <p:spPr bwMode="auto">
          <a:xfrm>
            <a:off x="7431088" y="46545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" name="橢圓 53"/>
          <p:cNvSpPr>
            <a:spLocks noChangeArrowheads="1"/>
          </p:cNvSpPr>
          <p:nvPr/>
        </p:nvSpPr>
        <p:spPr bwMode="auto">
          <a:xfrm>
            <a:off x="4905375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-1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橢圓 54"/>
          <p:cNvSpPr>
            <a:spLocks noChangeArrowheads="1"/>
          </p:cNvSpPr>
          <p:nvPr/>
        </p:nvSpPr>
        <p:spPr bwMode="auto">
          <a:xfrm>
            <a:off x="5746750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0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" name="橢圓 55"/>
          <p:cNvSpPr>
            <a:spLocks noChangeArrowheads="1"/>
          </p:cNvSpPr>
          <p:nvPr/>
        </p:nvSpPr>
        <p:spPr bwMode="auto">
          <a:xfrm>
            <a:off x="6589713" y="5454650"/>
            <a:ext cx="71913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-4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橢圓 56"/>
          <p:cNvSpPr>
            <a:spLocks noChangeArrowheads="1"/>
          </p:cNvSpPr>
          <p:nvPr/>
        </p:nvSpPr>
        <p:spPr bwMode="auto">
          <a:xfrm>
            <a:off x="7431088" y="5454650"/>
            <a:ext cx="720725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3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文字方塊 2"/>
          <p:cNvSpPr txBox="1">
            <a:spLocks noChangeArrowheads="1"/>
          </p:cNvSpPr>
          <p:nvPr/>
        </p:nvSpPr>
        <p:spPr bwMode="auto">
          <a:xfrm>
            <a:off x="4419600" y="20574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2416175" y="3783013"/>
            <a:ext cx="1416050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58"/>
          <p:cNvSpPr>
            <a:spLocks noChangeArrowheads="1"/>
          </p:cNvSpPr>
          <p:nvPr/>
        </p:nvSpPr>
        <p:spPr bwMode="auto">
          <a:xfrm>
            <a:off x="1166813" y="1731963"/>
            <a:ext cx="1208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/>
          <p:cNvSpPr txBox="1">
            <a:spLocks noChangeArrowheads="1"/>
          </p:cNvSpPr>
          <p:nvPr/>
        </p:nvSpPr>
        <p:spPr bwMode="auto">
          <a:xfrm>
            <a:off x="4953000" y="61722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/>
          <p:cNvSpPr/>
          <p:nvPr/>
        </p:nvSpPr>
        <p:spPr>
          <a:xfrm>
            <a:off x="5334000" y="4038600"/>
            <a:ext cx="2320925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39959</TotalTime>
  <Words>2657</Words>
  <Application>Microsoft Office PowerPoint</Application>
  <PresentationFormat>화면 슬라이드 쇼(4:3)</PresentationFormat>
  <Paragraphs>1178</Paragraphs>
  <Slides>29</Slides>
  <Notes>28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1_20060928_협의23_이수형</vt:lpstr>
      <vt:lpstr>方程式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AlphaGo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Windows 사용자</cp:lastModifiedBy>
  <cp:revision>1261</cp:revision>
  <cp:lastPrinted>2015-04-11T07:39:36Z</cp:lastPrinted>
  <dcterms:created xsi:type="dcterms:W3CDTF">2006-12-04T00:43:28Z</dcterms:created>
  <dcterms:modified xsi:type="dcterms:W3CDTF">2019-07-17T04:31:10Z</dcterms:modified>
</cp:coreProperties>
</file>