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1" r:id="rId1"/>
  </p:sldMasterIdLst>
  <p:notesMasterIdLst>
    <p:notesMasterId r:id="rId16"/>
  </p:notesMasterIdLst>
  <p:handoutMasterIdLst>
    <p:handoutMasterId r:id="rId17"/>
  </p:handoutMasterIdLst>
  <p:sldIdLst>
    <p:sldId id="1108" r:id="rId2"/>
    <p:sldId id="1146" r:id="rId3"/>
    <p:sldId id="1147" r:id="rId4"/>
    <p:sldId id="1120" r:id="rId5"/>
    <p:sldId id="1144" r:id="rId6"/>
    <p:sldId id="1145" r:id="rId7"/>
    <p:sldId id="1137" r:id="rId8"/>
    <p:sldId id="1138" r:id="rId9"/>
    <p:sldId id="1141" r:id="rId10"/>
    <p:sldId id="1139" r:id="rId11"/>
    <p:sldId id="1140" r:id="rId12"/>
    <p:sldId id="1149" r:id="rId13"/>
    <p:sldId id="1148" r:id="rId14"/>
    <p:sldId id="1150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6">
          <p15:clr>
            <a:srgbClr val="A4A3A4"/>
          </p15:clr>
        </p15:guide>
        <p15:guide id="2" orient="horz" pos="1381">
          <p15:clr>
            <a:srgbClr val="A4A3A4"/>
          </p15:clr>
        </p15:guide>
        <p15:guide id="3" orient="horz" pos="1562">
          <p15:clr>
            <a:srgbClr val="A4A3A4"/>
          </p15:clr>
        </p15:guide>
        <p15:guide id="4" orient="horz" pos="1750">
          <p15:clr>
            <a:srgbClr val="A4A3A4"/>
          </p15:clr>
        </p15:guide>
        <p15:guide id="5" pos="2464">
          <p15:clr>
            <a:srgbClr val="A4A3A4"/>
          </p15:clr>
        </p15:guide>
        <p15:guide id="6" pos="342">
          <p15:clr>
            <a:srgbClr val="A4A3A4"/>
          </p15:clr>
        </p15:guide>
        <p15:guide id="7" pos="2896">
          <p15:clr>
            <a:srgbClr val="A4A3A4"/>
          </p15:clr>
        </p15:guide>
        <p15:guide id="8" pos="5356">
          <p15:clr>
            <a:srgbClr val="A4A3A4"/>
          </p15:clr>
        </p15:guide>
        <p15:guide id="9" pos="847">
          <p15:clr>
            <a:srgbClr val="A4A3A4"/>
          </p15:clr>
        </p15:guide>
        <p15:guide id="10" pos="1352">
          <p15:clr>
            <a:srgbClr val="A4A3A4"/>
          </p15:clr>
        </p15:guide>
        <p15:guide id="11" pos="1857">
          <p15:clr>
            <a:srgbClr val="A4A3A4"/>
          </p15:clr>
        </p15:guide>
        <p15:guide id="12" pos="37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1FFE1"/>
    <a:srgbClr val="FFFFCC"/>
    <a:srgbClr val="CCECFF"/>
    <a:srgbClr val="FFFBFB"/>
    <a:srgbClr val="FFE5E5"/>
    <a:srgbClr val="FFFF99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2" autoAdjust="0"/>
    <p:restoredTop sz="97205" autoAdjust="0"/>
  </p:normalViewPr>
  <p:slideViewPr>
    <p:cSldViewPr snapToGrid="0">
      <p:cViewPr varScale="1">
        <p:scale>
          <a:sx n="114" d="100"/>
          <a:sy n="114" d="100"/>
        </p:scale>
        <p:origin x="954" y="108"/>
      </p:cViewPr>
      <p:guideLst>
        <p:guide orient="horz" pos="3896"/>
        <p:guide orient="horz" pos="1381"/>
        <p:guide orient="horz" pos="1562"/>
        <p:guide orient="horz" pos="1750"/>
        <p:guide pos="2464"/>
        <p:guide pos="342"/>
        <p:guide pos="2896"/>
        <p:guide pos="5356"/>
        <p:guide pos="847"/>
        <p:guide pos="1352"/>
        <p:guide pos="1857"/>
        <p:guide pos="37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3642"/>
    </p:cViewPr>
  </p:sorterViewPr>
  <p:notesViewPr>
    <p:cSldViewPr snapToGrid="0">
      <p:cViewPr varScale="1">
        <p:scale>
          <a:sx n="77" d="100"/>
          <a:sy n="77" d="100"/>
        </p:scale>
        <p:origin x="-339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A2A43-D433-4DF8-B8A3-26A8A53A66F5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8CA15-CD4B-4AE6-A283-E61F2F1F0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08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F576F4B-E2CE-4DB0-B75F-EF3C8A21EF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98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6748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59856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4288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41844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735543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07098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188027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39519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03743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73499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43733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85320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613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7689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266950"/>
            <a:ext cx="9144000" cy="32781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227647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66CC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5594350"/>
            <a:ext cx="2987675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 rot="9022281">
            <a:off x="8027988" y="114300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3366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9022281">
            <a:off x="7496175" y="1036638"/>
            <a:ext cx="1223963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5FBE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rot="9022281">
            <a:off x="6958013" y="93663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4992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9022281">
            <a:off x="6424613" y="101917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7CF8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9022281">
            <a:off x="6958013" y="1955800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51A8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9022281">
            <a:off x="6427788" y="287972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9FCF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 rot="9022281">
            <a:off x="8024813" y="1968500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7CF8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 rot="9022281">
            <a:off x="7493000" y="2894013"/>
            <a:ext cx="1223963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87C3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 rot="9022281">
            <a:off x="5894388" y="193992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7BBD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 rot="9022281">
            <a:off x="5364163" y="2865438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C9E4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 rot="9022281">
            <a:off x="5892800" y="79375"/>
            <a:ext cx="1223963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5FBE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 rot="9022281">
            <a:off x="5360988" y="100012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51A8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 rot="9022281">
            <a:off x="4830763" y="1925638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9BCD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 rot="9022281">
            <a:off x="4300538" y="2849563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chemeClr val="bg1">
              <a:alpha val="39999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5857875"/>
            <a:ext cx="17526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5876925"/>
            <a:ext cx="1824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365625"/>
            <a:ext cx="6113463" cy="15843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latin typeface="휴먼엑스포" pitchFamily="18" charset="-127"/>
              </a:defRPr>
            </a:lvl1pPr>
          </a:lstStyle>
          <a:p>
            <a:r>
              <a:rPr lang="ko-KR" altLang="en-US"/>
              <a:t>부제목을 입력하십시오</a:t>
            </a:r>
          </a:p>
        </p:txBody>
      </p:sp>
      <p:sp>
        <p:nvSpPr>
          <p:cNvPr id="222228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684213" y="1052513"/>
            <a:ext cx="7627937" cy="1470025"/>
          </a:xfrm>
          <a:prstGeom prst="rect">
            <a:avLst/>
          </a:prstGeom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제목을 입력하십시오</a:t>
            </a:r>
          </a:p>
        </p:txBody>
      </p:sp>
    </p:spTree>
    <p:extLst>
      <p:ext uri="{BB962C8B-B14F-4D97-AF65-F5344CB8AC3E}">
        <p14:creationId xmlns:p14="http://schemas.microsoft.com/office/powerpoint/2010/main" val="340639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9223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57338"/>
            <a:ext cx="8291513" cy="4827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21285C-EAAF-40EB-9653-A118951E8F4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0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61245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6124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13DF0FF-750D-40A5-B700-A4CEB27628F0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2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04339BB-BAF7-40D2-B3D8-A2B059C6FCE1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8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85D051A-0B3A-4B5A-839F-9042B1C8112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9223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68763" cy="48275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8363" y="1557338"/>
            <a:ext cx="4070350" cy="48275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199EE17-6A1B-49C9-8D5E-B6CB78435518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2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0408EFA-398D-4647-B0ED-4970571D3A1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9223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1699A23-568E-4FEB-BD85-89B443D9DCF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9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5D6586E-4EE9-41CE-B7FA-A02A3E522BF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1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76E5800-66D5-4742-8425-1E75D605393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71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C4EECE3-9026-4603-9321-AA4B8847471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84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383" r:id="rId2"/>
    <p:sldLayoutId id="2147484384" r:id="rId3"/>
    <p:sldLayoutId id="2147484385" r:id="rId4"/>
    <p:sldLayoutId id="2147484386" r:id="rId5"/>
    <p:sldLayoutId id="2147484387" r:id="rId6"/>
    <p:sldLayoutId id="2147484388" r:id="rId7"/>
    <p:sldLayoutId id="2147484389" r:id="rId8"/>
    <p:sldLayoutId id="2147484390" r:id="rId9"/>
    <p:sldLayoutId id="2147484391" r:id="rId10"/>
    <p:sldLayoutId id="2147484392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Autoencoder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1600" dirty="0" smtClean="0">
                <a:effectLst/>
              </a:rPr>
              <a:t>    - </a:t>
            </a:r>
            <a:r>
              <a:rPr lang="ko-KR" altLang="en-US" sz="1600" dirty="0">
                <a:effectLst/>
              </a:rPr>
              <a:t>사</a:t>
            </a:r>
            <a:r>
              <a:rPr lang="ko-KR" altLang="en-US" sz="1600" dirty="0" smtClean="0">
                <a:effectLst/>
              </a:rPr>
              <a:t>람이 </a:t>
            </a:r>
            <a:r>
              <a:rPr lang="ko-KR" altLang="en-US" sz="1600" dirty="0">
                <a:effectLst/>
              </a:rPr>
              <a:t>컴퓨터에게 입력 데이터에 대한 정보를 주지 않는 오토인코더는 오늘날 대표적인 비지도 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  <a:defRPr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   </a:t>
            </a:r>
            <a:r>
              <a:rPr lang="ko-KR" altLang="en-US" sz="1600" dirty="0" smtClean="0">
                <a:effectLst/>
              </a:rPr>
              <a:t>학습</a:t>
            </a:r>
            <a:r>
              <a:rPr lang="en-US" altLang="ko-KR" sz="1600" dirty="0">
                <a:effectLst/>
              </a:rPr>
              <a:t>(Unsupervised Learning) </a:t>
            </a:r>
            <a:r>
              <a:rPr lang="ko-KR" altLang="en-US" sz="1600" dirty="0" smtClean="0">
                <a:effectLst/>
              </a:rPr>
              <a:t>방식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  <a:defRPr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- </a:t>
            </a:r>
            <a:r>
              <a:rPr lang="en-US" altLang="ko-KR" sz="1600" dirty="0">
                <a:effectLst/>
              </a:rPr>
              <a:t>2006</a:t>
            </a:r>
            <a:r>
              <a:rPr lang="ko-KR" altLang="en-US" sz="1600" dirty="0">
                <a:effectLst/>
              </a:rPr>
              <a:t>년에 </a:t>
            </a:r>
            <a:r>
              <a:rPr lang="ko-KR" altLang="en-US" sz="1600" dirty="0" err="1">
                <a:effectLst/>
              </a:rPr>
              <a:t>제프리</a:t>
            </a:r>
            <a:r>
              <a:rPr lang="ko-KR" altLang="en-US" sz="1600" dirty="0">
                <a:effectLst/>
              </a:rPr>
              <a:t> 힌튼</a:t>
            </a:r>
            <a:r>
              <a:rPr lang="en-US" altLang="ko-KR" sz="1600" dirty="0">
                <a:effectLst/>
              </a:rPr>
              <a:t>[Geoffrey Hinton] </a:t>
            </a:r>
            <a:r>
              <a:rPr lang="ko-KR" altLang="en-US" sz="1600" dirty="0">
                <a:effectLst/>
              </a:rPr>
              <a:t>교수가 오토인코더</a:t>
            </a:r>
            <a:r>
              <a:rPr lang="en-US" altLang="ko-KR" sz="1600" dirty="0">
                <a:effectLst/>
              </a:rPr>
              <a:t>(</a:t>
            </a:r>
            <a:r>
              <a:rPr lang="en-US" altLang="ko-KR" sz="1600" dirty="0" err="1">
                <a:effectLst/>
              </a:rPr>
              <a:t>AutoEncoder</a:t>
            </a:r>
            <a:r>
              <a:rPr lang="en-US" altLang="ko-KR" sz="1600" dirty="0">
                <a:effectLst/>
              </a:rPr>
              <a:t>)</a:t>
            </a:r>
            <a:r>
              <a:rPr lang="ko-KR" altLang="en-US" sz="1600" dirty="0">
                <a:effectLst/>
              </a:rPr>
              <a:t>라는 혁명적인 </a:t>
            </a:r>
            <a:r>
              <a:rPr lang="ko-KR" altLang="en-US" sz="1600" dirty="0" smtClean="0">
                <a:effectLst/>
              </a:rPr>
              <a:t>기계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  <a:defRPr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  </a:t>
            </a:r>
            <a:r>
              <a:rPr lang="ko-KR" altLang="en-US" sz="1600" dirty="0" smtClean="0">
                <a:effectLst/>
              </a:rPr>
              <a:t> </a:t>
            </a:r>
            <a:r>
              <a:rPr lang="ko-KR" altLang="en-US" sz="1600" dirty="0">
                <a:effectLst/>
              </a:rPr>
              <a:t>학습 방식을 </a:t>
            </a:r>
            <a:r>
              <a:rPr lang="ko-KR" altLang="en-US" sz="1600" dirty="0" smtClean="0">
                <a:effectLst/>
              </a:rPr>
              <a:t>제안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  <a:defRPr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- </a:t>
            </a:r>
            <a:r>
              <a:rPr lang="ko-KR" altLang="en-US" sz="1600" dirty="0">
                <a:effectLst/>
              </a:rPr>
              <a:t>입력과 출력 층의 차원</a:t>
            </a:r>
            <a:r>
              <a:rPr lang="en-US" altLang="ko-KR" sz="1600" dirty="0">
                <a:effectLst/>
              </a:rPr>
              <a:t>(</a:t>
            </a:r>
            <a:r>
              <a:rPr lang="ko-KR" altLang="en-US" sz="1600" dirty="0" err="1">
                <a:effectLst/>
              </a:rPr>
              <a:t>노드의</a:t>
            </a:r>
            <a:r>
              <a:rPr lang="ko-KR" altLang="en-US" sz="1600" dirty="0">
                <a:effectLst/>
              </a:rPr>
              <a:t> 개수</a:t>
            </a:r>
            <a:r>
              <a:rPr lang="en-US" altLang="ko-KR" sz="1600" dirty="0">
                <a:effectLst/>
              </a:rPr>
              <a:t>)</a:t>
            </a:r>
            <a:r>
              <a:rPr lang="ko-KR" altLang="en-US" sz="1600" dirty="0">
                <a:effectLst/>
              </a:rPr>
              <a:t>은 동일하되</a:t>
            </a:r>
            <a:r>
              <a:rPr lang="en-US" altLang="ko-KR" sz="1600" dirty="0">
                <a:effectLst/>
              </a:rPr>
              <a:t>, </a:t>
            </a:r>
            <a:r>
              <a:rPr lang="ko-KR" altLang="en-US" sz="1600" dirty="0">
                <a:effectLst/>
              </a:rPr>
              <a:t>은닉 층은 입력</a:t>
            </a:r>
            <a:r>
              <a:rPr lang="en-US" altLang="ko-KR" sz="1600" dirty="0">
                <a:effectLst/>
              </a:rPr>
              <a:t>/</a:t>
            </a:r>
            <a:r>
              <a:rPr lang="ko-KR" altLang="en-US" sz="1600" dirty="0">
                <a:effectLst/>
              </a:rPr>
              <a:t>출력 층보다 차원이 </a:t>
            </a:r>
            <a:r>
              <a:rPr lang="ko-KR" altLang="en-US" sz="1600" dirty="0" smtClean="0">
                <a:effectLst/>
              </a:rPr>
              <a:t>낮다</a:t>
            </a:r>
            <a:r>
              <a:rPr lang="en-US" altLang="ko-KR" sz="1600" dirty="0" smtClean="0">
                <a:effectLst/>
              </a:rPr>
              <a:t>. </a:t>
            </a:r>
          </a:p>
          <a:p>
            <a:pPr marL="0" indent="0">
              <a:buNone/>
              <a:defRPr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- </a:t>
            </a:r>
            <a:r>
              <a:rPr lang="en-US" altLang="ko-KR" sz="1600" dirty="0">
                <a:effectLst/>
              </a:rPr>
              <a:t>hidden layer</a:t>
            </a:r>
            <a:r>
              <a:rPr lang="ko-KR" altLang="en-US" sz="1600" dirty="0">
                <a:effectLst/>
              </a:rPr>
              <a:t>의 뉴런 수를 </a:t>
            </a:r>
            <a:r>
              <a:rPr lang="en-US" altLang="ko-KR" sz="1600" dirty="0">
                <a:effectLst/>
              </a:rPr>
              <a:t>input layer(</a:t>
            </a:r>
            <a:r>
              <a:rPr lang="ko-KR" altLang="en-US" sz="1600" dirty="0" err="1">
                <a:effectLst/>
              </a:rPr>
              <a:t>입력층</a:t>
            </a:r>
            <a:r>
              <a:rPr lang="en-US" altLang="ko-KR" sz="1600" dirty="0">
                <a:effectLst/>
              </a:rPr>
              <a:t>) </a:t>
            </a:r>
            <a:r>
              <a:rPr lang="ko-KR" altLang="en-US" sz="1600" dirty="0">
                <a:effectLst/>
              </a:rPr>
              <a:t>보다 작게 해서 데이터를 압축</a:t>
            </a:r>
            <a:r>
              <a:rPr lang="en-US" altLang="ko-KR" sz="1600" dirty="0">
                <a:effectLst/>
              </a:rPr>
              <a:t>(</a:t>
            </a:r>
            <a:r>
              <a:rPr lang="ko-KR" altLang="en-US" sz="1600" dirty="0">
                <a:effectLst/>
              </a:rPr>
              <a:t>차원을 축소</a:t>
            </a:r>
            <a:r>
              <a:rPr lang="en-US" altLang="ko-KR" sz="1600" dirty="0" smtClean="0">
                <a:effectLst/>
              </a:rPr>
              <a:t>)</a:t>
            </a:r>
            <a:r>
              <a:rPr lang="ko-KR" altLang="en-US" sz="1600" dirty="0" smtClean="0">
                <a:effectLst/>
              </a:rPr>
              <a:t>하거나</a:t>
            </a:r>
            <a:r>
              <a:rPr lang="en-US" altLang="ko-KR" sz="1600" dirty="0">
                <a:effectLst/>
              </a:rPr>
              <a:t>, 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  <a:defRPr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  </a:t>
            </a:r>
            <a:r>
              <a:rPr lang="ko-KR" altLang="en-US" sz="1600" dirty="0" smtClean="0">
                <a:effectLst/>
              </a:rPr>
              <a:t>입력 </a:t>
            </a:r>
            <a:r>
              <a:rPr lang="ko-KR" altLang="en-US" sz="1600" dirty="0">
                <a:effectLst/>
              </a:rPr>
              <a:t>데이터에 </a:t>
            </a:r>
            <a:r>
              <a:rPr lang="ko-KR" altLang="en-US" sz="1600" dirty="0" err="1">
                <a:effectLst/>
              </a:rPr>
              <a:t>노이즈</a:t>
            </a:r>
            <a:r>
              <a:rPr lang="en-US" altLang="ko-KR" sz="1600" dirty="0">
                <a:effectLst/>
              </a:rPr>
              <a:t>(noise)</a:t>
            </a:r>
            <a:r>
              <a:rPr lang="ko-KR" altLang="en-US" sz="1600" dirty="0">
                <a:effectLst/>
              </a:rPr>
              <a:t>를 추가한 후 원본 입력을 복원할 수 있도록 네트워크를 학습시키는 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  <a:defRPr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  </a:t>
            </a:r>
            <a:r>
              <a:rPr lang="ko-KR" altLang="en-US" sz="1600" dirty="0" smtClean="0">
                <a:effectLst/>
              </a:rPr>
              <a:t>등 </a:t>
            </a:r>
            <a:r>
              <a:rPr lang="ko-KR" altLang="en-US" sz="1600" dirty="0">
                <a:effectLst/>
              </a:rPr>
              <a:t>다양한 오토인코더가 있다</a:t>
            </a:r>
            <a:r>
              <a:rPr lang="en-US" altLang="ko-KR" sz="1600" dirty="0">
                <a:effectLst/>
              </a:rPr>
              <a:t>.</a:t>
            </a:r>
            <a:endParaRPr lang="ko-KR" altLang="en-US" sz="1600" dirty="0">
              <a:effectLst/>
            </a:endParaRPr>
          </a:p>
          <a:p>
            <a:pPr marL="0" indent="0">
              <a:buNone/>
              <a:defRPr/>
            </a:pPr>
            <a:endParaRPr lang="ko-KR" altLang="en-US" sz="16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1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49" name="_x47494984" descr="EMB00003b8035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06" y="3357979"/>
            <a:ext cx="3080552" cy="290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683457" y="6260171"/>
            <a:ext cx="2149948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Autoencoder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  <a:ea typeface="+mn-ea"/>
              </a:rPr>
              <a:t>의 기본 개념</a:t>
            </a:r>
          </a:p>
        </p:txBody>
      </p:sp>
    </p:spTree>
    <p:extLst>
      <p:ext uri="{BB962C8B-B14F-4D97-AF65-F5344CB8AC3E}">
        <p14:creationId xmlns:p14="http://schemas.microsoft.com/office/powerpoint/2010/main" val="19258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8100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4. </a:t>
            </a:r>
            <a:r>
              <a:rPr lang="ko-KR" altLang="en-US" dirty="0" smtClean="0"/>
              <a:t>손실함수 정의 및 최적화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r>
              <a:rPr lang="en-US" altLang="ko-KR" dirty="0" smtClean="0"/>
              <a:t>5. </a:t>
            </a:r>
            <a:r>
              <a:rPr lang="ko-KR" altLang="en-US" dirty="0" smtClean="0"/>
              <a:t>훈련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</a:t>
            </a:r>
            <a:r>
              <a:rPr lang="en-US" altLang="ko-KR" dirty="0" smtClean="0"/>
              <a:t> AE </a:t>
            </a:r>
            <a:r>
              <a:rPr lang="ko-KR" altLang="en-US" dirty="0" smtClean="0"/>
              <a:t>신경망 모델 학습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endParaRPr lang="en-US" altLang="ko-KR" sz="1200" dirty="0" smtClean="0"/>
          </a:p>
          <a:p>
            <a:pPr lvl="1"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10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3622" y="517681"/>
            <a:ext cx="8129310" cy="107721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# </a:t>
            </a:r>
            <a:r>
              <a:rPr lang="ko-KR" altLang="en-US" sz="1200" dirty="0" err="1">
                <a:latin typeface="+mn-ea"/>
                <a:ea typeface="+mn-ea"/>
              </a:rPr>
              <a:t>디코더는</a:t>
            </a:r>
            <a:r>
              <a:rPr lang="ko-KR" altLang="en-US" sz="1200" dirty="0">
                <a:latin typeface="+mn-ea"/>
                <a:ea typeface="+mn-ea"/>
              </a:rPr>
              <a:t> 인풋과 최대한 같은 결과를 내야 하므로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 err="1">
                <a:latin typeface="+mn-ea"/>
                <a:ea typeface="+mn-ea"/>
              </a:rPr>
              <a:t>디코딩한</a:t>
            </a:r>
            <a:r>
              <a:rPr lang="ko-KR" altLang="en-US" sz="1200" dirty="0">
                <a:latin typeface="+mn-ea"/>
                <a:ea typeface="+mn-ea"/>
              </a:rPr>
              <a:t> 결과를 평가하기 </a:t>
            </a:r>
            <a:r>
              <a:rPr lang="en-US" altLang="ko-KR" sz="1200" dirty="0">
                <a:latin typeface="+mn-ea"/>
                <a:ea typeface="+mn-ea"/>
              </a:rPr>
              <a:t># </a:t>
            </a:r>
            <a:r>
              <a:rPr lang="ko-KR" altLang="en-US" sz="1200" dirty="0">
                <a:latin typeface="+mn-ea"/>
                <a:ea typeface="+mn-ea"/>
              </a:rPr>
              <a:t>위해 입력 값인 </a:t>
            </a:r>
            <a:r>
              <a:rPr lang="en-US" altLang="ko-KR" sz="1200" dirty="0">
                <a:latin typeface="+mn-ea"/>
                <a:ea typeface="+mn-ea"/>
              </a:rPr>
              <a:t>X </a:t>
            </a:r>
            <a:r>
              <a:rPr lang="ko-KR" altLang="en-US" sz="1200" dirty="0">
                <a:latin typeface="+mn-ea"/>
                <a:ea typeface="+mn-ea"/>
              </a:rPr>
              <a:t>값을 평가를 </a:t>
            </a:r>
            <a:r>
              <a:rPr lang="en-US" altLang="ko-KR" sz="1200" dirty="0" smtClean="0">
                <a:latin typeface="+mn-ea"/>
                <a:ea typeface="+mn-ea"/>
              </a:rPr>
              <a:t># </a:t>
            </a:r>
            <a:r>
              <a:rPr lang="ko-KR" altLang="en-US" sz="1200" dirty="0" smtClean="0">
                <a:latin typeface="+mn-ea"/>
                <a:ea typeface="+mn-ea"/>
              </a:rPr>
              <a:t>위한 </a:t>
            </a:r>
            <a:r>
              <a:rPr lang="ko-KR" altLang="en-US" sz="1200" dirty="0">
                <a:latin typeface="+mn-ea"/>
                <a:ea typeface="+mn-ea"/>
              </a:rPr>
              <a:t>실측 결과 </a:t>
            </a:r>
            <a:r>
              <a:rPr lang="ko-KR" altLang="en-US" sz="1200" dirty="0" err="1">
                <a:latin typeface="+mn-ea"/>
                <a:ea typeface="+mn-ea"/>
              </a:rPr>
              <a:t>값으로하여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decoder </a:t>
            </a:r>
            <a:r>
              <a:rPr lang="ko-KR" altLang="en-US" sz="1200" dirty="0">
                <a:latin typeface="+mn-ea"/>
                <a:ea typeface="+mn-ea"/>
              </a:rPr>
              <a:t>와의 차이 </a:t>
            </a:r>
            <a:r>
              <a:rPr lang="en-US" altLang="ko-KR" sz="1200" dirty="0">
                <a:latin typeface="+mn-ea"/>
                <a:ea typeface="+mn-ea"/>
              </a:rPr>
              <a:t># </a:t>
            </a:r>
            <a:r>
              <a:rPr lang="ko-KR" altLang="en-US" sz="1200" dirty="0">
                <a:latin typeface="+mn-ea"/>
                <a:ea typeface="+mn-ea"/>
              </a:rPr>
              <a:t>를 </a:t>
            </a:r>
            <a:r>
              <a:rPr lang="ko-KR" altLang="en-US" sz="1200" dirty="0" err="1">
                <a:latin typeface="+mn-ea"/>
                <a:ea typeface="+mn-ea"/>
              </a:rPr>
              <a:t>손실값으로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설정</a:t>
            </a:r>
            <a:endParaRPr lang="en-US" altLang="ko-KR" sz="1200" dirty="0" smtClean="0">
              <a:latin typeface="+mn-ea"/>
              <a:ea typeface="+mn-ea"/>
            </a:endParaRP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lt"/>
              </a:rPr>
              <a:t>cost = </a:t>
            </a:r>
            <a:r>
              <a:rPr lang="en-US" altLang="ko-KR" sz="1400" dirty="0" err="1">
                <a:latin typeface="+mn-lt"/>
              </a:rPr>
              <a:t>tf.reduce_mean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tf.pow</a:t>
            </a:r>
            <a:r>
              <a:rPr lang="en-US" altLang="ko-KR" sz="1400" dirty="0">
                <a:latin typeface="+mn-lt"/>
              </a:rPr>
              <a:t>(X - decoder, 2))</a:t>
            </a:r>
            <a:endParaRPr lang="ko-KR" altLang="en-US" sz="1400" dirty="0">
              <a:latin typeface="+mn-lt"/>
            </a:endParaRPr>
          </a:p>
          <a:p>
            <a:r>
              <a:rPr lang="en-US" altLang="ko-KR" sz="1400" dirty="0">
                <a:latin typeface="+mn-lt"/>
              </a:rPr>
              <a:t>optimizer = </a:t>
            </a:r>
            <a:r>
              <a:rPr lang="en-US" altLang="ko-KR" sz="1400" dirty="0" err="1">
                <a:latin typeface="+mn-lt"/>
              </a:rPr>
              <a:t>tf.train.RMSPropOptimizer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learning_rate</a:t>
            </a:r>
            <a:r>
              <a:rPr lang="en-US" altLang="ko-KR" sz="1400" dirty="0">
                <a:latin typeface="+mn-lt"/>
              </a:rPr>
              <a:t>).minimize(cost)</a:t>
            </a:r>
            <a:endParaRPr lang="ko-KR" altLang="en-US" sz="14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622" y="2185790"/>
            <a:ext cx="8253597" cy="310854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lt"/>
              </a:rPr>
              <a:t>init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tf.global_variables_initializer</a:t>
            </a:r>
            <a:r>
              <a:rPr lang="en-US" altLang="ko-KR" sz="1400" dirty="0">
                <a:latin typeface="+mn-lt"/>
              </a:rPr>
              <a:t>()</a:t>
            </a:r>
          </a:p>
          <a:p>
            <a:r>
              <a:rPr lang="en-US" altLang="ko-KR" sz="1400" dirty="0" err="1">
                <a:latin typeface="+mn-lt"/>
              </a:rPr>
              <a:t>sess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tf.Session</a:t>
            </a:r>
            <a:r>
              <a:rPr lang="en-US" altLang="ko-KR" sz="1400" dirty="0">
                <a:latin typeface="+mn-lt"/>
              </a:rPr>
              <a:t>()</a:t>
            </a:r>
          </a:p>
          <a:p>
            <a:r>
              <a:rPr lang="en-US" altLang="ko-KR" sz="1400" dirty="0" err="1">
                <a:latin typeface="+mn-lt"/>
              </a:rPr>
              <a:t>sess.run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init</a:t>
            </a:r>
            <a:r>
              <a:rPr lang="en-US" altLang="ko-KR" sz="1400" dirty="0">
                <a:latin typeface="+mn-lt"/>
              </a:rPr>
              <a:t>)</a:t>
            </a:r>
          </a:p>
          <a:p>
            <a:r>
              <a:rPr lang="en-US" altLang="ko-KR" sz="1400" dirty="0" err="1">
                <a:latin typeface="+mn-lt"/>
              </a:rPr>
              <a:t>total_batch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mnist.train.num_examples</a:t>
            </a:r>
            <a:r>
              <a:rPr lang="en-US" altLang="ko-KR" sz="1400" dirty="0">
                <a:latin typeface="+mn-lt"/>
              </a:rPr>
              <a:t>/</a:t>
            </a:r>
            <a:r>
              <a:rPr lang="en-US" altLang="ko-KR" sz="1400" dirty="0" err="1">
                <a:latin typeface="+mn-lt"/>
              </a:rPr>
              <a:t>batch_size</a:t>
            </a:r>
            <a:r>
              <a:rPr lang="en-US" altLang="ko-KR" sz="1400" dirty="0">
                <a:latin typeface="+mn-lt"/>
              </a:rPr>
              <a:t>)</a:t>
            </a:r>
          </a:p>
          <a:p>
            <a:endParaRPr lang="en-US" altLang="ko-KR" sz="1400" dirty="0" smtClean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for </a:t>
            </a:r>
            <a:r>
              <a:rPr lang="en-US" altLang="ko-KR" sz="1400" dirty="0">
                <a:latin typeface="+mn-lt"/>
              </a:rPr>
              <a:t>epoch in range(</a:t>
            </a:r>
            <a:r>
              <a:rPr lang="en-US" altLang="ko-KR" sz="1400" dirty="0" err="1">
                <a:latin typeface="+mn-lt"/>
              </a:rPr>
              <a:t>training_epoch</a:t>
            </a:r>
            <a:r>
              <a:rPr lang="en-US" altLang="ko-KR" sz="1400" dirty="0" smtClean="0">
                <a:latin typeface="+mn-lt"/>
              </a:rPr>
              <a:t>):</a:t>
            </a:r>
          </a:p>
          <a:p>
            <a:r>
              <a:rPr lang="en-US" altLang="ko-KR" sz="1400" dirty="0" smtClean="0">
                <a:latin typeface="+mn-lt"/>
              </a:rPr>
              <a:t>      </a:t>
            </a:r>
            <a:r>
              <a:rPr lang="en-US" altLang="ko-KR" sz="1400" dirty="0" err="1" smtClean="0">
                <a:latin typeface="+mn-lt"/>
              </a:rPr>
              <a:t>total_cost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= 0</a:t>
            </a:r>
          </a:p>
          <a:p>
            <a:r>
              <a:rPr lang="en-US" altLang="ko-KR" sz="1400" dirty="0" smtClean="0">
                <a:latin typeface="+mn-lt"/>
              </a:rPr>
              <a:t>      for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in range(</a:t>
            </a:r>
            <a:r>
              <a:rPr lang="en-US" altLang="ko-KR" sz="1400" dirty="0" err="1">
                <a:latin typeface="+mn-lt"/>
              </a:rPr>
              <a:t>total_batch</a:t>
            </a:r>
            <a:r>
              <a:rPr lang="en-US" altLang="ko-KR" sz="1400" dirty="0" smtClean="0">
                <a:latin typeface="+mn-lt"/>
              </a:rPr>
              <a:t>):</a:t>
            </a:r>
          </a:p>
          <a:p>
            <a:r>
              <a:rPr lang="en-US" altLang="ko-KR" sz="1400" dirty="0" smtClean="0">
                <a:latin typeface="+mn-lt"/>
              </a:rPr>
              <a:t>           </a:t>
            </a:r>
            <a:r>
              <a:rPr lang="en-US" altLang="ko-KR" sz="1400" dirty="0" err="1" smtClean="0">
                <a:latin typeface="+mn-lt"/>
              </a:rPr>
              <a:t>batch_xs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batch_ys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mnist.train.next_batch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batch_size</a:t>
            </a:r>
            <a:r>
              <a:rPr lang="en-US" altLang="ko-KR" sz="1400" dirty="0">
                <a:latin typeface="+mn-lt"/>
              </a:rPr>
              <a:t>)</a:t>
            </a:r>
          </a:p>
          <a:p>
            <a:r>
              <a:rPr lang="en-US" altLang="ko-KR" sz="1400" dirty="0" smtClean="0">
                <a:latin typeface="+mn-lt"/>
              </a:rPr>
              <a:t>           _, </a:t>
            </a:r>
            <a:r>
              <a:rPr lang="en-US" altLang="ko-KR" sz="1400" dirty="0" err="1">
                <a:latin typeface="+mn-lt"/>
              </a:rPr>
              <a:t>cost_val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sess.run</a:t>
            </a:r>
            <a:r>
              <a:rPr lang="en-US" altLang="ko-KR" sz="1400" dirty="0">
                <a:latin typeface="+mn-lt"/>
              </a:rPr>
              <a:t>([optimizer, cost], </a:t>
            </a:r>
            <a:r>
              <a:rPr lang="en-US" altLang="ko-KR" sz="1400" dirty="0" err="1">
                <a:latin typeface="+mn-lt"/>
              </a:rPr>
              <a:t>feed_dict</a:t>
            </a:r>
            <a:r>
              <a:rPr lang="en-US" altLang="ko-KR" sz="1400" dirty="0">
                <a:latin typeface="+mn-lt"/>
              </a:rPr>
              <a:t>={X: </a:t>
            </a:r>
            <a:r>
              <a:rPr lang="en-US" altLang="ko-KR" sz="1400" dirty="0" err="1">
                <a:latin typeface="+mn-lt"/>
              </a:rPr>
              <a:t>batch_xs</a:t>
            </a:r>
            <a:r>
              <a:rPr lang="en-US" altLang="ko-KR" sz="1400" dirty="0">
                <a:latin typeface="+mn-lt"/>
              </a:rPr>
              <a:t>})</a:t>
            </a:r>
          </a:p>
          <a:p>
            <a:r>
              <a:rPr lang="en-US" altLang="ko-KR" sz="1400" dirty="0" smtClean="0">
                <a:latin typeface="+mn-lt"/>
              </a:rPr>
              <a:t>           </a:t>
            </a:r>
            <a:r>
              <a:rPr lang="en-US" altLang="ko-KR" sz="1400" dirty="0" err="1" smtClean="0">
                <a:latin typeface="+mn-lt"/>
              </a:rPr>
              <a:t>total_cost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+= </a:t>
            </a:r>
            <a:r>
              <a:rPr lang="en-US" altLang="ko-KR" sz="1400" dirty="0" err="1">
                <a:latin typeface="+mn-lt"/>
              </a:rPr>
              <a:t>cost_val</a:t>
            </a:r>
            <a:endParaRPr lang="en-US" altLang="ko-KR" sz="1400" dirty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       print</a:t>
            </a:r>
            <a:r>
              <a:rPr lang="en-US" altLang="ko-KR" sz="1400" dirty="0">
                <a:latin typeface="+mn-lt"/>
              </a:rPr>
              <a:t>('Epoch:', '%04d' % (epoch + 1</a:t>
            </a:r>
            <a:r>
              <a:rPr lang="en-US" altLang="ko-KR" sz="1400" dirty="0" smtClean="0">
                <a:latin typeface="+mn-lt"/>
              </a:rPr>
              <a:t>), 'Avg</a:t>
            </a:r>
            <a:r>
              <a:rPr lang="en-US" altLang="ko-KR" sz="1400" dirty="0">
                <a:latin typeface="+mn-lt"/>
              </a:rPr>
              <a:t>. cost =', '{:.4f}'.format(</a:t>
            </a:r>
            <a:r>
              <a:rPr lang="en-US" altLang="ko-KR" sz="1400" dirty="0" err="1">
                <a:latin typeface="+mn-lt"/>
              </a:rPr>
              <a:t>total_cost</a:t>
            </a:r>
            <a:r>
              <a:rPr lang="en-US" altLang="ko-KR" sz="1400" dirty="0">
                <a:latin typeface="+mn-lt"/>
              </a:rPr>
              <a:t> / </a:t>
            </a:r>
            <a:r>
              <a:rPr lang="en-US" altLang="ko-KR" sz="1400" dirty="0" err="1">
                <a:latin typeface="+mn-lt"/>
              </a:rPr>
              <a:t>total_batch</a:t>
            </a:r>
            <a:r>
              <a:rPr lang="en-US" altLang="ko-KR" sz="1400" dirty="0">
                <a:latin typeface="+mn-lt"/>
              </a:rPr>
              <a:t>))</a:t>
            </a:r>
          </a:p>
          <a:p>
            <a:endParaRPr lang="en-US" altLang="ko-KR" sz="1400" dirty="0" smtClean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('</a:t>
            </a:r>
            <a:r>
              <a:rPr lang="ko-KR" altLang="en-US" sz="1400" dirty="0">
                <a:latin typeface="+mn-lt"/>
              </a:rPr>
              <a:t>최적화 완료</a:t>
            </a:r>
            <a:r>
              <a:rPr lang="en-US" altLang="ko-KR" sz="1400" dirty="0">
                <a:latin typeface="+mn-lt"/>
              </a:rPr>
              <a:t>!')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4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913" y="26035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6. </a:t>
            </a:r>
            <a:r>
              <a:rPr lang="ko-KR" altLang="en-US" dirty="0" smtClean="0"/>
              <a:t>합성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 확인</a:t>
            </a: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11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7238" y="771379"/>
            <a:ext cx="8155943" cy="283154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endParaRPr lang="en-US" altLang="ko-KR" sz="1200" dirty="0" smtClean="0"/>
          </a:p>
          <a:p>
            <a:r>
              <a:rPr lang="en-US" altLang="ko-KR" sz="1200" dirty="0">
                <a:latin typeface="+mn-ea"/>
                <a:ea typeface="+mn-ea"/>
              </a:rPr>
              <a:t># </a:t>
            </a:r>
            <a:r>
              <a:rPr lang="ko-KR" altLang="en-US" sz="1200" dirty="0" err="1">
                <a:latin typeface="+mn-ea"/>
                <a:ea typeface="+mn-ea"/>
              </a:rPr>
              <a:t>입력값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위쪽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en-US" sz="1200" dirty="0">
                <a:latin typeface="+mn-ea"/>
                <a:ea typeface="+mn-ea"/>
              </a:rPr>
              <a:t>과 모델이 생성한 값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아래쪽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en-US" sz="1200" dirty="0">
                <a:latin typeface="+mn-ea"/>
                <a:ea typeface="+mn-ea"/>
              </a:rPr>
              <a:t>을 시각적으로 비교</a:t>
            </a:r>
          </a:p>
          <a:p>
            <a:r>
              <a:rPr lang="en-US" altLang="ko-KR" sz="1400" dirty="0" err="1">
                <a:latin typeface="+mn-lt"/>
              </a:rPr>
              <a:t>sample_size</a:t>
            </a:r>
            <a:r>
              <a:rPr lang="en-US" altLang="ko-KR" sz="1400" dirty="0">
                <a:latin typeface="+mn-lt"/>
              </a:rPr>
              <a:t> = 10</a:t>
            </a:r>
          </a:p>
          <a:p>
            <a:r>
              <a:rPr lang="en-US" altLang="ko-KR" sz="1400" dirty="0">
                <a:latin typeface="+mn-lt"/>
              </a:rPr>
              <a:t>samples = </a:t>
            </a:r>
            <a:r>
              <a:rPr lang="en-US" altLang="ko-KR" sz="1400" dirty="0" err="1" smtClean="0">
                <a:latin typeface="+mn-lt"/>
              </a:rPr>
              <a:t>sess.run</a:t>
            </a:r>
            <a:r>
              <a:rPr lang="en-US" altLang="ko-KR" sz="1400" dirty="0" smtClean="0">
                <a:latin typeface="+mn-lt"/>
              </a:rPr>
              <a:t>(decoder, </a:t>
            </a:r>
            <a:r>
              <a:rPr lang="en-US" altLang="ko-KR" sz="1400" dirty="0" err="1" smtClean="0">
                <a:latin typeface="+mn-lt"/>
              </a:rPr>
              <a:t>feed_dict</a:t>
            </a:r>
            <a:r>
              <a:rPr lang="en-US" altLang="ko-KR" sz="1400" dirty="0">
                <a:latin typeface="+mn-lt"/>
              </a:rPr>
              <a:t>={X: </a:t>
            </a:r>
            <a:r>
              <a:rPr lang="en-US" altLang="ko-KR" sz="1400" dirty="0" err="1">
                <a:latin typeface="+mn-lt"/>
              </a:rPr>
              <a:t>mnist.test.images</a:t>
            </a:r>
            <a:r>
              <a:rPr lang="en-US" altLang="ko-KR" sz="1400" dirty="0">
                <a:latin typeface="+mn-lt"/>
              </a:rPr>
              <a:t>[:</a:t>
            </a:r>
            <a:r>
              <a:rPr lang="en-US" altLang="ko-KR" sz="1400" dirty="0" err="1">
                <a:latin typeface="+mn-lt"/>
              </a:rPr>
              <a:t>sample_size</a:t>
            </a:r>
            <a:r>
              <a:rPr lang="en-US" altLang="ko-KR" sz="1400" dirty="0">
                <a:latin typeface="+mn-lt"/>
              </a:rPr>
              <a:t>]})</a:t>
            </a:r>
          </a:p>
          <a:p>
            <a:r>
              <a:rPr lang="en-US" altLang="ko-KR" sz="1400" dirty="0">
                <a:latin typeface="+mn-lt"/>
              </a:rPr>
              <a:t>fig, ax = </a:t>
            </a:r>
            <a:r>
              <a:rPr lang="en-US" altLang="ko-KR" sz="1400" dirty="0" err="1">
                <a:latin typeface="+mn-lt"/>
              </a:rPr>
              <a:t>plt.subplots</a:t>
            </a:r>
            <a:r>
              <a:rPr lang="en-US" altLang="ko-KR" sz="1400" dirty="0">
                <a:latin typeface="+mn-lt"/>
              </a:rPr>
              <a:t>(2, </a:t>
            </a:r>
            <a:r>
              <a:rPr lang="en-US" altLang="ko-KR" sz="1400" dirty="0" err="1">
                <a:latin typeface="+mn-lt"/>
              </a:rPr>
              <a:t>sample_size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figsize</a:t>
            </a:r>
            <a:r>
              <a:rPr lang="en-US" altLang="ko-KR" sz="1400" dirty="0">
                <a:latin typeface="+mn-lt"/>
              </a:rPr>
              <a:t>=(</a:t>
            </a:r>
            <a:r>
              <a:rPr lang="en-US" altLang="ko-KR" sz="1400" dirty="0" err="1">
                <a:latin typeface="+mn-lt"/>
              </a:rPr>
              <a:t>sample_size</a:t>
            </a:r>
            <a:r>
              <a:rPr lang="en-US" altLang="ko-KR" sz="1400" dirty="0">
                <a:latin typeface="+mn-lt"/>
              </a:rPr>
              <a:t>, 2))</a:t>
            </a:r>
          </a:p>
          <a:p>
            <a:endParaRPr lang="en-US" altLang="ko-KR" sz="1400" dirty="0" smtClean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for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in range(</a:t>
            </a:r>
            <a:r>
              <a:rPr lang="en-US" altLang="ko-KR" sz="1400" dirty="0" err="1">
                <a:latin typeface="+mn-lt"/>
              </a:rPr>
              <a:t>sample_size</a:t>
            </a:r>
            <a:r>
              <a:rPr lang="en-US" altLang="ko-KR" sz="1400" dirty="0" smtClean="0">
                <a:latin typeface="+mn-lt"/>
              </a:rPr>
              <a:t>):</a:t>
            </a:r>
          </a:p>
          <a:p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smtClean="0">
                <a:latin typeface="+mn-lt"/>
              </a:rPr>
              <a:t>    ax[0</a:t>
            </a:r>
            <a:r>
              <a:rPr lang="en-US" altLang="ko-KR" sz="1400" dirty="0">
                <a:latin typeface="+mn-lt"/>
              </a:rPr>
              <a:t>][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].</a:t>
            </a:r>
            <a:r>
              <a:rPr lang="en-US" altLang="ko-KR" sz="1400" dirty="0" err="1">
                <a:latin typeface="+mn-lt"/>
              </a:rPr>
              <a:t>set_axis_off</a:t>
            </a:r>
            <a:r>
              <a:rPr lang="en-US" altLang="ko-KR" sz="1400" dirty="0">
                <a:latin typeface="+mn-lt"/>
              </a:rPr>
              <a:t>()</a:t>
            </a:r>
          </a:p>
          <a:p>
            <a:r>
              <a:rPr lang="en-US" altLang="ko-KR" sz="1400" dirty="0" smtClean="0">
                <a:latin typeface="+mn-lt"/>
              </a:rPr>
              <a:t>     ax[1</a:t>
            </a:r>
            <a:r>
              <a:rPr lang="en-US" altLang="ko-KR" sz="1400" dirty="0">
                <a:latin typeface="+mn-lt"/>
              </a:rPr>
              <a:t>][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].</a:t>
            </a:r>
            <a:r>
              <a:rPr lang="en-US" altLang="ko-KR" sz="1400" dirty="0" err="1">
                <a:latin typeface="+mn-lt"/>
              </a:rPr>
              <a:t>set_axis_off</a:t>
            </a:r>
            <a:r>
              <a:rPr lang="en-US" altLang="ko-KR" sz="1400" dirty="0">
                <a:latin typeface="+mn-lt"/>
              </a:rPr>
              <a:t>()</a:t>
            </a:r>
          </a:p>
          <a:p>
            <a:r>
              <a:rPr lang="en-US" altLang="ko-KR" sz="1400" dirty="0" smtClean="0">
                <a:latin typeface="+mn-lt"/>
              </a:rPr>
              <a:t>     ax[0</a:t>
            </a:r>
            <a:r>
              <a:rPr lang="en-US" altLang="ko-KR" sz="1400" dirty="0">
                <a:latin typeface="+mn-lt"/>
              </a:rPr>
              <a:t>][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].</a:t>
            </a:r>
            <a:r>
              <a:rPr lang="en-US" altLang="ko-KR" sz="1400" dirty="0" err="1">
                <a:latin typeface="+mn-lt"/>
              </a:rPr>
              <a:t>imshow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np.reshape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mnist.test.images</a:t>
            </a:r>
            <a:r>
              <a:rPr lang="en-US" altLang="ko-KR" sz="1400" dirty="0">
                <a:latin typeface="+mn-lt"/>
              </a:rPr>
              <a:t>[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], (28, 28)))</a:t>
            </a:r>
          </a:p>
          <a:p>
            <a:r>
              <a:rPr lang="en-US" altLang="ko-KR" sz="1400" dirty="0" smtClean="0">
                <a:latin typeface="+mn-lt"/>
              </a:rPr>
              <a:t>     ax[1</a:t>
            </a:r>
            <a:r>
              <a:rPr lang="en-US" altLang="ko-KR" sz="1400" dirty="0">
                <a:latin typeface="+mn-lt"/>
              </a:rPr>
              <a:t>][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].</a:t>
            </a:r>
            <a:r>
              <a:rPr lang="en-US" altLang="ko-KR" sz="1400" dirty="0" err="1">
                <a:latin typeface="+mn-lt"/>
              </a:rPr>
              <a:t>imshow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np.reshape</a:t>
            </a:r>
            <a:r>
              <a:rPr lang="en-US" altLang="ko-KR" sz="1400" dirty="0">
                <a:latin typeface="+mn-lt"/>
              </a:rPr>
              <a:t>(samples[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], (28, 28)))</a:t>
            </a:r>
          </a:p>
          <a:p>
            <a:endParaRPr lang="en-US" altLang="ko-KR" sz="1400" dirty="0" smtClean="0">
              <a:latin typeface="+mn-lt"/>
            </a:endParaRPr>
          </a:p>
          <a:p>
            <a:r>
              <a:rPr lang="en-US" altLang="ko-KR" sz="1400" dirty="0" err="1" smtClean="0">
                <a:latin typeface="+mn-lt"/>
              </a:rPr>
              <a:t>plt.show</a:t>
            </a:r>
            <a:r>
              <a:rPr lang="en-US" altLang="ko-KR" sz="1400" dirty="0">
                <a:latin typeface="+mn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517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Autoencoder</a:t>
            </a:r>
            <a:endParaRPr lang="en-US" altLang="ko-KR" sz="4000" dirty="0" smtClean="0"/>
          </a:p>
          <a:p>
            <a:pPr marL="0" indent="0">
              <a:buNone/>
              <a:defRPr/>
            </a:pPr>
            <a:endParaRPr lang="en-US" altLang="ko-KR" sz="40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14219" y="696404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Stacked </a:t>
            </a:r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AE : </a:t>
            </a:r>
            <a:r>
              <a:rPr lang="ko-KR" altLang="en-US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좀 더 </a:t>
            </a:r>
            <a:r>
              <a:rPr lang="en-US" altLang="ko-KR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DEEP </a:t>
            </a:r>
            <a:r>
              <a:rPr lang="ko-KR" altLang="en-US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하게</a:t>
            </a:r>
            <a:r>
              <a:rPr lang="en-US" altLang="ko-KR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……</a:t>
            </a:r>
            <a:endParaRPr lang="en-US" altLang="zh-TW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en-US" altLang="zh-TW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en-US" altLang="zh-TW" sz="1400" b="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zh-TW" sz="1400" b="0" kern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zh-TW" altLang="en-US" sz="1400" b="0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62" y="1359185"/>
            <a:ext cx="8115657" cy="51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Autoencoder</a:t>
            </a:r>
            <a:endParaRPr lang="en-US" altLang="ko-KR" sz="4000" dirty="0" smtClean="0"/>
          </a:p>
          <a:p>
            <a:pPr marL="0" indent="0">
              <a:buNone/>
              <a:defRPr/>
            </a:pPr>
            <a:endParaRPr lang="en-US" altLang="ko-KR" sz="40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14219" y="696404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Stacked </a:t>
            </a:r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AE : </a:t>
            </a:r>
            <a:r>
              <a:rPr lang="ko-KR" altLang="en-US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좀 더 </a:t>
            </a:r>
            <a:r>
              <a:rPr lang="en-US" altLang="ko-KR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DEEP </a:t>
            </a:r>
            <a:r>
              <a:rPr lang="ko-KR" altLang="en-US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하게</a:t>
            </a:r>
            <a:r>
              <a:rPr lang="en-US" altLang="ko-KR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……</a:t>
            </a:r>
            <a:endParaRPr lang="en-US" altLang="zh-TW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en-US" altLang="zh-TW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en-US" altLang="zh-TW" sz="1400" b="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zh-TW" sz="1400" b="0" kern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zh-TW" altLang="en-US" sz="1400" b="0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55" y="1143501"/>
            <a:ext cx="6837028" cy="36021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77132" y="4737245"/>
            <a:ext cx="60820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lt"/>
              </a:rPr>
              <a:t>#Encoder</a:t>
            </a:r>
          </a:p>
          <a:p>
            <a:r>
              <a:rPr lang="ko-KR" altLang="en-US" sz="1200" dirty="0">
                <a:latin typeface="+mn-lt"/>
              </a:rPr>
              <a:t>L1_encoder = tf.layers.dense(inputs=X, units=512, activation=tf.nn.relu)</a:t>
            </a:r>
          </a:p>
          <a:p>
            <a:r>
              <a:rPr lang="ko-KR" altLang="en-US" sz="1200" dirty="0">
                <a:latin typeface="+mn-lt"/>
              </a:rPr>
              <a:t>L2_encoder = tf.layers.dense(inputs=L1_encoder, units=256, activation=tf.nn.relu)</a:t>
            </a:r>
          </a:p>
          <a:p>
            <a:r>
              <a:rPr lang="ko-KR" altLang="en-US" sz="1200" dirty="0">
                <a:latin typeface="+mn-lt"/>
              </a:rPr>
              <a:t>L3_encoder = tf.layers.dense(inputs=L2_encoder, units=128, activation=tf.nn.relu)</a:t>
            </a:r>
          </a:p>
          <a:p>
            <a:r>
              <a:rPr lang="ko-KR" altLang="en-US" sz="1200" dirty="0">
                <a:latin typeface="+mn-lt"/>
              </a:rPr>
              <a:t>Latent     = tf.layers.dense(inputs=L3_encoder, units=64, activation=tf.nn.relu)</a:t>
            </a:r>
          </a:p>
          <a:p>
            <a:endParaRPr lang="ko-KR" altLang="en-US" sz="1200" dirty="0">
              <a:latin typeface="+mn-lt"/>
            </a:endParaRPr>
          </a:p>
          <a:p>
            <a:r>
              <a:rPr lang="ko-KR" altLang="en-US" sz="1200" dirty="0">
                <a:latin typeface="+mn-lt"/>
              </a:rPr>
              <a:t>#Decoder</a:t>
            </a:r>
          </a:p>
          <a:p>
            <a:r>
              <a:rPr lang="ko-KR" altLang="en-US" sz="1200" dirty="0">
                <a:latin typeface="+mn-lt"/>
              </a:rPr>
              <a:t>L3_decoder = tf.layers.dense(inputs=Latent, units=128, activation=tf.nn.relu)</a:t>
            </a:r>
          </a:p>
          <a:p>
            <a:r>
              <a:rPr lang="ko-KR" altLang="en-US" sz="1200" dirty="0">
                <a:latin typeface="+mn-lt"/>
              </a:rPr>
              <a:t>L2_decoder = tf.layers.dense(inputs=L3_decoder, units=256, activation=tf.nn.relu)</a:t>
            </a:r>
          </a:p>
          <a:p>
            <a:r>
              <a:rPr lang="ko-KR" altLang="en-US" sz="1200" dirty="0">
                <a:latin typeface="+mn-lt"/>
              </a:rPr>
              <a:t>L1_decoder = tf.layers.dense(inputs=L2_decoder, units=512, activation=tf.nn.relu)</a:t>
            </a:r>
          </a:p>
          <a:p>
            <a:r>
              <a:rPr lang="ko-KR" altLang="en-US" sz="1200" dirty="0">
                <a:latin typeface="+mn-lt"/>
              </a:rPr>
              <a:t>Output     = tf.layers.dense(inputs=L1_decoder, units=n_input, activation=tf.nn.sigmoid)</a:t>
            </a:r>
          </a:p>
        </p:txBody>
      </p:sp>
      <p:sp>
        <p:nvSpPr>
          <p:cNvPr id="12" name="설명선 2 11"/>
          <p:cNvSpPr/>
          <p:nvPr/>
        </p:nvSpPr>
        <p:spPr bwMode="auto">
          <a:xfrm>
            <a:off x="7490713" y="3482266"/>
            <a:ext cx="1560352" cy="1426128"/>
          </a:xfrm>
          <a:prstGeom prst="borderCallout2">
            <a:avLst/>
          </a:prstGeom>
          <a:solidFill>
            <a:srgbClr val="E1FFE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ko-KR" altLang="en-US" sz="1200" dirty="0" smtClean="0">
                <a:latin typeface="+mn-lt"/>
              </a:rPr>
              <a:t>최적화 함수도 교체</a:t>
            </a:r>
            <a:endParaRPr lang="en-US" altLang="ko-KR" sz="1200" dirty="0" smtClean="0">
              <a:latin typeface="+mn-lt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ko-KR" altLang="en-US" sz="1200" dirty="0" smtClean="0">
                <a:latin typeface="+mn-lt"/>
              </a:rPr>
              <a:t> </a:t>
            </a:r>
            <a:endParaRPr lang="en-US" altLang="ko-KR" sz="1200" dirty="0">
              <a:latin typeface="+mn-lt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 err="1" smtClean="0">
                <a:latin typeface="+mn-lt"/>
              </a:rPr>
              <a:t>RMSPropOptimizer</a:t>
            </a:r>
            <a:endParaRPr lang="en-US" altLang="ko-KR" sz="1200" dirty="0" smtClean="0">
              <a:latin typeface="+mn-lt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 smtClean="0">
                <a:latin typeface="+mn-lt"/>
              </a:rPr>
              <a:t>          to   </a:t>
            </a:r>
            <a:r>
              <a:rPr lang="ko-KR" altLang="en-US" sz="1200" dirty="0" smtClean="0">
                <a:latin typeface="+mn-lt"/>
              </a:rPr>
              <a:t> </a:t>
            </a:r>
            <a:endParaRPr lang="en-US" altLang="ko-KR" sz="1200" dirty="0" smtClean="0">
              <a:latin typeface="+mn-lt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 err="1" smtClean="0">
                <a:latin typeface="+mn-lt"/>
              </a:rPr>
              <a:t>AdamOptimizer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76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Autoencoder</a:t>
            </a:r>
            <a:endParaRPr lang="en-US" altLang="ko-KR" sz="4000" dirty="0" smtClean="0"/>
          </a:p>
          <a:p>
            <a:pPr marL="0" indent="0">
              <a:buNone/>
              <a:defRPr/>
            </a:pPr>
            <a:endParaRPr lang="en-US" altLang="ko-KR" sz="40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14219" y="696404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Convolutional </a:t>
            </a:r>
            <a:r>
              <a:rPr lang="en-US" altLang="zh-TW" sz="3200" b="0" kern="0" dirty="0" err="1" smtClean="0">
                <a:solidFill>
                  <a:schemeClr val="tx1"/>
                </a:solidFill>
                <a:latin typeface="+mn-lt"/>
                <a:ea typeface="+mn-ea"/>
              </a:rPr>
              <a:t>Autoencoder</a:t>
            </a:r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 : DNN to CNN</a:t>
            </a:r>
            <a:endParaRPr lang="zh-TW" altLang="en-US" sz="1400" b="0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矩形 28"/>
          <p:cNvSpPr/>
          <p:nvPr/>
        </p:nvSpPr>
        <p:spPr>
          <a:xfrm>
            <a:off x="868893" y="2248667"/>
            <a:ext cx="1283910" cy="340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000000"/>
                </a:solidFill>
              </a:rPr>
              <a:t>Convolution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6" name="矩形 29"/>
          <p:cNvSpPr/>
          <p:nvPr/>
        </p:nvSpPr>
        <p:spPr>
          <a:xfrm>
            <a:off x="868893" y="2966592"/>
            <a:ext cx="1283910" cy="340205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000000"/>
                </a:solidFill>
              </a:rPr>
              <a:t>Max Pooling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11" name="向下箭號 17"/>
          <p:cNvSpPr/>
          <p:nvPr/>
        </p:nvSpPr>
        <p:spPr>
          <a:xfrm>
            <a:off x="1366607" y="2637787"/>
            <a:ext cx="278050" cy="292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41"/>
          <p:cNvSpPr txBox="1">
            <a:spLocks noChangeArrowheads="1"/>
          </p:cNvSpPr>
          <p:nvPr/>
        </p:nvSpPr>
        <p:spPr bwMode="auto">
          <a:xfrm>
            <a:off x="356719" y="1485360"/>
            <a:ext cx="898491" cy="31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600" dirty="0"/>
              <a:t>Input</a:t>
            </a:r>
            <a:endParaRPr lang="zh-TW" altLang="en-US" sz="1600" dirty="0"/>
          </a:p>
        </p:txBody>
      </p:sp>
      <p:sp>
        <p:nvSpPr>
          <p:cNvPr id="15" name="文字方塊 22"/>
          <p:cNvSpPr txBox="1">
            <a:spLocks noChangeArrowheads="1"/>
          </p:cNvSpPr>
          <p:nvPr/>
        </p:nvSpPr>
        <p:spPr bwMode="auto">
          <a:xfrm>
            <a:off x="1933919" y="1890308"/>
            <a:ext cx="1283910" cy="319939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400" dirty="0">
                <a:solidFill>
                  <a:srgbClr val="000000"/>
                </a:solidFill>
              </a:rPr>
              <a:t>1 x 28 x 28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99" y="1333850"/>
            <a:ext cx="721865" cy="648091"/>
          </a:xfrm>
          <a:prstGeom prst="rect">
            <a:avLst/>
          </a:prstGeom>
        </p:spPr>
      </p:pic>
      <p:sp>
        <p:nvSpPr>
          <p:cNvPr id="22" name="矩形 28"/>
          <p:cNvSpPr/>
          <p:nvPr/>
        </p:nvSpPr>
        <p:spPr>
          <a:xfrm>
            <a:off x="868893" y="3645626"/>
            <a:ext cx="1283910" cy="340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000000"/>
                </a:solidFill>
              </a:rPr>
              <a:t>Convolution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23" name="矩形 29"/>
          <p:cNvSpPr/>
          <p:nvPr/>
        </p:nvSpPr>
        <p:spPr>
          <a:xfrm>
            <a:off x="868893" y="4363551"/>
            <a:ext cx="1283910" cy="340205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000000"/>
                </a:solidFill>
              </a:rPr>
              <a:t>Max Pooling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24" name="向下箭號 17"/>
          <p:cNvSpPr/>
          <p:nvPr/>
        </p:nvSpPr>
        <p:spPr>
          <a:xfrm>
            <a:off x="1366607" y="4034746"/>
            <a:ext cx="278050" cy="292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5" name="矩形 28"/>
          <p:cNvSpPr/>
          <p:nvPr/>
        </p:nvSpPr>
        <p:spPr>
          <a:xfrm>
            <a:off x="868893" y="5015612"/>
            <a:ext cx="1283910" cy="340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000000"/>
                </a:solidFill>
              </a:rPr>
              <a:t>Convolution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26" name="矩形 29"/>
          <p:cNvSpPr/>
          <p:nvPr/>
        </p:nvSpPr>
        <p:spPr>
          <a:xfrm>
            <a:off x="868893" y="5733537"/>
            <a:ext cx="1283910" cy="340205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000000"/>
                </a:solidFill>
              </a:rPr>
              <a:t>Max Pooling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27" name="向下箭號 17"/>
          <p:cNvSpPr/>
          <p:nvPr/>
        </p:nvSpPr>
        <p:spPr>
          <a:xfrm>
            <a:off x="1366607" y="5404732"/>
            <a:ext cx="278050" cy="292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向下箭號 17"/>
          <p:cNvSpPr/>
          <p:nvPr/>
        </p:nvSpPr>
        <p:spPr>
          <a:xfrm>
            <a:off x="1360014" y="3364426"/>
            <a:ext cx="278050" cy="292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向下箭號 17"/>
          <p:cNvSpPr/>
          <p:nvPr/>
        </p:nvSpPr>
        <p:spPr>
          <a:xfrm>
            <a:off x="1360014" y="4723012"/>
            <a:ext cx="278050" cy="292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向下箭號 17"/>
          <p:cNvSpPr/>
          <p:nvPr/>
        </p:nvSpPr>
        <p:spPr>
          <a:xfrm>
            <a:off x="1360014" y="1950535"/>
            <a:ext cx="278050" cy="292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1" name="文字方塊 22"/>
          <p:cNvSpPr txBox="1">
            <a:spLocks noChangeArrowheads="1"/>
          </p:cNvSpPr>
          <p:nvPr/>
        </p:nvSpPr>
        <p:spPr bwMode="auto">
          <a:xfrm>
            <a:off x="1933919" y="2644379"/>
            <a:ext cx="1283910" cy="319939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400" dirty="0" smtClean="0">
                <a:solidFill>
                  <a:srgbClr val="000000"/>
                </a:solidFill>
              </a:rPr>
              <a:t>32 </a:t>
            </a:r>
            <a:r>
              <a:rPr lang="en-US" altLang="zh-TW" sz="1400" dirty="0">
                <a:solidFill>
                  <a:srgbClr val="000000"/>
                </a:solidFill>
              </a:rPr>
              <a:t>x 28 x 28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32" name="文字方塊 22"/>
          <p:cNvSpPr txBox="1">
            <a:spLocks noChangeArrowheads="1"/>
          </p:cNvSpPr>
          <p:nvPr/>
        </p:nvSpPr>
        <p:spPr bwMode="auto">
          <a:xfrm>
            <a:off x="1933919" y="3334528"/>
            <a:ext cx="1283910" cy="319939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400" dirty="0" smtClean="0">
                <a:solidFill>
                  <a:srgbClr val="000000"/>
                </a:solidFill>
              </a:rPr>
              <a:t>32 </a:t>
            </a:r>
            <a:r>
              <a:rPr lang="en-US" altLang="zh-TW" sz="1400" dirty="0">
                <a:solidFill>
                  <a:srgbClr val="000000"/>
                </a:solidFill>
              </a:rPr>
              <a:t>x </a:t>
            </a:r>
            <a:r>
              <a:rPr lang="en-US" altLang="zh-TW" sz="1400" dirty="0" smtClean="0">
                <a:solidFill>
                  <a:srgbClr val="000000"/>
                </a:solidFill>
              </a:rPr>
              <a:t>14 </a:t>
            </a:r>
            <a:r>
              <a:rPr lang="en-US" altLang="zh-TW" sz="1400" dirty="0">
                <a:solidFill>
                  <a:srgbClr val="000000"/>
                </a:solidFill>
              </a:rPr>
              <a:t>x </a:t>
            </a:r>
            <a:r>
              <a:rPr lang="en-US" altLang="zh-TW" sz="1400" dirty="0" smtClean="0">
                <a:solidFill>
                  <a:srgbClr val="000000"/>
                </a:solidFill>
              </a:rPr>
              <a:t>14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33" name="文字方塊 22"/>
          <p:cNvSpPr txBox="1">
            <a:spLocks noChangeArrowheads="1"/>
          </p:cNvSpPr>
          <p:nvPr/>
        </p:nvSpPr>
        <p:spPr bwMode="auto">
          <a:xfrm>
            <a:off x="1933919" y="4054722"/>
            <a:ext cx="1283910" cy="319939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400" dirty="0" smtClean="0">
                <a:solidFill>
                  <a:srgbClr val="000000"/>
                </a:solidFill>
              </a:rPr>
              <a:t>32 </a:t>
            </a:r>
            <a:r>
              <a:rPr lang="en-US" altLang="zh-TW" sz="1400" dirty="0">
                <a:solidFill>
                  <a:srgbClr val="000000"/>
                </a:solidFill>
              </a:rPr>
              <a:t>x </a:t>
            </a:r>
            <a:r>
              <a:rPr lang="en-US" altLang="zh-TW" sz="1400" dirty="0" smtClean="0">
                <a:solidFill>
                  <a:srgbClr val="000000"/>
                </a:solidFill>
              </a:rPr>
              <a:t>14 x14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34" name="文字方塊 22"/>
          <p:cNvSpPr txBox="1">
            <a:spLocks noChangeArrowheads="1"/>
          </p:cNvSpPr>
          <p:nvPr/>
        </p:nvSpPr>
        <p:spPr bwMode="auto">
          <a:xfrm>
            <a:off x="1954241" y="4747592"/>
            <a:ext cx="1283910" cy="319939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400" dirty="0" smtClean="0">
                <a:solidFill>
                  <a:srgbClr val="000000"/>
                </a:solidFill>
              </a:rPr>
              <a:t>32 </a:t>
            </a:r>
            <a:r>
              <a:rPr lang="en-US" altLang="zh-TW" sz="1400" dirty="0">
                <a:solidFill>
                  <a:srgbClr val="000000"/>
                </a:solidFill>
              </a:rPr>
              <a:t>x </a:t>
            </a:r>
            <a:r>
              <a:rPr lang="en-US" altLang="zh-TW" sz="1400" dirty="0" smtClean="0">
                <a:solidFill>
                  <a:srgbClr val="000000"/>
                </a:solidFill>
              </a:rPr>
              <a:t>7 </a:t>
            </a:r>
            <a:r>
              <a:rPr lang="en-US" altLang="zh-TW" sz="1400" dirty="0">
                <a:solidFill>
                  <a:srgbClr val="000000"/>
                </a:solidFill>
              </a:rPr>
              <a:t>x </a:t>
            </a:r>
            <a:r>
              <a:rPr lang="en-US" altLang="zh-TW" sz="1400" dirty="0" smtClean="0">
                <a:solidFill>
                  <a:srgbClr val="000000"/>
                </a:solidFill>
              </a:rPr>
              <a:t>7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35" name="文字方塊 22"/>
          <p:cNvSpPr txBox="1">
            <a:spLocks noChangeArrowheads="1"/>
          </p:cNvSpPr>
          <p:nvPr/>
        </p:nvSpPr>
        <p:spPr bwMode="auto">
          <a:xfrm>
            <a:off x="1954241" y="5423696"/>
            <a:ext cx="1283910" cy="319939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400" dirty="0" smtClean="0">
                <a:solidFill>
                  <a:srgbClr val="000000"/>
                </a:solidFill>
              </a:rPr>
              <a:t>16 </a:t>
            </a:r>
            <a:r>
              <a:rPr lang="en-US" altLang="zh-TW" sz="1400" dirty="0">
                <a:solidFill>
                  <a:srgbClr val="000000"/>
                </a:solidFill>
              </a:rPr>
              <a:t>x </a:t>
            </a:r>
            <a:r>
              <a:rPr lang="en-US" altLang="zh-TW" sz="1400" dirty="0" smtClean="0">
                <a:solidFill>
                  <a:srgbClr val="000000"/>
                </a:solidFill>
              </a:rPr>
              <a:t>7 </a:t>
            </a:r>
            <a:r>
              <a:rPr lang="en-US" altLang="zh-TW" sz="1400" dirty="0">
                <a:solidFill>
                  <a:srgbClr val="000000"/>
                </a:solidFill>
              </a:rPr>
              <a:t>x </a:t>
            </a:r>
            <a:r>
              <a:rPr lang="en-US" altLang="zh-TW" sz="1400" dirty="0" smtClean="0">
                <a:solidFill>
                  <a:srgbClr val="000000"/>
                </a:solidFill>
              </a:rPr>
              <a:t>7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36" name="文字方塊 22"/>
          <p:cNvSpPr txBox="1">
            <a:spLocks noChangeArrowheads="1"/>
          </p:cNvSpPr>
          <p:nvPr/>
        </p:nvSpPr>
        <p:spPr bwMode="auto">
          <a:xfrm>
            <a:off x="1954241" y="6106028"/>
            <a:ext cx="1283910" cy="319939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400" dirty="0" smtClean="0">
                <a:solidFill>
                  <a:srgbClr val="000000"/>
                </a:solidFill>
              </a:rPr>
              <a:t>16 </a:t>
            </a:r>
            <a:r>
              <a:rPr lang="en-US" altLang="zh-TW" sz="1400" dirty="0">
                <a:solidFill>
                  <a:srgbClr val="000000"/>
                </a:solidFill>
              </a:rPr>
              <a:t>x </a:t>
            </a:r>
            <a:r>
              <a:rPr lang="en-US" altLang="zh-TW" sz="1400" dirty="0" smtClean="0">
                <a:solidFill>
                  <a:srgbClr val="000000"/>
                </a:solidFill>
              </a:rPr>
              <a:t>4 </a:t>
            </a:r>
            <a:r>
              <a:rPr lang="en-US" altLang="zh-TW" sz="1400" dirty="0">
                <a:solidFill>
                  <a:srgbClr val="000000"/>
                </a:solidFill>
              </a:rPr>
              <a:t>x </a:t>
            </a:r>
            <a:r>
              <a:rPr lang="en-US" altLang="zh-TW" sz="1400" dirty="0" smtClean="0">
                <a:solidFill>
                  <a:srgbClr val="000000"/>
                </a:solidFill>
              </a:rPr>
              <a:t>4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37" name="矩形 28"/>
          <p:cNvSpPr/>
          <p:nvPr/>
        </p:nvSpPr>
        <p:spPr>
          <a:xfrm>
            <a:off x="6189750" y="2358178"/>
            <a:ext cx="1283910" cy="340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000000"/>
                </a:solidFill>
              </a:rPr>
              <a:t>Convolution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38" name="矩形 29"/>
          <p:cNvSpPr/>
          <p:nvPr/>
        </p:nvSpPr>
        <p:spPr>
          <a:xfrm>
            <a:off x="6189750" y="3076103"/>
            <a:ext cx="1283910" cy="340205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 err="1">
                <a:solidFill>
                  <a:srgbClr val="000000"/>
                </a:solidFill>
              </a:rPr>
              <a:t>Upsample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41" name="矩形 28"/>
          <p:cNvSpPr/>
          <p:nvPr/>
        </p:nvSpPr>
        <p:spPr>
          <a:xfrm>
            <a:off x="6189750" y="3755137"/>
            <a:ext cx="1283910" cy="340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000000"/>
                </a:solidFill>
              </a:rPr>
              <a:t>Convolution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42" name="矩形 29"/>
          <p:cNvSpPr/>
          <p:nvPr/>
        </p:nvSpPr>
        <p:spPr>
          <a:xfrm>
            <a:off x="6189750" y="4473062"/>
            <a:ext cx="1283910" cy="340205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 err="1">
                <a:solidFill>
                  <a:srgbClr val="000000"/>
                </a:solidFill>
              </a:rPr>
              <a:t>Upsample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43" name="向下箭號 17"/>
          <p:cNvSpPr/>
          <p:nvPr/>
        </p:nvSpPr>
        <p:spPr>
          <a:xfrm rot="10800000">
            <a:off x="6687464" y="4144257"/>
            <a:ext cx="278050" cy="292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4" name="矩形 28"/>
          <p:cNvSpPr/>
          <p:nvPr/>
        </p:nvSpPr>
        <p:spPr>
          <a:xfrm>
            <a:off x="6189750" y="5125123"/>
            <a:ext cx="1283910" cy="340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000000"/>
                </a:solidFill>
              </a:rPr>
              <a:t>Convolution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45" name="矩形 29"/>
          <p:cNvSpPr/>
          <p:nvPr/>
        </p:nvSpPr>
        <p:spPr>
          <a:xfrm>
            <a:off x="6189750" y="5843048"/>
            <a:ext cx="1283910" cy="340205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 err="1" smtClean="0">
                <a:solidFill>
                  <a:srgbClr val="000000"/>
                </a:solidFill>
              </a:rPr>
              <a:t>Upsample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50" name="文字方塊 22"/>
          <p:cNvSpPr txBox="1">
            <a:spLocks noChangeArrowheads="1"/>
          </p:cNvSpPr>
          <p:nvPr/>
        </p:nvSpPr>
        <p:spPr bwMode="auto">
          <a:xfrm>
            <a:off x="5092517" y="1981362"/>
            <a:ext cx="1283910" cy="319939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400" dirty="0" smtClean="0">
                <a:solidFill>
                  <a:srgbClr val="000000"/>
                </a:solidFill>
              </a:rPr>
              <a:t>1x </a:t>
            </a:r>
            <a:r>
              <a:rPr lang="en-US" altLang="zh-TW" sz="1400" dirty="0">
                <a:solidFill>
                  <a:srgbClr val="000000"/>
                </a:solidFill>
              </a:rPr>
              <a:t>28 x 28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51" name="文字方塊 22"/>
          <p:cNvSpPr txBox="1">
            <a:spLocks noChangeArrowheads="1"/>
          </p:cNvSpPr>
          <p:nvPr/>
        </p:nvSpPr>
        <p:spPr bwMode="auto">
          <a:xfrm>
            <a:off x="5080784" y="2713417"/>
            <a:ext cx="1283910" cy="319939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400" dirty="0" smtClean="0">
                <a:solidFill>
                  <a:srgbClr val="000000"/>
                </a:solidFill>
              </a:rPr>
              <a:t>32 </a:t>
            </a:r>
            <a:r>
              <a:rPr lang="en-US" altLang="zh-TW" sz="1400" dirty="0">
                <a:solidFill>
                  <a:srgbClr val="000000"/>
                </a:solidFill>
              </a:rPr>
              <a:t>x </a:t>
            </a:r>
            <a:r>
              <a:rPr lang="en-US" altLang="zh-TW" sz="1400" dirty="0" smtClean="0">
                <a:solidFill>
                  <a:srgbClr val="000000"/>
                </a:solidFill>
              </a:rPr>
              <a:t>28 </a:t>
            </a:r>
            <a:r>
              <a:rPr lang="en-US" altLang="zh-TW" sz="1400" dirty="0">
                <a:solidFill>
                  <a:srgbClr val="000000"/>
                </a:solidFill>
              </a:rPr>
              <a:t>x </a:t>
            </a:r>
            <a:r>
              <a:rPr lang="en-US" altLang="zh-TW" sz="1400" dirty="0" smtClean="0">
                <a:solidFill>
                  <a:srgbClr val="000000"/>
                </a:solidFill>
              </a:rPr>
              <a:t>28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52" name="文字方塊 22"/>
          <p:cNvSpPr txBox="1">
            <a:spLocks noChangeArrowheads="1"/>
          </p:cNvSpPr>
          <p:nvPr/>
        </p:nvSpPr>
        <p:spPr bwMode="auto">
          <a:xfrm>
            <a:off x="5093970" y="3417095"/>
            <a:ext cx="1283910" cy="319939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400" dirty="0" smtClean="0">
                <a:solidFill>
                  <a:srgbClr val="000000"/>
                </a:solidFill>
              </a:rPr>
              <a:t>32 </a:t>
            </a:r>
            <a:r>
              <a:rPr lang="en-US" altLang="zh-TW" sz="1400" dirty="0">
                <a:solidFill>
                  <a:srgbClr val="000000"/>
                </a:solidFill>
              </a:rPr>
              <a:t>x </a:t>
            </a:r>
            <a:r>
              <a:rPr lang="en-US" altLang="zh-TW" sz="1400" dirty="0" smtClean="0">
                <a:solidFill>
                  <a:srgbClr val="000000"/>
                </a:solidFill>
              </a:rPr>
              <a:t>14 x14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53" name="文字方塊 22"/>
          <p:cNvSpPr txBox="1">
            <a:spLocks noChangeArrowheads="1"/>
          </p:cNvSpPr>
          <p:nvPr/>
        </p:nvSpPr>
        <p:spPr bwMode="auto">
          <a:xfrm>
            <a:off x="5080784" y="4144257"/>
            <a:ext cx="1283910" cy="319939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400" dirty="0" smtClean="0">
                <a:solidFill>
                  <a:srgbClr val="000000"/>
                </a:solidFill>
              </a:rPr>
              <a:t>16 </a:t>
            </a:r>
            <a:r>
              <a:rPr lang="en-US" altLang="zh-TW" sz="1400" dirty="0">
                <a:solidFill>
                  <a:srgbClr val="000000"/>
                </a:solidFill>
              </a:rPr>
              <a:t>x </a:t>
            </a:r>
            <a:r>
              <a:rPr lang="en-US" altLang="zh-TW" sz="1400" dirty="0" smtClean="0">
                <a:solidFill>
                  <a:srgbClr val="000000"/>
                </a:solidFill>
              </a:rPr>
              <a:t>14 x 14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54" name="文字方塊 22"/>
          <p:cNvSpPr txBox="1">
            <a:spLocks noChangeArrowheads="1"/>
          </p:cNvSpPr>
          <p:nvPr/>
        </p:nvSpPr>
        <p:spPr bwMode="auto">
          <a:xfrm>
            <a:off x="5080784" y="4810147"/>
            <a:ext cx="1283910" cy="319939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400" dirty="0" smtClean="0">
                <a:solidFill>
                  <a:srgbClr val="000000"/>
                </a:solidFill>
              </a:rPr>
              <a:t>16 </a:t>
            </a:r>
            <a:r>
              <a:rPr lang="en-US" altLang="zh-TW" sz="1400" dirty="0">
                <a:solidFill>
                  <a:srgbClr val="000000"/>
                </a:solidFill>
              </a:rPr>
              <a:t>x </a:t>
            </a:r>
            <a:r>
              <a:rPr lang="en-US" altLang="zh-TW" sz="1400" dirty="0" smtClean="0">
                <a:solidFill>
                  <a:srgbClr val="000000"/>
                </a:solidFill>
              </a:rPr>
              <a:t>7 </a:t>
            </a:r>
            <a:r>
              <a:rPr lang="en-US" altLang="zh-TW" sz="1400" dirty="0">
                <a:solidFill>
                  <a:srgbClr val="000000"/>
                </a:solidFill>
              </a:rPr>
              <a:t>x </a:t>
            </a:r>
            <a:r>
              <a:rPr lang="en-US" altLang="zh-TW" sz="1400" dirty="0" smtClean="0">
                <a:solidFill>
                  <a:srgbClr val="000000"/>
                </a:solidFill>
              </a:rPr>
              <a:t>7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55" name="文字方塊 22"/>
          <p:cNvSpPr txBox="1">
            <a:spLocks noChangeArrowheads="1"/>
          </p:cNvSpPr>
          <p:nvPr/>
        </p:nvSpPr>
        <p:spPr bwMode="auto">
          <a:xfrm>
            <a:off x="5093970" y="5514243"/>
            <a:ext cx="1283910" cy="319939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400" dirty="0" smtClean="0">
                <a:solidFill>
                  <a:srgbClr val="000000"/>
                </a:solidFill>
              </a:rPr>
              <a:t>16 </a:t>
            </a:r>
            <a:r>
              <a:rPr lang="en-US" altLang="zh-TW" sz="1400" dirty="0">
                <a:solidFill>
                  <a:srgbClr val="000000"/>
                </a:solidFill>
              </a:rPr>
              <a:t>x </a:t>
            </a:r>
            <a:r>
              <a:rPr lang="en-US" altLang="zh-TW" sz="1400" dirty="0" smtClean="0">
                <a:solidFill>
                  <a:srgbClr val="000000"/>
                </a:solidFill>
              </a:rPr>
              <a:t>7 x 7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56" name="向下箭號 17"/>
          <p:cNvSpPr/>
          <p:nvPr/>
        </p:nvSpPr>
        <p:spPr>
          <a:xfrm rot="10800000">
            <a:off x="6687463" y="5527912"/>
            <a:ext cx="278050" cy="292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7" name="向下箭號 17"/>
          <p:cNvSpPr/>
          <p:nvPr/>
        </p:nvSpPr>
        <p:spPr>
          <a:xfrm rot="10800000">
            <a:off x="6687463" y="4783608"/>
            <a:ext cx="278050" cy="292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8" name="向下箭號 17"/>
          <p:cNvSpPr/>
          <p:nvPr/>
        </p:nvSpPr>
        <p:spPr>
          <a:xfrm rot="10800000">
            <a:off x="6690113" y="3473937"/>
            <a:ext cx="278050" cy="292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9" name="向下箭號 17"/>
          <p:cNvSpPr/>
          <p:nvPr/>
        </p:nvSpPr>
        <p:spPr>
          <a:xfrm rot="10800000">
            <a:off x="6687463" y="2752211"/>
            <a:ext cx="278050" cy="292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0" name="向下箭號 17"/>
          <p:cNvSpPr/>
          <p:nvPr/>
        </p:nvSpPr>
        <p:spPr>
          <a:xfrm rot="10800000">
            <a:off x="6687462" y="1999389"/>
            <a:ext cx="278050" cy="292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554" y="1370735"/>
            <a:ext cx="721865" cy="648091"/>
          </a:xfrm>
          <a:prstGeom prst="rect">
            <a:avLst/>
          </a:prstGeom>
        </p:spPr>
      </p:pic>
      <p:sp>
        <p:nvSpPr>
          <p:cNvPr id="62" name="文字方塊 41"/>
          <p:cNvSpPr txBox="1">
            <a:spLocks noChangeArrowheads="1"/>
          </p:cNvSpPr>
          <p:nvPr/>
        </p:nvSpPr>
        <p:spPr bwMode="auto">
          <a:xfrm>
            <a:off x="7206545" y="1534810"/>
            <a:ext cx="8984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600" dirty="0" smtClean="0"/>
              <a:t>Output</a:t>
            </a:r>
            <a:endParaRPr lang="zh-TW" altLang="en-US" sz="1600" dirty="0"/>
          </a:p>
        </p:txBody>
      </p:sp>
      <p:sp>
        <p:nvSpPr>
          <p:cNvPr id="63" name="위로 굽은 화살표 62"/>
          <p:cNvSpPr/>
          <p:nvPr/>
        </p:nvSpPr>
        <p:spPr bwMode="auto">
          <a:xfrm>
            <a:off x="1468073" y="6178126"/>
            <a:ext cx="5514217" cy="660568"/>
          </a:xfrm>
          <a:prstGeom prst="bentUp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1471260" y="6099548"/>
            <a:ext cx="181786" cy="63808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2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Autoencoder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1600" dirty="0" smtClean="0">
                <a:effectLst/>
              </a:rPr>
              <a:t>    </a:t>
            </a:r>
            <a:endParaRPr lang="ko-KR" altLang="en-US" sz="16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2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78" y="955749"/>
            <a:ext cx="8653529" cy="551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Autoencoder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1600" dirty="0" smtClean="0">
                <a:effectLst/>
              </a:rPr>
              <a:t>    </a:t>
            </a:r>
            <a:endParaRPr lang="ko-KR" altLang="en-US" sz="16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3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6894"/>
            <a:ext cx="9144000" cy="5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Autoencoder</a:t>
            </a:r>
            <a:endParaRPr lang="en-US" altLang="ko-KR" sz="4000" dirty="0" smtClean="0"/>
          </a:p>
          <a:p>
            <a:pPr marL="0" indent="0">
              <a:buNone/>
              <a:defRPr/>
            </a:pPr>
            <a:endParaRPr lang="en-US" altLang="ko-KR" sz="40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Uncomplete AE</a:t>
            </a:r>
          </a:p>
          <a:p>
            <a:endParaRPr lang="en-US" altLang="zh-TW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en-US" altLang="zh-TW" sz="1400" b="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zh-TW" sz="1400" b="0" kern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zh-TW" altLang="en-US" sz="1400" b="0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628650" y="1417252"/>
            <a:ext cx="7886700" cy="43513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endParaRPr lang="en-US" altLang="zh-TW" sz="2800" kern="0" dirty="0">
              <a:latin typeface="+mn-ea"/>
            </a:endParaRPr>
          </a:p>
          <a:p>
            <a:pPr marL="0" indent="0">
              <a:buNone/>
            </a:pPr>
            <a:r>
              <a:rPr lang="ko-KR" altLang="en-US" sz="1400" dirty="0">
                <a:latin typeface="+mn-ea"/>
              </a:rPr>
              <a:t>오토인코더는 위의 항상 인코더</a:t>
            </a:r>
            <a:r>
              <a:rPr lang="en-US" altLang="ko-KR" sz="1400" dirty="0">
                <a:latin typeface="+mn-ea"/>
              </a:rPr>
              <a:t>(encoder)</a:t>
            </a:r>
            <a:r>
              <a:rPr lang="ko-KR" altLang="en-US" sz="1400" dirty="0">
                <a:latin typeface="+mn-ea"/>
              </a:rPr>
              <a:t>와 </a:t>
            </a:r>
            <a:r>
              <a:rPr lang="ko-KR" altLang="en-US" sz="1400" dirty="0" err="1">
                <a:latin typeface="+mn-ea"/>
              </a:rPr>
              <a:t>디코더</a:t>
            </a:r>
            <a:r>
              <a:rPr lang="en-US" altLang="ko-KR" sz="1400" dirty="0">
                <a:latin typeface="+mn-ea"/>
              </a:rPr>
              <a:t>(decoder), </a:t>
            </a:r>
            <a:r>
              <a:rPr lang="ko-KR" altLang="en-US" sz="1400" dirty="0">
                <a:latin typeface="+mn-ea"/>
              </a:rPr>
              <a:t>두 부분으로 구성되어 있다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lvl="0"/>
            <a:r>
              <a:rPr lang="ko-KR" altLang="en-US" sz="1400" dirty="0">
                <a:latin typeface="+mn-ea"/>
              </a:rPr>
              <a:t>인코더</a:t>
            </a:r>
            <a:r>
              <a:rPr lang="en-US" altLang="ko-KR" sz="1400" dirty="0">
                <a:latin typeface="+mn-ea"/>
              </a:rPr>
              <a:t>(encoder) : </a:t>
            </a:r>
            <a:r>
              <a:rPr lang="ko-KR" altLang="en-US" sz="1400" dirty="0">
                <a:latin typeface="+mn-ea"/>
              </a:rPr>
              <a:t>인지 네트워크</a:t>
            </a:r>
            <a:r>
              <a:rPr lang="en-US" altLang="ko-KR" sz="1400" dirty="0">
                <a:latin typeface="+mn-ea"/>
              </a:rPr>
              <a:t>(recognition network)</a:t>
            </a:r>
            <a:r>
              <a:rPr lang="ko-KR" altLang="en-US" sz="1400" dirty="0">
                <a:latin typeface="+mn-ea"/>
              </a:rPr>
              <a:t>라고도 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입력을 내부 </a:t>
            </a:r>
          </a:p>
          <a:p>
            <a:r>
              <a:rPr lang="ko-KR" altLang="en-US" sz="1400" dirty="0">
                <a:latin typeface="+mn-ea"/>
              </a:rPr>
              <a:t>표현으로 변환한다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lvl="0"/>
            <a:r>
              <a:rPr lang="ko-KR" altLang="en-US" sz="1400" dirty="0" err="1">
                <a:latin typeface="+mn-ea"/>
              </a:rPr>
              <a:t>디코더</a:t>
            </a:r>
            <a:r>
              <a:rPr lang="en-US" altLang="ko-KR" sz="1400" dirty="0">
                <a:latin typeface="+mn-ea"/>
              </a:rPr>
              <a:t>(decoder) : </a:t>
            </a:r>
            <a:r>
              <a:rPr lang="ko-KR" altLang="en-US" sz="1400" dirty="0">
                <a:latin typeface="+mn-ea"/>
              </a:rPr>
              <a:t>생성 네트워크</a:t>
            </a:r>
            <a:r>
              <a:rPr lang="en-US" altLang="ko-KR" sz="1400" dirty="0">
                <a:latin typeface="+mn-ea"/>
              </a:rPr>
              <a:t>(generative </a:t>
            </a:r>
            <a:r>
              <a:rPr lang="en-US" altLang="ko-KR" sz="1400" dirty="0" err="1">
                <a:latin typeface="+mn-ea"/>
              </a:rPr>
              <a:t>nework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라고도 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내부 표현을 출</a:t>
            </a:r>
          </a:p>
          <a:p>
            <a:r>
              <a:rPr lang="ko-KR" altLang="en-US" sz="1400" dirty="0" err="1">
                <a:latin typeface="+mn-ea"/>
              </a:rPr>
              <a:t>력으로</a:t>
            </a:r>
            <a:r>
              <a:rPr lang="ko-KR" altLang="en-US" sz="1400" dirty="0">
                <a:latin typeface="+mn-ea"/>
              </a:rPr>
              <a:t> 변환한다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+mn-ea"/>
              </a:rPr>
              <a:t>오토인코더는 입력과 </a:t>
            </a:r>
            <a:r>
              <a:rPr lang="ko-KR" altLang="en-US" sz="1400" dirty="0" err="1">
                <a:latin typeface="+mn-ea"/>
              </a:rPr>
              <a:t>출력층의</a:t>
            </a:r>
            <a:r>
              <a:rPr lang="ko-KR" altLang="en-US" sz="1400" dirty="0">
                <a:latin typeface="+mn-ea"/>
              </a:rPr>
              <a:t> 뉴런 수가 동일하다는 것만 제외하면 일반적인 </a:t>
            </a:r>
            <a:r>
              <a:rPr lang="en-US" altLang="ko-KR" sz="1400" dirty="0">
                <a:latin typeface="+mn-ea"/>
              </a:rPr>
              <a:t>MLP(Multi-Layer Perceptron)</a:t>
            </a:r>
            <a:r>
              <a:rPr lang="ko-KR" altLang="en-US" sz="1400" dirty="0">
                <a:latin typeface="+mn-ea"/>
              </a:rPr>
              <a:t>과 동일한 구조이다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오토인코더는 입력을 재구성하기 때문에 출력을 재구성</a:t>
            </a:r>
            <a:r>
              <a:rPr lang="en-US" altLang="ko-KR" sz="1400" dirty="0">
                <a:latin typeface="+mn-ea"/>
              </a:rPr>
              <a:t>(reconstruction)</a:t>
            </a:r>
            <a:r>
              <a:rPr lang="ko-KR" altLang="en-US" sz="1400" dirty="0">
                <a:latin typeface="+mn-ea"/>
              </a:rPr>
              <a:t>이라고도 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손실함수는 입력과 재구성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출력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의 차이를 가지고 계산한다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6" name="_x47494984" descr="EMB00003b8035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657" y="4423181"/>
            <a:ext cx="2041865" cy="192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6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Autoencoder</a:t>
            </a:r>
            <a:endParaRPr lang="en-US" altLang="ko-KR" sz="4000" dirty="0" smtClean="0"/>
          </a:p>
          <a:p>
            <a:pPr marL="0" indent="0">
              <a:buNone/>
              <a:defRPr/>
            </a:pPr>
            <a:endParaRPr lang="en-US" altLang="ko-KR" sz="40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Stacked AE</a:t>
            </a:r>
          </a:p>
          <a:p>
            <a:endParaRPr lang="en-US" altLang="zh-TW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en-US" altLang="zh-TW" sz="1400" b="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zh-TW" sz="1400" b="0" kern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zh-TW" altLang="en-US" sz="1400" b="0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628650" y="1417252"/>
            <a:ext cx="7886700" cy="43513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effectLst/>
              </a:rPr>
              <a:t>- Stacked </a:t>
            </a:r>
            <a:r>
              <a:rPr lang="ko-KR" altLang="en-US" sz="1400" dirty="0">
                <a:effectLst/>
              </a:rPr>
              <a:t>오토인코더 또는 </a:t>
            </a:r>
            <a:r>
              <a:rPr lang="en-US" altLang="ko-KR" sz="1400" dirty="0">
                <a:effectLst/>
              </a:rPr>
              <a:t>deep </a:t>
            </a:r>
            <a:r>
              <a:rPr lang="ko-KR" altLang="en-US" sz="1400" dirty="0">
                <a:effectLst/>
              </a:rPr>
              <a:t>오토인코더는 </a:t>
            </a:r>
            <a:r>
              <a:rPr lang="ko-KR" altLang="en-US" sz="1400" dirty="0" err="1">
                <a:effectLst/>
              </a:rPr>
              <a:t>여러개의</a:t>
            </a:r>
            <a:r>
              <a:rPr lang="ko-KR" altLang="en-US" sz="1400" dirty="0">
                <a:effectLst/>
              </a:rPr>
              <a:t> </a:t>
            </a:r>
            <a:r>
              <a:rPr lang="ko-KR" altLang="en-US" sz="1400" dirty="0" err="1">
                <a:effectLst/>
              </a:rPr>
              <a:t>히든</a:t>
            </a:r>
            <a:r>
              <a:rPr lang="ko-KR" altLang="en-US" sz="1400" dirty="0">
                <a:effectLst/>
              </a:rPr>
              <a:t> </a:t>
            </a:r>
            <a:r>
              <a:rPr lang="ko-KR" altLang="en-US" sz="1400" dirty="0" err="1">
                <a:effectLst/>
              </a:rPr>
              <a:t>레이어를</a:t>
            </a:r>
            <a:r>
              <a:rPr lang="ko-KR" altLang="en-US" sz="1400" dirty="0">
                <a:effectLst/>
              </a:rPr>
              <a:t> 가지는 </a:t>
            </a:r>
            <a:r>
              <a:rPr lang="ko-KR" altLang="en-US" sz="1400" dirty="0" smtClean="0">
                <a:effectLst/>
              </a:rPr>
              <a:t>오토인코더이다</a:t>
            </a:r>
            <a:r>
              <a:rPr lang="en-US" altLang="ko-KR" sz="1400" dirty="0" smtClean="0">
                <a:effectLst/>
              </a:rPr>
              <a:t>. </a:t>
            </a:r>
          </a:p>
          <a:p>
            <a:pPr marL="0" indent="0">
              <a:buNone/>
            </a:pPr>
            <a:r>
              <a:rPr lang="en-US" altLang="ko-KR" sz="1400" dirty="0" smtClean="0">
                <a:effectLst/>
              </a:rPr>
              <a:t>- </a:t>
            </a:r>
            <a:r>
              <a:rPr lang="ko-KR" altLang="en-US" sz="1400" dirty="0" err="1" smtClean="0">
                <a:effectLst/>
              </a:rPr>
              <a:t>레이어를</a:t>
            </a:r>
            <a:r>
              <a:rPr lang="ko-KR" altLang="en-US" sz="1400" dirty="0" smtClean="0">
                <a:effectLst/>
              </a:rPr>
              <a:t> </a:t>
            </a:r>
            <a:r>
              <a:rPr lang="ko-KR" altLang="en-US" sz="1400" dirty="0">
                <a:effectLst/>
              </a:rPr>
              <a:t>추가할수록 오토인코더가 더 복잡한 코딩</a:t>
            </a:r>
            <a:r>
              <a:rPr lang="en-US" altLang="ko-KR" sz="1400" dirty="0">
                <a:effectLst/>
              </a:rPr>
              <a:t>(</a:t>
            </a:r>
            <a:r>
              <a:rPr lang="ko-KR" altLang="en-US" sz="1400" dirty="0">
                <a:effectLst/>
              </a:rPr>
              <a:t>부호화</a:t>
            </a:r>
            <a:r>
              <a:rPr lang="en-US" altLang="ko-KR" sz="1400" dirty="0">
                <a:effectLst/>
              </a:rPr>
              <a:t>)</a:t>
            </a:r>
            <a:r>
              <a:rPr lang="ko-KR" altLang="en-US" sz="1400" dirty="0">
                <a:effectLst/>
              </a:rPr>
              <a:t>을 학습할 수 있다</a:t>
            </a:r>
            <a:r>
              <a:rPr lang="en-US" altLang="ko-KR" sz="1400" dirty="0">
                <a:effectLst/>
              </a:rPr>
              <a:t>. </a:t>
            </a:r>
            <a:endParaRPr lang="en-US" altLang="ko-KR" sz="1400" dirty="0" smtClean="0">
              <a:effectLst/>
            </a:endParaRPr>
          </a:p>
          <a:p>
            <a:pPr marL="0" indent="0">
              <a:buNone/>
            </a:pPr>
            <a:r>
              <a:rPr lang="en-US" altLang="ko-KR" sz="1400" dirty="0" smtClean="0">
                <a:effectLst/>
              </a:rPr>
              <a:t>- stacked </a:t>
            </a:r>
            <a:r>
              <a:rPr lang="ko-KR" altLang="en-US" sz="1400" dirty="0">
                <a:effectLst/>
              </a:rPr>
              <a:t>오토인코더의 구조는 아래의 그림과 같이 가운데 </a:t>
            </a:r>
            <a:r>
              <a:rPr lang="ko-KR" altLang="en-US" sz="1400" dirty="0" err="1">
                <a:effectLst/>
              </a:rPr>
              <a:t>히든레이어</a:t>
            </a:r>
            <a:r>
              <a:rPr lang="en-US" altLang="ko-KR" sz="1400" dirty="0">
                <a:effectLst/>
              </a:rPr>
              <a:t>(</a:t>
            </a:r>
            <a:r>
              <a:rPr lang="ko-KR" altLang="en-US" sz="1400" dirty="0" err="1">
                <a:effectLst/>
              </a:rPr>
              <a:t>코딩층</a:t>
            </a:r>
            <a:r>
              <a:rPr lang="en-US" altLang="ko-KR" sz="1400" dirty="0">
                <a:effectLst/>
              </a:rPr>
              <a:t>)</a:t>
            </a:r>
            <a:r>
              <a:rPr lang="ko-KR" altLang="en-US" sz="1400" dirty="0">
                <a:effectLst/>
              </a:rPr>
              <a:t>을 기준으로 대칭인 </a:t>
            </a:r>
            <a:endParaRPr lang="en-US" altLang="ko-KR" sz="1400" dirty="0" smtClean="0">
              <a:effectLst/>
            </a:endParaRPr>
          </a:p>
          <a:p>
            <a:pPr marL="0" indent="0">
              <a:buNone/>
            </a:pPr>
            <a:r>
              <a:rPr lang="ko-KR" altLang="en-US" sz="1400" dirty="0" smtClean="0">
                <a:effectLst/>
              </a:rPr>
              <a:t>  구조를 가진다</a:t>
            </a:r>
            <a:endParaRPr lang="ko-KR" altLang="en-US" sz="1400" dirty="0">
              <a:effectLst/>
            </a:endParaRPr>
          </a:p>
        </p:txBody>
      </p:sp>
      <p:pic>
        <p:nvPicPr>
          <p:cNvPr id="4097" name="_x383625392" descr="EMB00003b8035e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41" y="2565399"/>
            <a:ext cx="5442012" cy="30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36588" y="5514096"/>
            <a:ext cx="3470822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Stacked </a:t>
            </a:r>
            <a:r>
              <a:rPr lang="en-US" altLang="ko-KR" sz="1400" kern="0" dirty="0" err="1">
                <a:solidFill>
                  <a:srgbClr val="000000"/>
                </a:solidFill>
                <a:latin typeface="+mn-ea"/>
                <a:ea typeface="+mn-ea"/>
              </a:rPr>
              <a:t>Autoencoder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의 기본 개념</a:t>
            </a:r>
          </a:p>
        </p:txBody>
      </p:sp>
    </p:spTree>
    <p:extLst>
      <p:ext uri="{BB962C8B-B14F-4D97-AF65-F5344CB8AC3E}">
        <p14:creationId xmlns:p14="http://schemas.microsoft.com/office/powerpoint/2010/main" val="33752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Autoencoder</a:t>
            </a:r>
            <a:endParaRPr lang="en-US" altLang="ko-KR" sz="4000" dirty="0" smtClean="0"/>
          </a:p>
          <a:p>
            <a:pPr marL="0" indent="0">
              <a:buNone/>
              <a:defRPr/>
            </a:pPr>
            <a:endParaRPr lang="en-US" altLang="ko-KR" sz="40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Stacked AE</a:t>
            </a:r>
          </a:p>
          <a:p>
            <a:endParaRPr lang="en-US" altLang="zh-TW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en-US" altLang="zh-TW" sz="1400" b="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zh-TW" sz="1400" b="0" kern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zh-TW" altLang="en-US" sz="1400" b="0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07" y="1418362"/>
            <a:ext cx="5767650" cy="522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84582" y="100553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&lt; CNN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Set </a:t>
            </a:r>
            <a:r>
              <a:rPr lang="ko-KR" altLang="en-US" dirty="0" smtClean="0"/>
              <a:t>식별</a:t>
            </a:r>
            <a:r>
              <a:rPr lang="en-US" altLang="ko-KR" dirty="0" smtClean="0"/>
              <a:t> &gt;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dirty="0" smtClean="0"/>
              <a:t> 단계</a:t>
            </a:r>
            <a:r>
              <a:rPr lang="en-US" altLang="ko-KR" dirty="0" smtClean="0"/>
              <a:t>  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0240" y="1085454"/>
            <a:ext cx="806585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 필요한 라이브러리 불러오기</a:t>
            </a:r>
            <a:endParaRPr lang="en-US" altLang="ko-KR" sz="2000" dirty="0" smtClean="0"/>
          </a:p>
          <a:p>
            <a:pPr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Tensorflow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Numpy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pPr marL="228600" indent="-228600">
              <a:buAutoNum type="arabicPeriod"/>
              <a:defRPr/>
            </a:pPr>
            <a:endParaRPr lang="en-US" altLang="ko-KR" sz="1400" dirty="0" smtClean="0"/>
          </a:p>
          <a:p>
            <a:pPr>
              <a:defRPr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 데이터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불러오기 </a:t>
            </a:r>
            <a:r>
              <a:rPr lang="en-US" altLang="ko-KR" sz="2000" dirty="0" smtClean="0"/>
              <a:t>&amp; </a:t>
            </a:r>
            <a:r>
              <a:rPr lang="ko-KR" altLang="en-US" sz="2000" dirty="0" err="1" smtClean="0"/>
              <a:t>하이퍼파라미터</a:t>
            </a:r>
            <a:r>
              <a:rPr lang="ko-KR" altLang="en-US" sz="2000" dirty="0" smtClean="0"/>
              <a:t> 정의 </a:t>
            </a:r>
            <a:endParaRPr lang="en-US" altLang="ko-KR" sz="2000" dirty="0"/>
          </a:p>
          <a:p>
            <a:pPr>
              <a:defRPr/>
            </a:pPr>
            <a:r>
              <a:rPr lang="en-US" altLang="ko-KR" sz="1400" dirty="0"/>
              <a:t>     - </a:t>
            </a:r>
            <a:r>
              <a:rPr lang="en-US" altLang="ko-KR" sz="1400" dirty="0" smtClean="0"/>
              <a:t>Training, Test </a:t>
            </a:r>
          </a:p>
          <a:p>
            <a:pPr>
              <a:defRPr/>
            </a:pPr>
            <a:r>
              <a:rPr lang="en-US" altLang="ko-KR" sz="1400" dirty="0" smtClean="0"/>
              <a:t>     -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비지도학습이므로</a:t>
            </a:r>
            <a:r>
              <a:rPr lang="ko-KR" altLang="en-US" sz="1400" dirty="0" smtClean="0">
                <a:solidFill>
                  <a:srgbClr val="FF0000"/>
                </a:solidFill>
              </a:rPr>
              <a:t> 레이블이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필요없다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sz="1400" dirty="0" smtClean="0"/>
          </a:p>
          <a:p>
            <a:pPr>
              <a:defRPr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AE </a:t>
            </a:r>
            <a:r>
              <a:rPr lang="ko-KR" altLang="en-US" sz="2000" dirty="0" smtClean="0"/>
              <a:t>신경망 모델 구성</a:t>
            </a:r>
            <a:endParaRPr lang="en-US" altLang="ko-KR" sz="2000" dirty="0"/>
          </a:p>
          <a:p>
            <a:pPr>
              <a:defRPr/>
            </a:pPr>
            <a:r>
              <a:rPr lang="en-US" altLang="ko-KR" sz="1400" dirty="0"/>
              <a:t>     - </a:t>
            </a:r>
            <a:r>
              <a:rPr lang="ko-KR" altLang="en-US" sz="1400" dirty="0" smtClean="0"/>
              <a:t>미리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계획된 구조대로 신경망 구성 </a:t>
            </a:r>
            <a:endParaRPr lang="en-US" altLang="ko-KR" sz="1400" dirty="0"/>
          </a:p>
          <a:p>
            <a:pPr>
              <a:defRPr/>
            </a:pPr>
            <a:endParaRPr lang="en-US" altLang="ko-KR" sz="1400" dirty="0" smtClean="0"/>
          </a:p>
          <a:p>
            <a:pPr>
              <a:defRPr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 손실함수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정의 및 최적화 </a:t>
            </a:r>
            <a:endParaRPr lang="en-US" altLang="ko-KR" sz="2000" dirty="0"/>
          </a:p>
          <a:p>
            <a:pPr>
              <a:defRPr/>
            </a:pP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>
              <a:defRPr/>
            </a:pPr>
            <a:r>
              <a:rPr lang="en-US" altLang="ko-KR" sz="2000" dirty="0" smtClean="0"/>
              <a:t>5.</a:t>
            </a:r>
            <a:r>
              <a:rPr lang="ko-KR" altLang="en-US" sz="2000" dirty="0" smtClean="0"/>
              <a:t> 훈련데이터를 이용한 학습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>
              <a:defRPr/>
            </a:pPr>
            <a:r>
              <a:rPr lang="en-US" altLang="ko-KR" sz="1400" dirty="0"/>
              <a:t>     - </a:t>
            </a:r>
            <a:r>
              <a:rPr lang="en-US" altLang="ko-KR" sz="1400" dirty="0" smtClean="0"/>
              <a:t>Session</a:t>
            </a:r>
            <a:r>
              <a:rPr lang="ko-KR" altLang="en-US" sz="1400" dirty="0" smtClean="0"/>
              <a:t>을 열고</a:t>
            </a:r>
            <a:r>
              <a:rPr lang="en-US" altLang="ko-KR" sz="1400" dirty="0" smtClean="0"/>
              <a:t>, Epoch </a:t>
            </a:r>
            <a:r>
              <a:rPr lang="ko-KR" altLang="en-US" sz="1400" dirty="0" smtClean="0"/>
              <a:t>수를 결정</a:t>
            </a:r>
            <a:endParaRPr lang="en-US" altLang="ko-KR" sz="1400" dirty="0" smtClean="0"/>
          </a:p>
          <a:p>
            <a:pPr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Epoch</a:t>
            </a:r>
            <a:r>
              <a:rPr lang="ko-KR" altLang="en-US" sz="1400" dirty="0" smtClean="0"/>
              <a:t>를 반복할 때 마다</a:t>
            </a:r>
            <a:r>
              <a:rPr lang="en-US" altLang="ko-KR" sz="1400" dirty="0" smtClean="0"/>
              <a:t>, error </a:t>
            </a:r>
            <a:r>
              <a:rPr lang="ko-KR" altLang="en-US" sz="1400" dirty="0" smtClean="0"/>
              <a:t>값을 출력하여 </a:t>
            </a:r>
            <a:r>
              <a:rPr lang="en-US" altLang="ko-KR" sz="1400" dirty="0" smtClean="0"/>
              <a:t>error</a:t>
            </a:r>
            <a:r>
              <a:rPr lang="ko-KR" altLang="en-US" sz="1400" dirty="0" smtClean="0"/>
              <a:t>가 줄어들며 학습이 제대로 되는지 확인</a:t>
            </a:r>
            <a:endParaRPr lang="en-US" altLang="ko-KR" sz="1400" dirty="0" smtClean="0"/>
          </a:p>
          <a:p>
            <a:pPr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ko-KR" altLang="en-US" sz="1400" dirty="0" smtClean="0"/>
              <a:t>데이터 사이즈가 클 경우</a:t>
            </a:r>
            <a:r>
              <a:rPr lang="en-US" altLang="ko-KR" sz="1400" dirty="0" smtClean="0"/>
              <a:t>, Batch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통해 일정 사이즈의 데이터 만큼씩 학습을 수행</a:t>
            </a:r>
            <a:endParaRPr lang="en-US" altLang="ko-KR" sz="1400" dirty="0" smtClean="0"/>
          </a:p>
          <a:p>
            <a:pPr>
              <a:defRPr/>
            </a:pPr>
            <a:endParaRPr lang="en-US" altLang="ko-KR" sz="1400" dirty="0" smtClean="0"/>
          </a:p>
          <a:p>
            <a:pPr>
              <a:defRPr/>
            </a:pPr>
            <a:r>
              <a:rPr lang="en-US" altLang="ko-KR" sz="2000" dirty="0" smtClean="0"/>
              <a:t>6.</a:t>
            </a:r>
            <a:r>
              <a:rPr lang="ko-KR" altLang="en-US" sz="2000" dirty="0" smtClean="0"/>
              <a:t> 테스트 데이터를 이용한 최종 식별 결과 확인</a:t>
            </a:r>
            <a:endParaRPr lang="en-US" altLang="ko-KR" sz="2000" dirty="0"/>
          </a:p>
          <a:p>
            <a:pPr marL="0" indent="0">
              <a:buNone/>
              <a:defRPr/>
            </a:pPr>
            <a:r>
              <a:rPr lang="en-US" altLang="ko-KR" sz="1400" dirty="0"/>
              <a:t>     </a:t>
            </a:r>
            <a:r>
              <a:rPr lang="en-US" altLang="ko-KR" sz="1400" dirty="0" smtClean="0"/>
              <a:t>- AE </a:t>
            </a:r>
            <a:r>
              <a:rPr lang="ko-KR" altLang="en-US" sz="1400" dirty="0" smtClean="0"/>
              <a:t>모델이 생성한 결과를 확인</a:t>
            </a:r>
            <a:endParaRPr lang="en-US" altLang="ko-KR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eriod"/>
              <a:defRPr/>
            </a:pPr>
            <a:r>
              <a:rPr lang="ko-KR" altLang="en-US" dirty="0" smtClean="0"/>
              <a:t>필요한 라이브러리 불러오기 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r>
              <a:rPr lang="en-US" altLang="ko-KR" dirty="0" smtClean="0"/>
              <a:t>2.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불러오기 </a:t>
            </a:r>
            <a:r>
              <a:rPr lang="en-US" altLang="ko-KR" dirty="0"/>
              <a:t>&amp;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정의 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8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7669" y="429402"/>
            <a:ext cx="6498455" cy="95410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import </a:t>
            </a:r>
            <a:r>
              <a:rPr lang="en-US" altLang="ko-KR" sz="1400" dirty="0" err="1">
                <a:latin typeface="+mn-lt"/>
              </a:rPr>
              <a:t>tensorflow</a:t>
            </a:r>
            <a:r>
              <a:rPr lang="en-US" altLang="ko-KR" sz="1400" dirty="0">
                <a:latin typeface="+mn-lt"/>
              </a:rPr>
              <a:t> as </a:t>
            </a:r>
            <a:r>
              <a:rPr lang="en-US" altLang="ko-KR" sz="1400" dirty="0" err="1">
                <a:latin typeface="+mn-lt"/>
              </a:rPr>
              <a:t>tf</a:t>
            </a:r>
            <a:endParaRPr lang="en-US" altLang="ko-KR" sz="1400" dirty="0">
              <a:latin typeface="+mn-lt"/>
            </a:endParaRPr>
          </a:p>
          <a:p>
            <a:r>
              <a:rPr lang="en-US" altLang="ko-KR" sz="1400" dirty="0">
                <a:latin typeface="+mn-lt"/>
              </a:rPr>
              <a:t>import </a:t>
            </a:r>
            <a:r>
              <a:rPr lang="en-US" altLang="ko-KR" sz="1400" dirty="0" err="1">
                <a:latin typeface="+mn-lt"/>
              </a:rPr>
              <a:t>numpy</a:t>
            </a:r>
            <a:r>
              <a:rPr lang="en-US" altLang="ko-KR" sz="1400" dirty="0">
                <a:latin typeface="+mn-lt"/>
              </a:rPr>
              <a:t> as np</a:t>
            </a:r>
          </a:p>
          <a:p>
            <a:r>
              <a:rPr lang="en-US" altLang="ko-KR" sz="1400" dirty="0">
                <a:latin typeface="+mn-lt"/>
              </a:rPr>
              <a:t>import </a:t>
            </a:r>
            <a:r>
              <a:rPr lang="en-US" altLang="ko-KR" sz="1400" dirty="0" err="1">
                <a:latin typeface="+mn-lt"/>
              </a:rPr>
              <a:t>matplotlib.pyplot</a:t>
            </a:r>
            <a:r>
              <a:rPr lang="en-US" altLang="ko-KR" sz="1400" dirty="0">
                <a:latin typeface="+mn-lt"/>
              </a:rPr>
              <a:t> as </a:t>
            </a:r>
            <a:r>
              <a:rPr lang="en-US" altLang="ko-KR" sz="1400" dirty="0" err="1">
                <a:latin typeface="+mn-lt"/>
              </a:rPr>
              <a:t>plt</a:t>
            </a:r>
            <a:r>
              <a:rPr lang="en-US" altLang="ko-KR" sz="1400" dirty="0">
                <a:latin typeface="+mn-lt"/>
              </a:rPr>
              <a:t> </a:t>
            </a:r>
          </a:p>
          <a:p>
            <a:r>
              <a:rPr lang="en-US" altLang="ko-KR" sz="1400" dirty="0">
                <a:latin typeface="+mn-lt"/>
              </a:rPr>
              <a:t>from </a:t>
            </a:r>
            <a:r>
              <a:rPr lang="en-US" altLang="ko-KR" sz="1400" dirty="0" err="1">
                <a:latin typeface="+mn-lt"/>
              </a:rPr>
              <a:t>tensorflow.examples.tutorials.mnist</a:t>
            </a:r>
            <a:r>
              <a:rPr lang="en-US" altLang="ko-KR" sz="1400" dirty="0">
                <a:latin typeface="+mn-lt"/>
              </a:rPr>
              <a:t> import </a:t>
            </a:r>
            <a:r>
              <a:rPr lang="en-US" altLang="ko-KR" sz="1400" dirty="0" err="1">
                <a:latin typeface="+mn-lt"/>
              </a:rPr>
              <a:t>input_data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7668" y="2216264"/>
            <a:ext cx="6498455" cy="243143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 smtClean="0">
              <a:latin typeface="+mn-lt"/>
            </a:endParaRPr>
          </a:p>
          <a:p>
            <a:r>
              <a:rPr lang="en-US" altLang="ko-KR" sz="1400" dirty="0" err="1">
                <a:latin typeface="+mn-lt"/>
              </a:rPr>
              <a:t>mnist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input_data.read_data_sets</a:t>
            </a:r>
            <a:r>
              <a:rPr lang="en-US" altLang="ko-KR" sz="1400" dirty="0">
                <a:latin typeface="+mn-lt"/>
              </a:rPr>
              <a:t>("./</a:t>
            </a:r>
            <a:r>
              <a:rPr lang="en-US" altLang="ko-KR" sz="1400" dirty="0" err="1">
                <a:latin typeface="+mn-lt"/>
              </a:rPr>
              <a:t>mnist</a:t>
            </a:r>
            <a:r>
              <a:rPr lang="en-US" altLang="ko-KR" sz="1400" dirty="0">
                <a:latin typeface="+mn-lt"/>
              </a:rPr>
              <a:t>/data/", </a:t>
            </a:r>
            <a:r>
              <a:rPr lang="en-US" altLang="ko-KR" sz="1400" dirty="0" err="1">
                <a:latin typeface="+mn-lt"/>
              </a:rPr>
              <a:t>one_hot</a:t>
            </a:r>
            <a:r>
              <a:rPr lang="en-US" altLang="ko-KR" sz="1400" dirty="0">
                <a:latin typeface="+mn-lt"/>
              </a:rPr>
              <a:t>=True)</a:t>
            </a:r>
          </a:p>
          <a:p>
            <a:endParaRPr lang="en-US" altLang="ko-KR" sz="1400" dirty="0">
              <a:latin typeface="+mn-lt"/>
            </a:endParaRPr>
          </a:p>
          <a:p>
            <a:r>
              <a:rPr lang="en-US" altLang="ko-KR" sz="1400" dirty="0" err="1" smtClean="0">
                <a:latin typeface="+mn-lt"/>
              </a:rPr>
              <a:t>learning_rate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= 0.01 </a:t>
            </a:r>
          </a:p>
          <a:p>
            <a:r>
              <a:rPr lang="en-US" altLang="ko-KR" sz="1400" dirty="0" err="1">
                <a:latin typeface="+mn-lt"/>
              </a:rPr>
              <a:t>learning_rate</a:t>
            </a:r>
            <a:r>
              <a:rPr lang="en-US" altLang="ko-KR" sz="1400" dirty="0">
                <a:latin typeface="+mn-lt"/>
              </a:rPr>
              <a:t> = 0.01</a:t>
            </a:r>
          </a:p>
          <a:p>
            <a:r>
              <a:rPr lang="en-US" altLang="ko-KR" sz="1400" dirty="0" err="1">
                <a:latin typeface="+mn-lt"/>
              </a:rPr>
              <a:t>training_epoch</a:t>
            </a:r>
            <a:r>
              <a:rPr lang="en-US" altLang="ko-KR" sz="1400" dirty="0">
                <a:latin typeface="+mn-lt"/>
              </a:rPr>
              <a:t> = 20</a:t>
            </a:r>
          </a:p>
          <a:p>
            <a:r>
              <a:rPr lang="en-US" altLang="ko-KR" sz="1400" dirty="0" err="1">
                <a:latin typeface="+mn-lt"/>
              </a:rPr>
              <a:t>batch_size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smtClean="0">
                <a:latin typeface="+mn-lt"/>
              </a:rPr>
              <a:t>100</a:t>
            </a:r>
          </a:p>
          <a:p>
            <a:endParaRPr lang="en-US" altLang="ko-KR" sz="14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# </a:t>
            </a:r>
            <a:r>
              <a:rPr lang="ko-KR" altLang="en-US" sz="1200" dirty="0">
                <a:latin typeface="+mn-lt"/>
              </a:rPr>
              <a:t>신경망 </a:t>
            </a:r>
            <a:r>
              <a:rPr lang="ko-KR" altLang="en-US" sz="1200" dirty="0" err="1">
                <a:latin typeface="+mn-lt"/>
              </a:rPr>
              <a:t>레이어</a:t>
            </a:r>
            <a:r>
              <a:rPr lang="ko-KR" altLang="en-US" sz="1200" dirty="0">
                <a:latin typeface="+mn-lt"/>
              </a:rPr>
              <a:t> 구성 옵션</a:t>
            </a:r>
          </a:p>
          <a:p>
            <a:r>
              <a:rPr lang="en-US" altLang="ko-KR" sz="1400" dirty="0" err="1">
                <a:latin typeface="+mn-lt"/>
              </a:rPr>
              <a:t>n_hidden</a:t>
            </a:r>
            <a:r>
              <a:rPr lang="en-US" altLang="ko-KR" sz="1400" dirty="0">
                <a:latin typeface="+mn-lt"/>
              </a:rPr>
              <a:t> = 256 </a:t>
            </a:r>
            <a:r>
              <a:rPr lang="en-US" altLang="ko-KR" sz="1200" dirty="0">
                <a:latin typeface="+mn-lt"/>
              </a:rPr>
              <a:t># </a:t>
            </a:r>
            <a:r>
              <a:rPr lang="ko-KR" altLang="en-US" sz="1200" dirty="0" err="1">
                <a:latin typeface="+mn-lt"/>
              </a:rPr>
              <a:t>히든</a:t>
            </a:r>
            <a:r>
              <a:rPr lang="ko-KR" altLang="en-US" sz="1200" dirty="0">
                <a:latin typeface="+mn-lt"/>
              </a:rPr>
              <a:t> </a:t>
            </a:r>
            <a:r>
              <a:rPr lang="ko-KR" altLang="en-US" sz="1200" dirty="0" err="1">
                <a:latin typeface="+mn-lt"/>
              </a:rPr>
              <a:t>레이어의</a:t>
            </a:r>
            <a:r>
              <a:rPr lang="ko-KR" altLang="en-US" sz="1200" dirty="0">
                <a:latin typeface="+mn-lt"/>
              </a:rPr>
              <a:t> 뉴런 </a:t>
            </a:r>
            <a:r>
              <a:rPr lang="ko-KR" altLang="en-US" sz="1200" dirty="0" err="1">
                <a:latin typeface="+mn-lt"/>
              </a:rPr>
              <a:t>갯수</a:t>
            </a:r>
            <a:endParaRPr lang="ko-KR" altLang="en-US" sz="1200" dirty="0">
              <a:latin typeface="+mn-lt"/>
            </a:endParaRPr>
          </a:p>
          <a:p>
            <a:r>
              <a:rPr lang="en-US" altLang="ko-KR" sz="1400" dirty="0" err="1">
                <a:latin typeface="+mn-lt"/>
              </a:rPr>
              <a:t>n_input</a:t>
            </a:r>
            <a:r>
              <a:rPr lang="en-US" altLang="ko-KR" sz="1400" dirty="0">
                <a:latin typeface="+mn-lt"/>
              </a:rPr>
              <a:t> = 28*28 </a:t>
            </a:r>
            <a:r>
              <a:rPr lang="en-US" altLang="ko-KR" sz="1200" dirty="0">
                <a:latin typeface="+mn-lt"/>
              </a:rPr>
              <a:t># </a:t>
            </a:r>
            <a:r>
              <a:rPr lang="ko-KR" altLang="en-US" sz="1200" dirty="0" err="1">
                <a:latin typeface="+mn-lt"/>
              </a:rPr>
              <a:t>입력값</a:t>
            </a:r>
            <a:r>
              <a:rPr lang="ko-KR" altLang="en-US" sz="1200" dirty="0">
                <a:latin typeface="+mn-lt"/>
              </a:rPr>
              <a:t> 크기 </a:t>
            </a:r>
            <a:r>
              <a:rPr lang="en-US" altLang="ko-KR" sz="1200" dirty="0">
                <a:latin typeface="+mn-lt"/>
              </a:rPr>
              <a:t>- </a:t>
            </a:r>
            <a:r>
              <a:rPr lang="ko-KR" altLang="en-US" sz="1200" dirty="0">
                <a:latin typeface="+mn-lt"/>
              </a:rPr>
              <a:t>이미지 </a:t>
            </a:r>
            <a:r>
              <a:rPr lang="ko-KR" altLang="en-US" sz="1200" dirty="0" err="1">
                <a:latin typeface="+mn-lt"/>
              </a:rPr>
              <a:t>픽셀수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78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r>
              <a:rPr lang="en-US" altLang="ko-KR" dirty="0" smtClean="0"/>
              <a:t>3. </a:t>
            </a:r>
            <a:r>
              <a:rPr lang="en-US" altLang="ko-KR" dirty="0"/>
              <a:t>AE </a:t>
            </a:r>
            <a:r>
              <a:rPr lang="ko-KR" altLang="en-US" dirty="0"/>
              <a:t>신경망 모델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9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503" y="1103689"/>
            <a:ext cx="6633447" cy="452431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# Y </a:t>
            </a:r>
            <a:r>
              <a:rPr lang="ko-KR" altLang="en-US" sz="1200" dirty="0">
                <a:latin typeface="+mn-lt"/>
              </a:rPr>
              <a:t>가 없습니다</a:t>
            </a:r>
            <a:r>
              <a:rPr lang="en-US" altLang="ko-KR" sz="1200" dirty="0">
                <a:latin typeface="+mn-lt"/>
              </a:rPr>
              <a:t>. </a:t>
            </a:r>
            <a:r>
              <a:rPr lang="ko-KR" altLang="en-US" sz="1200" dirty="0" err="1">
                <a:latin typeface="+mn-lt"/>
              </a:rPr>
              <a:t>입력값을</a:t>
            </a:r>
            <a:r>
              <a:rPr lang="ko-KR" altLang="en-US" sz="1200" dirty="0">
                <a:latin typeface="+mn-lt"/>
              </a:rPr>
              <a:t> </a:t>
            </a:r>
            <a:r>
              <a:rPr lang="en-US" altLang="ko-KR" sz="1200" dirty="0">
                <a:latin typeface="+mn-lt"/>
              </a:rPr>
              <a:t>Y</a:t>
            </a:r>
            <a:r>
              <a:rPr lang="ko-KR" altLang="en-US" sz="1200" dirty="0">
                <a:latin typeface="+mn-lt"/>
              </a:rPr>
              <a:t>로 사용하기 때문입니다</a:t>
            </a:r>
            <a:r>
              <a:rPr lang="en-US" altLang="ko-KR" sz="1200" dirty="0">
                <a:latin typeface="+mn-lt"/>
              </a:rPr>
              <a:t>.</a:t>
            </a:r>
          </a:p>
          <a:p>
            <a:r>
              <a:rPr lang="en-US" altLang="ko-KR" sz="1400" dirty="0">
                <a:latin typeface="+mn-lt"/>
              </a:rPr>
              <a:t>X = </a:t>
            </a:r>
            <a:r>
              <a:rPr lang="en-US" altLang="ko-KR" sz="1400" dirty="0" err="1">
                <a:latin typeface="+mn-lt"/>
              </a:rPr>
              <a:t>tf.placeholder</a:t>
            </a:r>
            <a:r>
              <a:rPr lang="en-US" altLang="ko-KR" sz="1400" dirty="0">
                <a:latin typeface="+mn-lt"/>
              </a:rPr>
              <a:t>(tf.float32, [None, </a:t>
            </a:r>
            <a:r>
              <a:rPr lang="en-US" altLang="ko-KR" sz="1400" dirty="0" err="1">
                <a:latin typeface="+mn-lt"/>
              </a:rPr>
              <a:t>n_input</a:t>
            </a:r>
            <a:r>
              <a:rPr lang="en-US" altLang="ko-KR" sz="1400" dirty="0" smtClean="0">
                <a:latin typeface="+mn-lt"/>
              </a:rPr>
              <a:t>])</a:t>
            </a:r>
          </a:p>
          <a:p>
            <a:endParaRPr lang="ko-KR" altLang="en-US" sz="14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# </a:t>
            </a:r>
            <a:r>
              <a:rPr lang="ko-KR" altLang="en-US" sz="1200" dirty="0">
                <a:latin typeface="+mn-lt"/>
              </a:rPr>
              <a:t>인코더 </a:t>
            </a:r>
            <a:r>
              <a:rPr lang="ko-KR" altLang="en-US" sz="1200" dirty="0" err="1">
                <a:latin typeface="+mn-lt"/>
              </a:rPr>
              <a:t>레이어와</a:t>
            </a:r>
            <a:r>
              <a:rPr lang="ko-KR" altLang="en-US" sz="1200" dirty="0">
                <a:latin typeface="+mn-lt"/>
              </a:rPr>
              <a:t> </a:t>
            </a:r>
            <a:r>
              <a:rPr lang="ko-KR" altLang="en-US" sz="1200" dirty="0" err="1">
                <a:latin typeface="+mn-lt"/>
              </a:rPr>
              <a:t>디코더</a:t>
            </a:r>
            <a:r>
              <a:rPr lang="ko-KR" altLang="en-US" sz="1200" dirty="0">
                <a:latin typeface="+mn-lt"/>
              </a:rPr>
              <a:t> </a:t>
            </a:r>
            <a:r>
              <a:rPr lang="ko-KR" altLang="en-US" sz="1200" dirty="0" err="1">
                <a:latin typeface="+mn-lt"/>
              </a:rPr>
              <a:t>레이어의</a:t>
            </a:r>
            <a:r>
              <a:rPr lang="ko-KR" altLang="en-US" sz="1200" dirty="0">
                <a:latin typeface="+mn-lt"/>
              </a:rPr>
              <a:t> 가중치와 편향 변수를 설정합니다</a:t>
            </a:r>
            <a:r>
              <a:rPr lang="en-US" altLang="ko-KR" sz="1200" dirty="0">
                <a:latin typeface="+mn-lt"/>
              </a:rPr>
              <a:t>.</a:t>
            </a:r>
            <a:endParaRPr lang="ko-KR" altLang="en-US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# </a:t>
            </a:r>
            <a:r>
              <a:rPr lang="ko-KR" altLang="en-US" sz="1200" dirty="0">
                <a:latin typeface="+mn-lt"/>
              </a:rPr>
              <a:t>다음과 같이 이어지는 </a:t>
            </a:r>
            <a:r>
              <a:rPr lang="ko-KR" altLang="en-US" sz="1200" dirty="0" err="1">
                <a:latin typeface="+mn-lt"/>
              </a:rPr>
              <a:t>레이어를</a:t>
            </a:r>
            <a:r>
              <a:rPr lang="ko-KR" altLang="en-US" sz="1200" dirty="0">
                <a:latin typeface="+mn-lt"/>
              </a:rPr>
              <a:t> 구성하기 위한</a:t>
            </a:r>
            <a:r>
              <a:rPr lang="ko-KR" altLang="en-US" sz="1200" dirty="0">
                <a:latin typeface="+mn-ea"/>
                <a:ea typeface="+mn-ea"/>
              </a:rPr>
              <a:t> 값들 입니다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# input -&gt; encode -&gt; decode -&gt; output</a:t>
            </a:r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400" dirty="0" err="1">
                <a:latin typeface="+mn-lt"/>
              </a:rPr>
              <a:t>W_encode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tf.Variable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tf.random_normal</a:t>
            </a:r>
            <a:r>
              <a:rPr lang="en-US" altLang="ko-KR" sz="1400" dirty="0">
                <a:latin typeface="+mn-lt"/>
              </a:rPr>
              <a:t>([</a:t>
            </a:r>
            <a:r>
              <a:rPr lang="en-US" altLang="ko-KR" sz="1400" dirty="0" err="1">
                <a:latin typeface="+mn-lt"/>
              </a:rPr>
              <a:t>n_input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n_hidden</a:t>
            </a:r>
            <a:r>
              <a:rPr lang="en-US" altLang="ko-KR" sz="1400" dirty="0">
                <a:latin typeface="+mn-lt"/>
              </a:rPr>
              <a:t>]))</a:t>
            </a:r>
            <a:endParaRPr lang="ko-KR" altLang="en-US" sz="1400" dirty="0">
              <a:latin typeface="+mn-lt"/>
            </a:endParaRPr>
          </a:p>
          <a:p>
            <a:r>
              <a:rPr lang="en-US" altLang="ko-KR" sz="1400" dirty="0" err="1">
                <a:latin typeface="+mn-lt"/>
              </a:rPr>
              <a:t>b_encode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tf.Variable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tf.random_normal</a:t>
            </a:r>
            <a:r>
              <a:rPr lang="en-US" altLang="ko-KR" sz="1400" dirty="0">
                <a:latin typeface="+mn-lt"/>
              </a:rPr>
              <a:t>([</a:t>
            </a:r>
            <a:r>
              <a:rPr lang="en-US" altLang="ko-KR" sz="1400" dirty="0" err="1">
                <a:latin typeface="+mn-lt"/>
              </a:rPr>
              <a:t>n_hidden</a:t>
            </a:r>
            <a:r>
              <a:rPr lang="en-US" altLang="ko-KR" sz="1400" dirty="0" smtClean="0">
                <a:latin typeface="+mn-lt"/>
              </a:rPr>
              <a:t>]))</a:t>
            </a:r>
          </a:p>
          <a:p>
            <a:endParaRPr lang="ko-KR" altLang="en-US" sz="14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# sigmoid </a:t>
            </a:r>
            <a:r>
              <a:rPr lang="ko-KR" altLang="en-US" sz="1200" dirty="0">
                <a:latin typeface="+mn-lt"/>
              </a:rPr>
              <a:t>함수를 이용해 신경망 </a:t>
            </a:r>
            <a:r>
              <a:rPr lang="ko-KR" altLang="en-US" sz="1200" dirty="0" err="1">
                <a:latin typeface="+mn-lt"/>
              </a:rPr>
              <a:t>레이어를</a:t>
            </a:r>
            <a:r>
              <a:rPr lang="ko-KR" altLang="en-US" sz="1200" dirty="0">
                <a:latin typeface="+mn-lt"/>
              </a:rPr>
              <a:t> 구성합니다</a:t>
            </a:r>
            <a:r>
              <a:rPr lang="en-US" altLang="ko-KR" sz="1200" dirty="0">
                <a:latin typeface="+mn-lt"/>
              </a:rPr>
              <a:t>.</a:t>
            </a:r>
            <a:endParaRPr lang="ko-KR" altLang="en-US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# sigmoid(X * W + b</a:t>
            </a:r>
            <a:r>
              <a:rPr lang="en-US" altLang="ko-KR" sz="1200" dirty="0" smtClean="0">
                <a:latin typeface="+mn-lt"/>
              </a:rPr>
              <a:t>), </a:t>
            </a:r>
            <a:r>
              <a:rPr lang="ko-KR" altLang="en-US" sz="1200" dirty="0" smtClean="0">
                <a:latin typeface="+mn-lt"/>
              </a:rPr>
              <a:t>인코더 </a:t>
            </a:r>
            <a:r>
              <a:rPr lang="ko-KR" altLang="en-US" sz="1200" dirty="0" err="1">
                <a:latin typeface="+mn-lt"/>
              </a:rPr>
              <a:t>레이어</a:t>
            </a:r>
            <a:r>
              <a:rPr lang="ko-KR" altLang="en-US" sz="1200" dirty="0">
                <a:latin typeface="+mn-lt"/>
              </a:rPr>
              <a:t> 구성</a:t>
            </a:r>
          </a:p>
          <a:p>
            <a:r>
              <a:rPr lang="en-US" altLang="ko-KR" sz="1400" dirty="0">
                <a:latin typeface="+mn-lt"/>
              </a:rPr>
              <a:t>encoder = </a:t>
            </a:r>
            <a:r>
              <a:rPr lang="en-US" altLang="ko-KR" sz="1400" dirty="0" err="1">
                <a:latin typeface="+mn-lt"/>
              </a:rPr>
              <a:t>tf.nn.sigmoid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tf.add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tf.matmul</a:t>
            </a:r>
            <a:r>
              <a:rPr lang="en-US" altLang="ko-KR" sz="1400" dirty="0">
                <a:latin typeface="+mn-lt"/>
              </a:rPr>
              <a:t>(X, </a:t>
            </a:r>
            <a:r>
              <a:rPr lang="en-US" altLang="ko-KR" sz="1400" dirty="0" err="1">
                <a:latin typeface="+mn-lt"/>
              </a:rPr>
              <a:t>W_encode</a:t>
            </a:r>
            <a:r>
              <a:rPr lang="en-US" altLang="ko-KR" sz="1400" dirty="0">
                <a:latin typeface="+mn-lt"/>
              </a:rPr>
              <a:t>), </a:t>
            </a:r>
            <a:r>
              <a:rPr lang="en-US" altLang="ko-KR" sz="1400" dirty="0" err="1">
                <a:latin typeface="+mn-lt"/>
              </a:rPr>
              <a:t>b_encode</a:t>
            </a:r>
            <a:r>
              <a:rPr lang="en-US" altLang="ko-KR" sz="1400" dirty="0" smtClean="0">
                <a:latin typeface="+mn-lt"/>
              </a:rPr>
              <a:t>))</a:t>
            </a:r>
          </a:p>
          <a:p>
            <a:endParaRPr lang="ko-KR" altLang="en-US" sz="14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# encode </a:t>
            </a:r>
            <a:r>
              <a:rPr lang="ko-KR" altLang="en-US" sz="1200" dirty="0">
                <a:latin typeface="+mn-lt"/>
              </a:rPr>
              <a:t>의 아웃풋 크기를 </a:t>
            </a:r>
            <a:r>
              <a:rPr lang="ko-KR" altLang="en-US" sz="1200" dirty="0" err="1">
                <a:latin typeface="+mn-lt"/>
              </a:rPr>
              <a:t>입력값보다</a:t>
            </a:r>
            <a:r>
              <a:rPr lang="ko-KR" altLang="en-US" sz="1200" dirty="0">
                <a:latin typeface="+mn-lt"/>
              </a:rPr>
              <a:t> 작은 크기로 만들어 정보를 압축하여 </a:t>
            </a:r>
            <a:r>
              <a:rPr lang="ko-KR" altLang="en-US" sz="1200" dirty="0" err="1">
                <a:latin typeface="+mn-lt"/>
              </a:rPr>
              <a:t>특</a:t>
            </a:r>
            <a:r>
              <a:rPr lang="ko-KR" altLang="en-US" sz="1200" dirty="0">
                <a:latin typeface="+mn-lt"/>
              </a:rPr>
              <a:t> </a:t>
            </a:r>
            <a:r>
              <a:rPr lang="ko-KR" altLang="en-US" sz="1200" dirty="0" smtClean="0">
                <a:latin typeface="+mn-lt"/>
              </a:rPr>
              <a:t>성을 뽑아내고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smtClean="0">
                <a:latin typeface="+mn-lt"/>
              </a:rPr>
              <a:t>#decode </a:t>
            </a:r>
            <a:r>
              <a:rPr lang="ko-KR" altLang="en-US" sz="1200" dirty="0">
                <a:latin typeface="+mn-lt"/>
              </a:rPr>
              <a:t>의 출력을 </a:t>
            </a:r>
            <a:r>
              <a:rPr lang="ko-KR" altLang="en-US" sz="1200" dirty="0" err="1">
                <a:latin typeface="+mn-lt"/>
              </a:rPr>
              <a:t>입력값과</a:t>
            </a:r>
            <a:r>
              <a:rPr lang="ko-KR" altLang="en-US" sz="1200" dirty="0">
                <a:latin typeface="+mn-lt"/>
              </a:rPr>
              <a:t> 동일한 크기를 </a:t>
            </a:r>
            <a:r>
              <a:rPr lang="ko-KR" altLang="en-US" sz="1200" dirty="0" err="1">
                <a:latin typeface="+mn-lt"/>
              </a:rPr>
              <a:t>갖도록하여</a:t>
            </a:r>
            <a:r>
              <a:rPr lang="ko-KR" altLang="en-US" sz="1200" dirty="0">
                <a:latin typeface="+mn-lt"/>
              </a:rPr>
              <a:t> 입력과 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ko-KR" altLang="en-US" sz="1200" dirty="0">
                <a:latin typeface="+mn-lt"/>
              </a:rPr>
              <a:t>똑같은 아웃풋을 만들어 </a:t>
            </a:r>
            <a:endParaRPr lang="en-US" altLang="ko-KR" sz="1200" dirty="0" smtClean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#</a:t>
            </a:r>
            <a:r>
              <a:rPr lang="ko-KR" altLang="en-US" sz="1200" dirty="0" smtClean="0">
                <a:latin typeface="+mn-lt"/>
              </a:rPr>
              <a:t>내도록 </a:t>
            </a:r>
            <a:r>
              <a:rPr lang="ko-KR" altLang="en-US" sz="1200" dirty="0">
                <a:latin typeface="+mn-lt"/>
              </a:rPr>
              <a:t>합니다</a:t>
            </a:r>
            <a:r>
              <a:rPr lang="en-US" altLang="ko-KR" sz="1200" dirty="0">
                <a:latin typeface="+mn-lt"/>
              </a:rPr>
              <a:t>. </a:t>
            </a:r>
            <a:r>
              <a:rPr lang="ko-KR" altLang="en-US" sz="1200" dirty="0" err="1">
                <a:latin typeface="+mn-lt"/>
              </a:rPr>
              <a:t>히든</a:t>
            </a:r>
            <a:r>
              <a:rPr lang="ko-KR" altLang="en-US" sz="1200" dirty="0">
                <a:latin typeface="+mn-lt"/>
              </a:rPr>
              <a:t> </a:t>
            </a:r>
            <a:r>
              <a:rPr lang="ko-KR" altLang="en-US" sz="1200" dirty="0" err="1">
                <a:latin typeface="+mn-lt"/>
              </a:rPr>
              <a:t>레이어의</a:t>
            </a:r>
            <a:r>
              <a:rPr lang="ko-KR" altLang="en-US" sz="1200" dirty="0">
                <a:latin typeface="+mn-lt"/>
              </a:rPr>
              <a:t> 구성과 </a:t>
            </a:r>
            <a:r>
              <a:rPr lang="ko-KR" altLang="en-US" sz="1200" dirty="0" err="1">
                <a:latin typeface="+mn-lt"/>
              </a:rPr>
              <a:t>특성치을</a:t>
            </a:r>
            <a:r>
              <a:rPr lang="ko-KR" altLang="en-US" sz="1200" dirty="0">
                <a:latin typeface="+mn-lt"/>
              </a:rPr>
              <a:t> </a:t>
            </a:r>
            <a:r>
              <a:rPr lang="ko-KR" altLang="en-US" sz="1200" dirty="0" smtClean="0">
                <a:latin typeface="+mn-lt"/>
              </a:rPr>
              <a:t>뽑아내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ko-KR" altLang="en-US" sz="1200" dirty="0">
                <a:latin typeface="+mn-lt"/>
              </a:rPr>
              <a:t>는 알고리즘을 변경하여 다양한 </a:t>
            </a:r>
            <a:r>
              <a:rPr lang="ko-KR" altLang="en-US" sz="1200" dirty="0" smtClean="0">
                <a:latin typeface="+mn-lt"/>
              </a:rPr>
              <a:t>오토인</a:t>
            </a:r>
            <a:r>
              <a:rPr lang="en-US" altLang="ko-KR" sz="1200" dirty="0" smtClean="0">
                <a:latin typeface="+mn-lt"/>
              </a:rPr>
              <a:t>#</a:t>
            </a:r>
            <a:r>
              <a:rPr lang="ko-KR" altLang="en-US" sz="1200" dirty="0" err="1" smtClean="0">
                <a:latin typeface="+mn-lt"/>
              </a:rPr>
              <a:t>코더를</a:t>
            </a:r>
            <a:r>
              <a:rPr lang="ko-KR" altLang="en-US" sz="1200" dirty="0" smtClean="0">
                <a:latin typeface="+mn-lt"/>
              </a:rPr>
              <a:t> </a:t>
            </a:r>
            <a:r>
              <a:rPr lang="ko-KR" altLang="en-US" sz="1200" dirty="0">
                <a:latin typeface="+mn-lt"/>
              </a:rPr>
              <a:t>만들 수 있다</a:t>
            </a:r>
            <a:r>
              <a:rPr lang="en-US" altLang="ko-KR" sz="1200" dirty="0">
                <a:latin typeface="+mn-lt"/>
              </a:rPr>
              <a:t>.</a:t>
            </a:r>
            <a:endParaRPr lang="ko-KR" altLang="en-US" sz="1200" dirty="0">
              <a:latin typeface="+mn-lt"/>
            </a:endParaRPr>
          </a:p>
          <a:p>
            <a:r>
              <a:rPr lang="en-US" altLang="ko-KR" sz="1400" dirty="0" err="1">
                <a:latin typeface="+mn-lt"/>
              </a:rPr>
              <a:t>W_decode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tf.Variable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tf.random_normal</a:t>
            </a:r>
            <a:r>
              <a:rPr lang="en-US" altLang="ko-KR" sz="1400" dirty="0">
                <a:latin typeface="+mn-lt"/>
              </a:rPr>
              <a:t>([</a:t>
            </a:r>
            <a:r>
              <a:rPr lang="en-US" altLang="ko-KR" sz="1400" dirty="0" err="1">
                <a:latin typeface="+mn-lt"/>
              </a:rPr>
              <a:t>n_hidden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n_input</a:t>
            </a:r>
            <a:r>
              <a:rPr lang="en-US" altLang="ko-KR" sz="1400" dirty="0">
                <a:latin typeface="+mn-lt"/>
              </a:rPr>
              <a:t>]))</a:t>
            </a:r>
            <a:endParaRPr lang="ko-KR" altLang="en-US" sz="1400" dirty="0">
              <a:latin typeface="+mn-lt"/>
            </a:endParaRPr>
          </a:p>
          <a:p>
            <a:r>
              <a:rPr lang="en-US" altLang="ko-KR" sz="1400" dirty="0" err="1">
                <a:latin typeface="+mn-lt"/>
              </a:rPr>
              <a:t>b_decode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tf.Variable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tf.random_normal</a:t>
            </a:r>
            <a:r>
              <a:rPr lang="en-US" altLang="ko-KR" sz="1400" dirty="0">
                <a:latin typeface="+mn-lt"/>
              </a:rPr>
              <a:t>([</a:t>
            </a:r>
            <a:r>
              <a:rPr lang="en-US" altLang="ko-KR" sz="1400" dirty="0" err="1">
                <a:latin typeface="+mn-lt"/>
              </a:rPr>
              <a:t>n_input</a:t>
            </a:r>
            <a:r>
              <a:rPr lang="en-US" altLang="ko-KR" sz="1400" dirty="0">
                <a:latin typeface="+mn-lt"/>
              </a:rPr>
              <a:t>]))</a:t>
            </a:r>
            <a:endParaRPr lang="ko-KR" altLang="en-US" sz="1400" dirty="0">
              <a:latin typeface="+mn-lt"/>
            </a:endParaRPr>
          </a:p>
          <a:p>
            <a:endParaRPr lang="en-US" altLang="ko-KR" sz="1400" dirty="0" smtClean="0">
              <a:latin typeface="+mn-lt"/>
            </a:endParaRPr>
          </a:p>
          <a:p>
            <a:r>
              <a:rPr lang="en-US" altLang="ko-KR" sz="1200" dirty="0" smtClean="0">
                <a:latin typeface="+mn-lt"/>
              </a:rPr>
              <a:t># </a:t>
            </a:r>
            <a:r>
              <a:rPr lang="ko-KR" altLang="en-US" sz="1200" dirty="0" err="1">
                <a:latin typeface="+mn-lt"/>
              </a:rPr>
              <a:t>디코더</a:t>
            </a:r>
            <a:r>
              <a:rPr lang="ko-KR" altLang="en-US" sz="1200" dirty="0">
                <a:latin typeface="+mn-lt"/>
              </a:rPr>
              <a:t> </a:t>
            </a:r>
            <a:r>
              <a:rPr lang="ko-KR" altLang="en-US" sz="1200" dirty="0" err="1">
                <a:latin typeface="+mn-lt"/>
              </a:rPr>
              <a:t>레이어</a:t>
            </a:r>
            <a:r>
              <a:rPr lang="ko-KR" altLang="en-US" sz="1200" dirty="0">
                <a:latin typeface="+mn-lt"/>
              </a:rPr>
              <a:t> 구성</a:t>
            </a:r>
            <a:r>
              <a:rPr lang="en-US" altLang="ko-KR" sz="1200" dirty="0">
                <a:latin typeface="+mn-lt"/>
              </a:rPr>
              <a:t>, </a:t>
            </a:r>
            <a:r>
              <a:rPr lang="ko-KR" altLang="en-US" sz="1200" dirty="0">
                <a:latin typeface="+mn-lt"/>
              </a:rPr>
              <a:t>이 </a:t>
            </a:r>
            <a:r>
              <a:rPr lang="ko-KR" altLang="en-US" sz="1200" dirty="0" err="1">
                <a:latin typeface="+mn-lt"/>
              </a:rPr>
              <a:t>디코더가</a:t>
            </a:r>
            <a:r>
              <a:rPr lang="ko-KR" altLang="en-US" sz="1200" dirty="0">
                <a:latin typeface="+mn-lt"/>
              </a:rPr>
              <a:t> 최종 모델</a:t>
            </a:r>
          </a:p>
          <a:p>
            <a:r>
              <a:rPr lang="en-US" altLang="ko-KR" sz="1400" dirty="0">
                <a:latin typeface="+mn-lt"/>
              </a:rPr>
              <a:t>decoder = </a:t>
            </a:r>
            <a:r>
              <a:rPr lang="en-US" altLang="ko-KR" sz="1400" dirty="0" err="1">
                <a:latin typeface="+mn-lt"/>
              </a:rPr>
              <a:t>tf.nn.sigmoid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tf.add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tf.matmul</a:t>
            </a:r>
            <a:r>
              <a:rPr lang="en-US" altLang="ko-KR" sz="1400" dirty="0">
                <a:latin typeface="+mn-lt"/>
              </a:rPr>
              <a:t>(encoder, </a:t>
            </a:r>
            <a:r>
              <a:rPr lang="en-US" altLang="ko-KR" sz="1400" dirty="0" err="1">
                <a:latin typeface="+mn-lt"/>
              </a:rPr>
              <a:t>W_decode</a:t>
            </a:r>
            <a:r>
              <a:rPr lang="en-US" altLang="ko-KR" sz="1400" dirty="0">
                <a:latin typeface="+mn-lt"/>
              </a:rPr>
              <a:t>), </a:t>
            </a:r>
            <a:r>
              <a:rPr lang="en-US" altLang="ko-KR" sz="1400" dirty="0" err="1">
                <a:latin typeface="+mn-lt"/>
              </a:rPr>
              <a:t>b_decode</a:t>
            </a:r>
            <a:r>
              <a:rPr lang="en-US" altLang="ko-KR" sz="1400" dirty="0">
                <a:latin typeface="+mn-lt"/>
              </a:rPr>
              <a:t>))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61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0060928_협의23_이수형">
  <a:themeElements>
    <a:clrScheme name="20060928_협의23_이수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60928_협의23_이수형">
      <a:majorFont>
        <a:latin typeface="휴먼엑스포"/>
        <a:ea typeface="휴먼엑스포"/>
        <a:cs typeface=""/>
      </a:majorFont>
      <a:minorFont>
        <a:latin typeface="Arial"/>
        <a:ea typeface="휴먼엑스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7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20060928_협의23_이수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40080</TotalTime>
  <Words>1073</Words>
  <Application>Microsoft Office PowerPoint</Application>
  <PresentationFormat>화면 슬라이드 쇼(4:3)</PresentationFormat>
  <Paragraphs>233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HY헤드라인M</vt:lpstr>
      <vt:lpstr>MS PGothic</vt:lpstr>
      <vt:lpstr>굴림</vt:lpstr>
      <vt:lpstr>휴먼엑스포</vt:lpstr>
      <vt:lpstr>Arial</vt:lpstr>
      <vt:lpstr>Wingdings</vt:lpstr>
      <vt:lpstr>1_20060928_협의23_이수형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연구실별 발표 - 수중 탐지 연구실</dc:title>
  <dc:creator>bwng</dc:creator>
  <cp:lastModifiedBy>SEOK</cp:lastModifiedBy>
  <cp:revision>1274</cp:revision>
  <cp:lastPrinted>2015-04-11T07:39:36Z</cp:lastPrinted>
  <dcterms:created xsi:type="dcterms:W3CDTF">2006-12-04T00:43:28Z</dcterms:created>
  <dcterms:modified xsi:type="dcterms:W3CDTF">2019-07-22T01:21:40Z</dcterms:modified>
</cp:coreProperties>
</file>