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6" r:id="rId4"/>
    <p:sldId id="275" r:id="rId5"/>
    <p:sldId id="273" r:id="rId6"/>
    <p:sldId id="277" r:id="rId7"/>
    <p:sldId id="289" r:id="rId8"/>
    <p:sldId id="288" r:id="rId9"/>
    <p:sldId id="285" r:id="rId10"/>
    <p:sldId id="290" r:id="rId11"/>
    <p:sldId id="26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722CF-0BA4-4371-A4CE-5D21D022461B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5C6D-0186-4CF0-9597-31097546AE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5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akai.cqu.edu.c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ndom_see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《</a:t>
            </a:r>
            <a:r>
              <a:rPr lang="zh-CN" altLang="en-US" dirty="0" smtClean="0"/>
              <a:t>操作系统原理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实验</a:t>
            </a:r>
            <a:endParaRPr lang="en-US" altLang="zh-CN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二、</a:t>
            </a:r>
            <a:r>
              <a:rPr lang="zh-CN" altLang="zh-CN" dirty="0" smtClean="0">
                <a:solidFill>
                  <a:schemeClr val="tx1"/>
                </a:solidFill>
              </a:rPr>
              <a:t>线程</a:t>
            </a:r>
            <a:r>
              <a:rPr lang="zh-CN" altLang="en-US" dirty="0" smtClean="0">
                <a:solidFill>
                  <a:schemeClr val="tx1"/>
                </a:solidFill>
              </a:rPr>
              <a:t>的创建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32" y="5733256"/>
            <a:ext cx="482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重庆大学软件学院 洪明坚</a:t>
            </a:r>
            <a:endParaRPr lang="en-US" altLang="zh-CN" sz="3200" dirty="0" smtClean="0"/>
          </a:p>
          <a:p>
            <a:pPr algn="ctr"/>
            <a:r>
              <a:rPr lang="en-US" altLang="zh-CN" sz="3200" dirty="0" smtClean="0"/>
              <a:t>2014</a:t>
            </a:r>
            <a:r>
              <a:rPr lang="zh-CN" altLang="en-US" sz="3200" dirty="0" smtClean="0"/>
              <a:t>年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月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提交实验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代码：</a:t>
            </a:r>
            <a:r>
              <a:rPr lang="en-US" altLang="zh-CN" dirty="0" smtClean="0"/>
              <a:t>make submit</a:t>
            </a:r>
          </a:p>
          <a:p>
            <a:pPr lvl="1"/>
            <a:r>
              <a:rPr lang="zh-CN" altLang="en-US" dirty="0"/>
              <a:t>自动检测修改了</a:t>
            </a:r>
            <a:r>
              <a:rPr lang="zh-CN" altLang="en-US" dirty="0" smtClean="0"/>
              <a:t>哪些源文件，打包压缩后上传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确保计算机能连接到互联网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打包压缩后不能超过</a:t>
            </a:r>
            <a:r>
              <a:rPr lang="en-US" altLang="zh-CN" dirty="0" smtClean="0"/>
              <a:t>64KiB</a:t>
            </a:r>
          </a:p>
          <a:p>
            <a:pPr lvl="2"/>
            <a:r>
              <a:rPr lang="zh-CN" altLang="en-US" dirty="0" smtClean="0"/>
              <a:t>只</a:t>
            </a:r>
            <a:r>
              <a:rPr lang="zh-CN" altLang="en-US" dirty="0" smtClean="0"/>
              <a:t>允许提交</a:t>
            </a:r>
            <a:r>
              <a:rPr lang="zh-CN" altLang="en-US" dirty="0"/>
              <a:t>一次</a:t>
            </a:r>
            <a:endParaRPr lang="en-US" altLang="zh-CN" dirty="0"/>
          </a:p>
          <a:p>
            <a:pPr lvl="3"/>
            <a:r>
              <a:rPr lang="zh-CN" altLang="en-US" dirty="0"/>
              <a:t>如果的确要重复提交，</a:t>
            </a:r>
            <a:r>
              <a:rPr lang="zh-CN" altLang="en-US" dirty="0" smtClean="0"/>
              <a:t>请线下联系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请提前准备，过期后果自负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如果有特殊原因，需提供有效的证明材料</a:t>
            </a:r>
            <a:endParaRPr lang="en-US" altLang="zh-CN" dirty="0" smtClean="0"/>
          </a:p>
          <a:p>
            <a:r>
              <a:rPr lang="zh-CN" altLang="en-US" dirty="0" smtClean="0"/>
              <a:t>报告：提交到</a:t>
            </a:r>
            <a:r>
              <a:rPr lang="en-US" altLang="zh-CN" dirty="0" smtClean="0">
                <a:hlinkClick r:id="rId2"/>
              </a:rPr>
              <a:t>sakai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29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25717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That’s all</a:t>
            </a:r>
            <a:b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Enjoy hacking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掌握线程的创建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FAQ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系统调用接口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1"/>
            <a:r>
              <a:rPr lang="en-US" altLang="zh-CN" sz="2900" dirty="0" err="1" smtClean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int</a:t>
            </a:r>
            <a:r>
              <a:rPr lang="en-US" altLang="zh-CN" sz="2600" dirty="0" smtClean="0"/>
              <a:t> </a:t>
            </a:r>
            <a:r>
              <a:rPr lang="en-US" altLang="zh-CN" dirty="0" err="1" smtClean="0"/>
              <a:t>task_create</a:t>
            </a:r>
            <a:r>
              <a:rPr lang="en-US" altLang="zh-CN" dirty="0" smtClean="0"/>
              <a:t>(</a:t>
            </a:r>
            <a:r>
              <a:rPr lang="en-US" altLang="zh-CN" sz="2900" dirty="0" smtClean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void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tos</a:t>
            </a:r>
            <a:r>
              <a:rPr lang="en-US" altLang="zh-CN" dirty="0" smtClean="0"/>
              <a:t>, </a:t>
            </a:r>
            <a:r>
              <a:rPr lang="en-US" altLang="zh-CN" sz="2900" dirty="0" smtClean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void</a:t>
            </a:r>
            <a:r>
              <a:rPr lang="en-US" altLang="zh-CN" dirty="0" smtClean="0"/>
              <a:t> (*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)(</a:t>
            </a:r>
            <a:r>
              <a:rPr lang="en-US" altLang="zh-CN" sz="2900" dirty="0" smtClean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void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), </a:t>
            </a:r>
            <a:r>
              <a:rPr lang="en-US" altLang="zh-CN" sz="2900" dirty="0" smtClean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void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tos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：用户栈的栈顶指针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func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：线程函数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pv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：传递给线程函数</a:t>
            </a:r>
            <a:r>
              <a:rPr lang="en-US" altLang="zh-CN" dirty="0" err="1" smtClean="0"/>
              <a:t>func</a:t>
            </a:r>
            <a:r>
              <a:rPr lang="zh-CN" altLang="en-US" dirty="0" smtClean="0"/>
              <a:t>的参数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返回值 ：大于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，则表示新创建线程之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退出</a:t>
            </a:r>
            <a:endParaRPr lang="en-US" altLang="zh-CN" dirty="0" smtClean="0"/>
          </a:p>
          <a:p>
            <a:pPr lvl="1"/>
            <a:r>
              <a:rPr lang="en-US" altLang="zh-CN" sz="2900" dirty="0" err="1" smtClean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sz="2900" dirty="0" err="1" smtClean="0">
                <a:latin typeface="Calibri" pitchFamily="34" charset="0"/>
                <a:ea typeface="宋体" charset="-122"/>
              </a:rPr>
              <a:t>task_exit(</a:t>
            </a:r>
            <a:r>
              <a:rPr lang="en-US" altLang="zh-CN" sz="2900" dirty="0" err="1" smtClean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code_exit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err="1" smtClean="0"/>
              <a:t>code_exit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：线程的退出代码</a:t>
            </a:r>
            <a:endParaRPr lang="en-US" altLang="zh-CN" dirty="0" smtClean="0"/>
          </a:p>
          <a:p>
            <a:r>
              <a:rPr lang="zh-CN" altLang="en-US" dirty="0" smtClean="0"/>
              <a:t>获取线程自己的</a:t>
            </a:r>
            <a:r>
              <a:rPr lang="en-US" altLang="zh-CN" dirty="0" smtClean="0"/>
              <a:t>ID</a:t>
            </a:r>
          </a:p>
          <a:p>
            <a:pPr lvl="1"/>
            <a:r>
              <a:rPr lang="en-US" altLang="zh-CN" sz="2900" dirty="0" err="1" smtClean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task_getid</a:t>
            </a:r>
            <a:r>
              <a:rPr lang="en-US" altLang="zh-CN" dirty="0" smtClean="0"/>
              <a:t>();</a:t>
            </a:r>
          </a:p>
          <a:p>
            <a:r>
              <a:rPr lang="zh-CN" altLang="en-US" dirty="0" smtClean="0"/>
              <a:t>等待线程退出</a:t>
            </a:r>
            <a:endParaRPr lang="en-US" altLang="zh-CN" dirty="0" smtClean="0"/>
          </a:p>
          <a:p>
            <a:pPr lvl="1"/>
            <a:r>
              <a:rPr lang="en-US" altLang="zh-CN" sz="2900" dirty="0" err="1" smtClean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task_wait</a:t>
            </a:r>
            <a:r>
              <a:rPr lang="en-US" altLang="zh-CN" dirty="0" smtClean="0"/>
              <a:t>(</a:t>
            </a:r>
            <a:r>
              <a:rPr lang="en-US" altLang="zh-CN" sz="2900" dirty="0" err="1" smtClean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tid</a:t>
            </a:r>
            <a:r>
              <a:rPr lang="en-US" altLang="zh-CN" dirty="0" smtClean="0"/>
              <a:t>, </a:t>
            </a:r>
            <a:r>
              <a:rPr lang="en-US" altLang="zh-CN" sz="2900" dirty="0" err="1" smtClean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int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pcode_exit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err="1" smtClean="0"/>
              <a:t>tid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：要等待线程之</a:t>
            </a:r>
            <a:r>
              <a:rPr lang="en-US" altLang="zh-CN" dirty="0" smtClean="0"/>
              <a:t>ID</a:t>
            </a:r>
          </a:p>
          <a:p>
            <a:pPr lvl="2"/>
            <a:r>
              <a:rPr lang="en-US" altLang="zh-CN" dirty="0" err="1" smtClean="0"/>
              <a:t>pcode_exit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：如果非</a:t>
            </a: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r>
              <a:rPr lang="zh-CN" altLang="en-US" dirty="0" smtClean="0"/>
              <a:t>，用于保存线程</a:t>
            </a:r>
            <a:r>
              <a:rPr lang="en-US" altLang="zh-CN" dirty="0" err="1" smtClean="0"/>
              <a:t>tid</a:t>
            </a:r>
            <a:r>
              <a:rPr lang="zh-CN" altLang="en-US" dirty="0" smtClean="0"/>
              <a:t>的退出代码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：定义线程函数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Step2</a:t>
            </a:r>
            <a:r>
              <a:rPr lang="zh-CN" altLang="en-US" dirty="0" smtClean="0"/>
              <a:t>：申请线程栈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3"/>
            <a:r>
              <a:rPr lang="zh-CN" altLang="en-US" dirty="0" smtClean="0">
                <a:solidFill>
                  <a:srgbClr val="FF0000"/>
                </a:solidFill>
              </a:rPr>
              <a:t>线程退出后，才能把用户栈用</a:t>
            </a:r>
            <a:r>
              <a:rPr lang="en-US" altLang="zh-CN" dirty="0" smtClean="0">
                <a:solidFill>
                  <a:srgbClr val="FF0000"/>
                </a:solidFill>
              </a:rPr>
              <a:t>free</a:t>
            </a:r>
            <a:r>
              <a:rPr lang="zh-CN" altLang="en-US" dirty="0" smtClean="0">
                <a:solidFill>
                  <a:srgbClr val="FF0000"/>
                </a:solidFill>
              </a:rPr>
              <a:t>释放掉！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Step3</a:t>
            </a:r>
            <a:r>
              <a:rPr lang="zh-CN" altLang="en-US" dirty="0" smtClean="0"/>
              <a:t>：创建线程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28860" y="4089846"/>
            <a:ext cx="5018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unsigned char 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stack_foo</a:t>
            </a:r>
            <a:r>
              <a:rPr lang="en-US" altLang="zh-CN" dirty="0" smtClean="0"/>
              <a:t>; </a:t>
            </a:r>
          </a:p>
          <a:p>
            <a:r>
              <a:rPr lang="en-US" altLang="zh-CN" dirty="0" smtClean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unsigned </a:t>
            </a:r>
            <a:r>
              <a:rPr lang="en-US" altLang="zh-CN" dirty="0" err="1" smtClean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int</a:t>
            </a:r>
            <a:r>
              <a:rPr lang="en-US" altLang="zh-CN" dirty="0" smtClean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stack_size</a:t>
            </a:r>
            <a:r>
              <a:rPr lang="en-US" altLang="zh-CN" dirty="0" smtClean="0"/>
              <a:t> = 1024*1024;   </a:t>
            </a:r>
          </a:p>
          <a:p>
            <a:r>
              <a:rPr lang="en-US" altLang="zh-CN" dirty="0" err="1" smtClean="0"/>
              <a:t>stack_foo</a:t>
            </a:r>
            <a:r>
              <a:rPr lang="en-US" altLang="zh-CN" dirty="0" smtClean="0"/>
              <a:t> = (</a:t>
            </a:r>
            <a:r>
              <a:rPr lang="en-US" altLang="zh-CN" dirty="0" smtClean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unsigned char </a:t>
            </a:r>
            <a:r>
              <a:rPr lang="en-US" altLang="zh-CN" dirty="0" smtClean="0"/>
              <a:t>*)</a:t>
            </a:r>
            <a:r>
              <a:rPr lang="en-US" altLang="zh-CN" dirty="0" err="1"/>
              <a:t>malloc</a:t>
            </a:r>
            <a:r>
              <a:rPr lang="en-US" altLang="zh-CN" dirty="0"/>
              <a:t>(</a:t>
            </a:r>
            <a:r>
              <a:rPr lang="en-US" altLang="zh-CN" dirty="0" err="1"/>
              <a:t>stack_size</a:t>
            </a:r>
            <a:r>
              <a:rPr lang="en-US" altLang="zh-CN" dirty="0"/>
              <a:t> );    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28860" y="2237424"/>
            <a:ext cx="55342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void</a:t>
            </a:r>
            <a:r>
              <a:rPr lang="en-US" altLang="zh-CN" sz="1600" dirty="0" smtClean="0"/>
              <a:t> </a:t>
            </a:r>
            <a:r>
              <a:rPr lang="en-US" altLang="zh-CN" dirty="0" err="1" smtClean="0"/>
              <a:t>tsk_foo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void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  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("This is task </a:t>
            </a:r>
            <a:r>
              <a:rPr lang="en-US" altLang="zh-CN" dirty="0" err="1" smtClean="0"/>
              <a:t>foo</a:t>
            </a:r>
            <a:r>
              <a:rPr lang="en-US" altLang="zh-CN" dirty="0" smtClean="0"/>
              <a:t> with </a:t>
            </a:r>
            <a:r>
              <a:rPr lang="en-US" altLang="zh-CN" dirty="0" err="1" smtClean="0"/>
              <a:t>tid</a:t>
            </a:r>
            <a:r>
              <a:rPr lang="en-US" altLang="zh-CN" dirty="0" smtClean="0"/>
              <a:t>=%d\r\n“, </a:t>
            </a:r>
            <a:r>
              <a:rPr lang="en-US" altLang="zh-CN" dirty="0" err="1" smtClean="0"/>
              <a:t>task_getid</a:t>
            </a:r>
            <a:r>
              <a:rPr lang="en-US" altLang="zh-CN" dirty="0" smtClean="0"/>
              <a:t>());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dirty="0" err="1" smtClean="0">
                <a:solidFill>
                  <a:srgbClr val="FF0000"/>
                </a:solidFill>
              </a:rPr>
              <a:t>task_exit</a:t>
            </a:r>
            <a:r>
              <a:rPr lang="en-US" altLang="zh-CN" dirty="0" smtClean="0">
                <a:solidFill>
                  <a:srgbClr val="FF0000"/>
                </a:solidFill>
              </a:rPr>
              <a:t>(0);</a:t>
            </a:r>
            <a:r>
              <a:rPr lang="en-US" altLang="zh-CN" dirty="0" smtClean="0">
                <a:solidFill>
                  <a:srgbClr val="0070C0"/>
                </a:solidFill>
              </a:rPr>
              <a:t>//</a:t>
            </a:r>
            <a:r>
              <a:rPr lang="zh-CN" altLang="en-US" dirty="0" smtClean="0">
                <a:solidFill>
                  <a:srgbClr val="0070C0"/>
                </a:solidFill>
              </a:rPr>
              <a:t>不能直接</a:t>
            </a:r>
            <a:r>
              <a:rPr lang="en-US" altLang="zh-CN" dirty="0" smtClean="0">
                <a:solidFill>
                  <a:srgbClr val="0070C0"/>
                </a:solidFill>
              </a:rPr>
              <a:t>return</a:t>
            </a:r>
            <a:r>
              <a:rPr lang="zh-CN" altLang="en-US" dirty="0" smtClean="0">
                <a:solidFill>
                  <a:srgbClr val="0070C0"/>
                </a:solidFill>
              </a:rPr>
              <a:t>，必须调用</a:t>
            </a:r>
            <a:r>
              <a:rPr lang="en-US" altLang="zh-CN" dirty="0" err="1" smtClean="0">
                <a:solidFill>
                  <a:srgbClr val="0070C0"/>
                </a:solidFill>
              </a:rPr>
              <a:t>task_exit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28860" y="5997379"/>
            <a:ext cx="6349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tid_foo</a:t>
            </a:r>
            <a:r>
              <a:rPr lang="en-US" altLang="zh-CN" dirty="0" smtClean="0"/>
              <a:t>;    </a:t>
            </a:r>
          </a:p>
          <a:p>
            <a:r>
              <a:rPr lang="en-US" altLang="zh-CN" dirty="0" err="1" smtClean="0"/>
              <a:t>tid_foo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task_create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stack_foo</a:t>
            </a:r>
            <a:r>
              <a:rPr lang="en-US" altLang="zh-CN" dirty="0" err="1" smtClean="0">
                <a:solidFill>
                  <a:srgbClr val="FF0000"/>
                </a:solidFill>
              </a:rPr>
              <a:t>+stack_size</a:t>
            </a:r>
            <a:r>
              <a:rPr lang="en-US" altLang="zh-CN" dirty="0"/>
              <a:t>, </a:t>
            </a:r>
            <a:r>
              <a:rPr lang="en-US" altLang="zh-CN" dirty="0" err="1" smtClean="0"/>
              <a:t>tsk_foo</a:t>
            </a:r>
            <a:r>
              <a:rPr lang="en-US" altLang="zh-CN" dirty="0" smtClean="0"/>
              <a:t>, (</a:t>
            </a:r>
            <a:r>
              <a:rPr lang="en-US" altLang="zh-CN" dirty="0" smtClean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void</a:t>
            </a:r>
            <a:r>
              <a:rPr lang="en-US" altLang="zh-CN" dirty="0" smtClean="0"/>
              <a:t> *)0);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随机生成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组非负整数列表，然后创建</a:t>
            </a:r>
            <a:r>
              <a:rPr lang="en-US" altLang="zh-CN" dirty="0"/>
              <a:t>N</a:t>
            </a:r>
            <a:r>
              <a:rPr lang="zh-CN" altLang="en-US" dirty="0" smtClean="0"/>
              <a:t>个线程，分别用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种不同的排序算法对列表进行排序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如何生成随机数？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Step1-</a:t>
            </a:r>
            <a:r>
              <a:rPr lang="zh-CN" altLang="en-US" dirty="0" smtClean="0"/>
              <a:t>播种：</a:t>
            </a:r>
            <a:r>
              <a:rPr lang="en-US" altLang="zh-CN" dirty="0" smtClean="0">
                <a:solidFill>
                  <a:srgbClr val="C00000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srand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uint32_t</a:t>
            </a:r>
            <a:r>
              <a:rPr lang="en-US" altLang="zh-CN" dirty="0" smtClean="0"/>
              <a:t> seed)</a:t>
            </a:r>
          </a:p>
          <a:p>
            <a:pPr lvl="3"/>
            <a:r>
              <a:rPr lang="en-US" altLang="zh-CN" dirty="0" smtClean="0"/>
              <a:t>seed</a:t>
            </a:r>
            <a:r>
              <a:rPr lang="zh-CN" altLang="en-US" dirty="0" smtClean="0"/>
              <a:t>是随机数的</a:t>
            </a:r>
            <a:r>
              <a:rPr lang="zh-CN" altLang="en-US" dirty="0" smtClean="0">
                <a:hlinkClick r:id="rId2"/>
              </a:rPr>
              <a:t>种子</a:t>
            </a:r>
            <a:r>
              <a:rPr lang="zh-CN" altLang="en-US" dirty="0" smtClean="0"/>
              <a:t>，建议用实验（一）中实现的系统调用“</a:t>
            </a:r>
            <a:r>
              <a:rPr lang="en-US" altLang="zh-CN" dirty="0" err="1" smtClean="0">
                <a:solidFill>
                  <a:srgbClr val="C00000"/>
                </a:solidFill>
              </a:rPr>
              <a:t>time_t</a:t>
            </a:r>
            <a:r>
              <a:rPr lang="en-US" altLang="zh-CN" dirty="0" smtClean="0"/>
              <a:t> time(</a:t>
            </a:r>
            <a:r>
              <a:rPr lang="en-US" altLang="zh-CN" dirty="0" err="1" smtClean="0">
                <a:solidFill>
                  <a:srgbClr val="C00000"/>
                </a:solidFill>
              </a:rPr>
              <a:t>time_t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*loc)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4"/>
            <a:r>
              <a:rPr lang="en-US" altLang="zh-CN" dirty="0" err="1" smtClean="0"/>
              <a:t>srand</a:t>
            </a:r>
            <a:r>
              <a:rPr lang="en-US" altLang="zh-CN" dirty="0" smtClean="0"/>
              <a:t>(time(</a:t>
            </a: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r>
              <a:rPr lang="en-US" altLang="zh-CN" dirty="0" smtClean="0"/>
              <a:t>))</a:t>
            </a:r>
          </a:p>
          <a:p>
            <a:pPr lvl="2"/>
            <a:r>
              <a:rPr lang="en-US" altLang="zh-CN" dirty="0" smtClean="0"/>
              <a:t>Step2-</a:t>
            </a:r>
            <a:r>
              <a:rPr lang="zh-CN" altLang="en-US" dirty="0" smtClean="0"/>
              <a:t>生成：多次调用“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/>
              <a:t> rand()</a:t>
            </a:r>
            <a:r>
              <a:rPr lang="zh-CN" altLang="en-US" dirty="0" smtClean="0"/>
              <a:t>”获得随机数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进入图形模式，沿垂直方向把屏幕分成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个区域，每个排序线程用一个区域，动态显示排序过程。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如何进入图形模式？</a:t>
            </a:r>
            <a:endParaRPr lang="en-US" altLang="zh-CN" dirty="0" smtClean="0"/>
          </a:p>
          <a:p>
            <a:pPr marL="1200150" lvl="3" indent="-342900"/>
            <a:r>
              <a:rPr lang="en-US" altLang="zh-CN" dirty="0" smtClean="0"/>
              <a:t>Step1</a:t>
            </a:r>
            <a:r>
              <a:rPr lang="zh-CN" altLang="en-US" dirty="0" smtClean="0"/>
              <a:t>：调用</a:t>
            </a:r>
            <a:r>
              <a:rPr lang="en-US" altLang="zh-CN" dirty="0" err="1" smtClean="0"/>
              <a:t>list_graphic_modes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打印系统支持的图形模式</a:t>
            </a:r>
            <a:endParaRPr lang="en-US" altLang="zh-CN" dirty="0" smtClean="0"/>
          </a:p>
          <a:p>
            <a:pPr marL="1657350" lvl="4" indent="-342900"/>
            <a:r>
              <a:rPr lang="zh-CN" altLang="en-US" dirty="0" smtClean="0">
                <a:solidFill>
                  <a:srgbClr val="FF0000"/>
                </a:solidFill>
              </a:rPr>
              <a:t>该函数必须在文本模式下运行，才能看到结果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200150" lvl="3" indent="-342900"/>
            <a:r>
              <a:rPr lang="en-US" altLang="zh-CN" dirty="0" smtClean="0"/>
              <a:t>Step2</a:t>
            </a:r>
            <a:r>
              <a:rPr lang="zh-CN" altLang="en-US" dirty="0" smtClean="0"/>
              <a:t>：选择一个模式，调用</a:t>
            </a:r>
            <a:r>
              <a:rPr lang="en-US" altLang="zh-CN" dirty="0" err="1" smtClean="0"/>
              <a:t>init_graphic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/>
              <a:t> mode)</a:t>
            </a:r>
            <a:r>
              <a:rPr lang="zh-CN" altLang="en-US" dirty="0" smtClean="0"/>
              <a:t>进入图形模式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如何获取屏幕的分辨率？</a:t>
            </a:r>
            <a:endParaRPr lang="en-US" altLang="zh-CN" dirty="0" smtClean="0"/>
          </a:p>
          <a:p>
            <a:pPr marL="1200150" lvl="3" indent="-342900"/>
            <a:r>
              <a:rPr lang="zh-CN" altLang="en-US" dirty="0" smtClean="0"/>
              <a:t>水平：</a:t>
            </a:r>
            <a:r>
              <a:rPr lang="en-US" altLang="zh-CN" dirty="0" err="1" smtClean="0"/>
              <a:t>g_graphic_dev.XResolution</a:t>
            </a:r>
            <a:endParaRPr lang="en-US" altLang="zh-CN" dirty="0" smtClean="0"/>
          </a:p>
          <a:p>
            <a:pPr marL="1200150" lvl="3" indent="-342900"/>
            <a:r>
              <a:rPr lang="zh-CN" altLang="en-US" dirty="0" smtClean="0"/>
              <a:t>垂直：</a:t>
            </a:r>
            <a:r>
              <a:rPr lang="en-US" altLang="zh-CN" dirty="0" err="1" smtClean="0"/>
              <a:t>g_graphic_dev.YResolution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如何打点？</a:t>
            </a:r>
            <a:endParaRPr lang="en-US" altLang="zh-CN" dirty="0" smtClean="0"/>
          </a:p>
          <a:p>
            <a:pPr marL="1200150" lvl="3" indent="-342900"/>
            <a:r>
              <a:rPr lang="en-US" altLang="zh-CN" dirty="0" smtClean="0">
                <a:solidFill>
                  <a:srgbClr val="C00000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setPixel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/>
              <a:t> y, COLORREF </a:t>
            </a:r>
            <a:r>
              <a:rPr lang="en-US" altLang="zh-CN" dirty="0" err="1" smtClean="0"/>
              <a:t>cr</a:t>
            </a:r>
            <a:r>
              <a:rPr lang="en-US" altLang="zh-CN" dirty="0" smtClean="0"/>
              <a:t>); </a:t>
            </a:r>
          </a:p>
          <a:p>
            <a:pPr marL="1657350" lvl="4" indent="-342900"/>
            <a:r>
              <a:rPr lang="en-US" altLang="zh-CN" dirty="0" smtClean="0"/>
              <a:t>(x, y)</a:t>
            </a:r>
            <a:r>
              <a:rPr lang="zh-CN" altLang="en-US" dirty="0" smtClean="0"/>
              <a:t>是点坐标</a:t>
            </a:r>
            <a:endParaRPr lang="en-US" altLang="zh-CN" dirty="0" smtClean="0"/>
          </a:p>
          <a:p>
            <a:pPr marL="1657350" lvl="4" indent="-342900"/>
            <a:r>
              <a:rPr lang="en-US" altLang="zh-CN" dirty="0" err="1" smtClean="0"/>
              <a:t>cr</a:t>
            </a:r>
            <a:r>
              <a:rPr lang="zh-CN" altLang="en-US" dirty="0" smtClean="0"/>
              <a:t>是颜色，用宏定义</a:t>
            </a:r>
            <a:r>
              <a:rPr lang="en-US" altLang="zh-CN" dirty="0" smtClean="0"/>
              <a:t>RGB(</a:t>
            </a:r>
            <a:r>
              <a:rPr lang="en-US" altLang="zh-CN" dirty="0" err="1" smtClean="0"/>
              <a:t>r,g,b</a:t>
            </a:r>
            <a:r>
              <a:rPr lang="en-US" altLang="zh-CN" dirty="0" smtClean="0"/>
              <a:t>)</a:t>
            </a:r>
            <a:r>
              <a:rPr lang="zh-CN" altLang="en-US" dirty="0" smtClean="0"/>
              <a:t>生成，其中</a:t>
            </a:r>
            <a:r>
              <a:rPr lang="en-US" altLang="zh-CN" dirty="0" err="1" smtClean="0"/>
              <a:t>r,g,b</a:t>
            </a:r>
            <a:r>
              <a:rPr lang="zh-CN" altLang="en-US" dirty="0" smtClean="0"/>
              <a:t>的取值范围都是</a:t>
            </a:r>
            <a:r>
              <a:rPr lang="en-US" altLang="zh-CN" dirty="0" smtClean="0"/>
              <a:t>0-255</a:t>
            </a:r>
          </a:p>
          <a:p>
            <a:pPr marL="2114550" lvl="5" indent="-342900"/>
            <a:r>
              <a:rPr lang="zh-CN" altLang="en-US" dirty="0" smtClean="0"/>
              <a:t>如何从</a:t>
            </a:r>
            <a:r>
              <a:rPr lang="en-US" altLang="zh-CN" dirty="0" err="1" smtClean="0"/>
              <a:t>cr</a:t>
            </a:r>
            <a:r>
              <a:rPr lang="zh-CN" altLang="en-US" dirty="0" smtClean="0"/>
              <a:t>中取出</a:t>
            </a:r>
            <a:r>
              <a:rPr lang="en-US" altLang="zh-CN" dirty="0" err="1" smtClean="0"/>
              <a:t>r,g,b</a:t>
            </a:r>
            <a:r>
              <a:rPr lang="zh-CN" altLang="en-US" dirty="0" smtClean="0"/>
              <a:t>？用</a:t>
            </a:r>
            <a:r>
              <a:rPr lang="en-US" altLang="zh-CN" dirty="0" err="1" smtClean="0"/>
              <a:t>get</a:t>
            </a:r>
            <a:r>
              <a:rPr lang="en-US" altLang="zh-CN" dirty="0" err="1" smtClean="0">
                <a:solidFill>
                  <a:srgbClr val="FF0000"/>
                </a:solidFill>
              </a:rPr>
              <a:t>X</a:t>
            </a:r>
            <a:r>
              <a:rPr lang="en-US" altLang="zh-CN" dirty="0" err="1" smtClean="0"/>
              <a:t>Value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，其中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=R,G,B</a:t>
            </a:r>
          </a:p>
          <a:p>
            <a:pPr marL="742950" lvl="2" indent="-342900"/>
            <a:r>
              <a:rPr lang="zh-CN" altLang="en-US" dirty="0" smtClean="0"/>
              <a:t>如何画线？</a:t>
            </a:r>
            <a:endParaRPr lang="en-US" altLang="zh-CN" dirty="0" smtClean="0"/>
          </a:p>
          <a:p>
            <a:pPr marL="1200150" lvl="3" indent="-342900"/>
            <a:r>
              <a:rPr lang="en-US" altLang="zh-CN" dirty="0" smtClean="0">
                <a:solidFill>
                  <a:srgbClr val="C00000"/>
                </a:solidFill>
              </a:rPr>
              <a:t>void</a:t>
            </a:r>
            <a:r>
              <a:rPr lang="en-US" altLang="zh-CN" dirty="0" smtClean="0"/>
              <a:t> line(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x1, 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y1, 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x2, 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y2, COLORREF </a:t>
            </a:r>
            <a:r>
              <a:rPr lang="en-US" altLang="zh-CN" dirty="0" err="1" smtClean="0"/>
              <a:t>cr</a:t>
            </a:r>
            <a:r>
              <a:rPr lang="en-US" altLang="zh-CN" dirty="0" smtClean="0"/>
              <a:t>);</a:t>
            </a:r>
          </a:p>
          <a:p>
            <a:pPr marL="742950" lvl="2" indent="-342900"/>
            <a:r>
              <a:rPr lang="zh-CN" altLang="en-US" dirty="0" smtClean="0"/>
              <a:t>如何退出图形模式？</a:t>
            </a:r>
            <a:endParaRPr lang="en-US" altLang="zh-CN" dirty="0" smtClean="0"/>
          </a:p>
          <a:p>
            <a:pPr marL="1200150" lvl="3" indent="-342900"/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exit_graphic</a:t>
            </a:r>
            <a:r>
              <a:rPr lang="en-US" altLang="zh-CN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效果展示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110313"/>
            <a:ext cx="76771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掌握线程的创建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FAQ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Q1</a:t>
            </a:r>
            <a:r>
              <a:rPr lang="zh-CN" altLang="en-US" dirty="0" smtClean="0"/>
              <a:t>：线程函数只有一个“</a:t>
            </a:r>
            <a:r>
              <a:rPr lang="en-US" altLang="zh-CN" dirty="0" smtClean="0">
                <a:solidFill>
                  <a:srgbClr val="C00000"/>
                </a:solidFill>
              </a:rPr>
              <a:t>void</a:t>
            </a:r>
            <a:r>
              <a:rPr lang="en-US" altLang="zh-CN" dirty="0" smtClean="0"/>
              <a:t> *</a:t>
            </a:r>
            <a:r>
              <a:rPr lang="zh-CN" altLang="en-US" dirty="0" smtClean="0"/>
              <a:t>”参数，怎么向线程传递多个数据？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A1</a:t>
            </a:r>
            <a:r>
              <a:rPr lang="zh-CN" altLang="en-US" dirty="0" smtClean="0"/>
              <a:t>：定义一个结构体类型，把所有要传递给线程的数据放在结构体中，然后把结构体的指针传递给线程。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586</Words>
  <Application>Microsoft Office PowerPoint</Application>
  <PresentationFormat>全屏显示(4:3)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Arial</vt:lpstr>
      <vt:lpstr>Calibri</vt:lpstr>
      <vt:lpstr>Office 主题</vt:lpstr>
      <vt:lpstr>《操作系统原理》实验</vt:lpstr>
      <vt:lpstr>目录</vt:lpstr>
      <vt:lpstr>系统调用接口</vt:lpstr>
      <vt:lpstr>一个例子</vt:lpstr>
      <vt:lpstr>实验内容</vt:lpstr>
      <vt:lpstr>实验内容（续）</vt:lpstr>
      <vt:lpstr>效果展示</vt:lpstr>
      <vt:lpstr>目录</vt:lpstr>
      <vt:lpstr>FAQ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《操作系统原理》实验</dc:title>
  <dc:subject>线程/进程及其调度</dc:subject>
  <dc:creator>洪明坚</dc:creator>
  <cp:lastModifiedBy>hmj</cp:lastModifiedBy>
  <cp:revision>299</cp:revision>
  <dcterms:created xsi:type="dcterms:W3CDTF">2013-08-27T02:58:45Z</dcterms:created>
  <dcterms:modified xsi:type="dcterms:W3CDTF">2016-02-24T11:35:15Z</dcterms:modified>
</cp:coreProperties>
</file>