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8" r:id="rId4"/>
    <p:sldId id="289" r:id="rId5"/>
    <p:sldId id="284" r:id="rId6"/>
    <p:sldId id="267" r:id="rId7"/>
    <p:sldId id="290" r:id="rId8"/>
    <p:sldId id="292" r:id="rId9"/>
    <p:sldId id="283" r:id="rId10"/>
    <p:sldId id="295" r:id="rId11"/>
    <p:sldId id="279" r:id="rId12"/>
    <p:sldId id="280" r:id="rId13"/>
    <p:sldId id="281" r:id="rId14"/>
    <p:sldId id="294" r:id="rId15"/>
    <p:sldId id="282" r:id="rId16"/>
    <p:sldId id="286" r:id="rId17"/>
    <p:sldId id="287" r:id="rId18"/>
    <p:sldId id="291" r:id="rId19"/>
    <p:sldId id="288" r:id="rId20"/>
    <p:sldId id="285" r:id="rId21"/>
    <p:sldId id="296" r:id="rId22"/>
    <p:sldId id="26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>
      <p:cViewPr varScale="1">
        <p:scale>
          <a:sx n="92" d="100"/>
          <a:sy n="92" d="100"/>
        </p:scale>
        <p:origin x="9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722CF-0BA4-4371-A4CE-5D21D022461B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5C6D-0186-4CF0-9597-31097546AE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5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65C6D-0186-4CF0-9597-31097546AE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4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Nice%E5%80%B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akai.cqu.edu.c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0/projects/pintos/pintos_2.html#SEC2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《</a:t>
            </a:r>
            <a:r>
              <a:rPr lang="zh-CN" altLang="en-US" dirty="0" smtClean="0"/>
              <a:t>操作系统原理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实验</a:t>
            </a:r>
            <a:endParaRPr lang="en-US" altLang="zh-CN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三、</a:t>
            </a:r>
            <a:r>
              <a:rPr lang="zh-CN" altLang="zh-CN" dirty="0" smtClean="0">
                <a:solidFill>
                  <a:schemeClr val="tx1"/>
                </a:solidFill>
              </a:rPr>
              <a:t>线程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zh-CN" dirty="0" smtClean="0">
                <a:solidFill>
                  <a:schemeClr val="tx1"/>
                </a:solidFill>
              </a:rPr>
              <a:t>调度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5733256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重庆大学软件学院 洪明坚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2014</a:t>
            </a:r>
            <a:r>
              <a:rPr lang="zh-CN" altLang="en-US" sz="3200" dirty="0" smtClean="0"/>
              <a:t>年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月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动态优先级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根据各个线程</a:t>
            </a:r>
            <a:r>
              <a:rPr lang="zh-CN" altLang="en-US" dirty="0"/>
              <a:t>的执行</a:t>
            </a:r>
            <a:r>
              <a:rPr lang="zh-CN" altLang="en-US" dirty="0" smtClean="0"/>
              <a:t>情况</a:t>
            </a:r>
            <a:r>
              <a:rPr lang="zh-CN" altLang="en-US" dirty="0"/>
              <a:t>以及</a:t>
            </a:r>
            <a:r>
              <a:rPr lang="zh-CN" altLang="en-US" dirty="0" smtClean="0"/>
              <a:t>系统的负荷，动态增加</a:t>
            </a:r>
            <a:r>
              <a:rPr lang="zh-CN" altLang="en-US" dirty="0"/>
              <a:t>或</a:t>
            </a:r>
            <a:r>
              <a:rPr lang="zh-CN" altLang="en-US" dirty="0" smtClean="0"/>
              <a:t>减少静态</a:t>
            </a:r>
            <a:r>
              <a:rPr lang="zh-CN" altLang="en-US" dirty="0"/>
              <a:t>优先级</a:t>
            </a:r>
          </a:p>
        </p:txBody>
      </p:sp>
    </p:spTree>
    <p:extLst>
      <p:ext uri="{BB962C8B-B14F-4D97-AF65-F5344CB8AC3E}">
        <p14:creationId xmlns:p14="http://schemas.microsoft.com/office/powerpoint/2010/main" val="3972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：在“</a:t>
            </a:r>
            <a:r>
              <a:rPr lang="en-US" altLang="zh-CN" dirty="0" err="1" smtClean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tcb</a:t>
            </a:r>
            <a:r>
              <a:rPr lang="zh-CN" altLang="en-US" dirty="0" smtClean="0"/>
              <a:t>”中，再增加两个属性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estcpu</a:t>
            </a:r>
            <a:r>
              <a:rPr lang="zh-CN" altLang="en-US" dirty="0" smtClean="0"/>
              <a:t>：表示线程</a:t>
            </a:r>
            <a:r>
              <a:rPr lang="zh-CN" altLang="en-US" dirty="0"/>
              <a:t>最近使用</a:t>
            </a:r>
            <a:r>
              <a:rPr lang="zh-CN" altLang="en-US" dirty="0" smtClean="0"/>
              <a:t>了多少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在函数</a:t>
            </a:r>
            <a:r>
              <a:rPr lang="en-US" altLang="zh-CN" dirty="0" err="1" smtClean="0"/>
              <a:t>sys_task_create</a:t>
            </a:r>
            <a:r>
              <a:rPr lang="zh-CN" altLang="en-US" dirty="0" smtClean="0"/>
              <a:t>中初始化</a:t>
            </a:r>
            <a:r>
              <a:rPr lang="en-US" altLang="zh-CN" dirty="0" err="1" smtClean="0"/>
              <a:t>estcpu</a:t>
            </a:r>
            <a:r>
              <a:rPr lang="en-US" altLang="zh-CN" dirty="0" smtClean="0"/>
              <a:t>=0</a:t>
            </a:r>
          </a:p>
          <a:p>
            <a:pPr lvl="2"/>
            <a:r>
              <a:rPr lang="zh-CN" altLang="en-US" dirty="0" smtClean="0"/>
              <a:t>每次定时器中断：</a:t>
            </a:r>
            <a:r>
              <a:rPr lang="en-US" altLang="zh-CN" dirty="0" err="1" smtClean="0"/>
              <a:t>g_task_running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estcpu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task0</a:t>
            </a:r>
            <a:r>
              <a:rPr lang="zh-CN" altLang="en-US" dirty="0" smtClean="0">
                <a:solidFill>
                  <a:srgbClr val="FF0000"/>
                </a:solidFill>
              </a:rPr>
              <a:t>除外！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每秒钟为所有线程（运行、就绪和等待）更新一次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1"/>
            <a:r>
              <a:rPr lang="en-US" altLang="zh-CN" dirty="0" smtClean="0"/>
              <a:t>priority</a:t>
            </a:r>
            <a:r>
              <a:rPr lang="zh-CN" altLang="en-US" dirty="0" smtClean="0"/>
              <a:t>：表示线程的动态优先级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priority = PRI_USER_MAX-(</a:t>
            </a:r>
            <a:r>
              <a:rPr lang="en-US" altLang="zh-CN" dirty="0" err="1" smtClean="0"/>
              <a:t>estcpu</a:t>
            </a:r>
            <a:r>
              <a:rPr lang="en-US" altLang="zh-CN" dirty="0" smtClean="0"/>
              <a:t>/4)-(nice*2)</a:t>
            </a:r>
          </a:p>
          <a:p>
            <a:pPr lvl="3"/>
            <a:r>
              <a:rPr lang="zh-CN" altLang="en-US" dirty="0" smtClean="0"/>
              <a:t>取值范围从</a:t>
            </a:r>
            <a:r>
              <a:rPr lang="en-US" altLang="zh-CN" dirty="0" smtClean="0"/>
              <a:t>0(PRI_USER_MIN)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127(PRI_USER_MAX)</a:t>
            </a:r>
          </a:p>
          <a:p>
            <a:pPr lvl="3"/>
            <a:r>
              <a:rPr lang="zh-CN" altLang="en-US" dirty="0" smtClean="0"/>
              <a:t>值越</a:t>
            </a:r>
            <a:r>
              <a:rPr lang="zh-CN" altLang="en-US" dirty="0" smtClean="0">
                <a:solidFill>
                  <a:srgbClr val="FF0000"/>
                </a:solidFill>
              </a:rPr>
              <a:t>大</a:t>
            </a:r>
            <a:r>
              <a:rPr lang="zh-CN" altLang="en-US" dirty="0" smtClean="0"/>
              <a:t>优先级越高</a:t>
            </a:r>
            <a:endParaRPr lang="en-US" altLang="zh-CN" dirty="0" smtClean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413145"/>
              </p:ext>
            </p:extLst>
          </p:nvPr>
        </p:nvGraphicFramePr>
        <p:xfrm>
          <a:off x="2771800" y="3863181"/>
          <a:ext cx="4013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公式" r:id="rId3" imgW="2768400" imgH="419040" progId="Equation.3">
                  <p:embed/>
                </p:oleObj>
              </mc:Choice>
              <mc:Fallback>
                <p:oleObj name="公式" r:id="rId3" imgW="27684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863181"/>
                        <a:ext cx="40132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Step2</a:t>
            </a:r>
            <a:r>
              <a:rPr lang="zh-CN" altLang="en-US" dirty="0" smtClean="0"/>
              <a:t>：增加一个全局属性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g_load_avg</a:t>
            </a:r>
            <a:r>
              <a:rPr lang="zh-CN" altLang="en-US" dirty="0" smtClean="0"/>
              <a:t>：表示系统的平均负荷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初值为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pPr lvl="2"/>
            <a:r>
              <a:rPr lang="zh-CN" altLang="en-US" dirty="0" smtClean="0"/>
              <a:t>每秒钟更新一次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g_load_avg</a:t>
            </a:r>
            <a:r>
              <a:rPr lang="en-US" altLang="zh-CN" dirty="0" smtClean="0"/>
              <a:t>=(59/60) ×</a:t>
            </a:r>
            <a:r>
              <a:rPr lang="en-US" altLang="zh-CN" dirty="0" err="1" smtClean="0"/>
              <a:t>g_load_avg</a:t>
            </a:r>
            <a:r>
              <a:rPr lang="en-US" altLang="zh-CN" dirty="0" smtClean="0"/>
              <a:t>+(1/60) × </a:t>
            </a:r>
            <a:r>
              <a:rPr lang="en-US" altLang="zh-CN" dirty="0" err="1" smtClean="0"/>
              <a:t>nready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nready</a:t>
            </a:r>
            <a:r>
              <a:rPr lang="zh-CN" altLang="en-US" dirty="0" smtClean="0"/>
              <a:t>表示处于就绪状态的线程个数，</a:t>
            </a:r>
            <a:r>
              <a:rPr lang="en-US" altLang="zh-CN" dirty="0" smtClean="0">
                <a:solidFill>
                  <a:srgbClr val="FF0000"/>
                </a:solidFill>
              </a:rPr>
              <a:t>task0</a:t>
            </a:r>
            <a:r>
              <a:rPr lang="zh-CN" altLang="en-US" dirty="0" smtClean="0">
                <a:solidFill>
                  <a:srgbClr val="FF0000"/>
                </a:solidFill>
              </a:rPr>
              <a:t>除外！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Step3</a:t>
            </a:r>
            <a:r>
              <a:rPr lang="zh-CN" altLang="en-US" dirty="0" smtClean="0"/>
              <a:t>：属性计算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g_load_avg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和线程的</a:t>
            </a:r>
            <a:r>
              <a:rPr lang="en-US" altLang="zh-CN" dirty="0" err="1" smtClean="0"/>
              <a:t>estcpu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在定时器的中断处理函数（</a:t>
            </a:r>
            <a:r>
              <a:rPr lang="en-US" altLang="zh-CN" dirty="0" smtClean="0"/>
              <a:t>ISR</a:t>
            </a:r>
            <a:r>
              <a:rPr lang="zh-CN" altLang="en-US" dirty="0" smtClean="0"/>
              <a:t>）中计算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文件</a:t>
            </a:r>
            <a:r>
              <a:rPr lang="en-US" altLang="zh-CN" dirty="0" err="1" smtClean="0"/>
              <a:t>timer.c</a:t>
            </a:r>
            <a:r>
              <a:rPr lang="zh-CN" altLang="en-US" dirty="0" smtClean="0"/>
              <a:t>中的函数</a:t>
            </a:r>
            <a:r>
              <a:rPr lang="en-US" altLang="zh-CN" dirty="0" err="1" smtClean="0"/>
              <a:t>isr_timer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如何每隔一秒计算一次？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(</a:t>
            </a:r>
            <a:r>
              <a:rPr lang="en-US" altLang="zh-CN" dirty="0" err="1" smtClean="0"/>
              <a:t>g_timer_ticks</a:t>
            </a:r>
            <a:r>
              <a:rPr lang="en-US" altLang="zh-CN" dirty="0" smtClean="0"/>
              <a:t> % HZ)</a:t>
            </a:r>
          </a:p>
          <a:p>
            <a:pPr lvl="4"/>
            <a:r>
              <a:rPr lang="en-US" altLang="zh-CN" dirty="0" smtClean="0"/>
              <a:t>=0</a:t>
            </a:r>
            <a:r>
              <a:rPr lang="zh-CN" altLang="en-US" dirty="0" smtClean="0"/>
              <a:t>，表示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秒钟已经过去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否则，还不到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Step4</a:t>
            </a:r>
            <a:r>
              <a:rPr lang="zh-CN" altLang="en-US" dirty="0" smtClean="0"/>
              <a:t>：修改</a:t>
            </a:r>
            <a:r>
              <a:rPr lang="en-US" altLang="zh-CN" dirty="0" err="1"/>
              <a:t>task.c</a:t>
            </a:r>
            <a:r>
              <a:rPr lang="zh-CN" altLang="en-US" dirty="0"/>
              <a:t>中的函数</a:t>
            </a:r>
            <a:r>
              <a:rPr lang="en-US" altLang="zh-CN" dirty="0"/>
              <a:t>schedule</a:t>
            </a:r>
            <a:r>
              <a:rPr lang="zh-CN" altLang="en-US" dirty="0"/>
              <a:t>，实现动态优先级调度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</a:t>
            </a:r>
            <a:r>
              <a:rPr lang="zh-CN" altLang="en-US" dirty="0"/>
              <a:t>计算各个线程</a:t>
            </a:r>
            <a:r>
              <a:rPr lang="zh-CN" altLang="en-US" dirty="0" smtClean="0"/>
              <a:t>的动态优先级</a:t>
            </a:r>
            <a:r>
              <a:rPr lang="en-US" altLang="zh-CN" dirty="0" smtClean="0"/>
              <a:t>priority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task0</a:t>
            </a:r>
            <a:r>
              <a:rPr lang="zh-CN" altLang="en-US" dirty="0">
                <a:solidFill>
                  <a:srgbClr val="FF0000"/>
                </a:solidFill>
              </a:rPr>
              <a:t>除外！</a:t>
            </a:r>
            <a:r>
              <a:rPr lang="zh-CN" altLang="en-US" dirty="0"/>
              <a:t>），</a:t>
            </a:r>
            <a:r>
              <a:rPr lang="zh-CN" altLang="en-US" dirty="0" smtClean="0"/>
              <a:t>然后进行</a:t>
            </a:r>
            <a:r>
              <a:rPr lang="zh-CN" altLang="en-US" dirty="0"/>
              <a:t>调度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9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nice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nready</a:t>
            </a:r>
            <a:r>
              <a:rPr lang="zh-CN" altLang="en-US" dirty="0" smtClean="0"/>
              <a:t>都是</a:t>
            </a:r>
            <a:r>
              <a:rPr lang="zh-CN" altLang="en-US" dirty="0" smtClean="0">
                <a:solidFill>
                  <a:srgbClr val="FF0000"/>
                </a:solidFill>
              </a:rPr>
              <a:t>整数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性能不是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g_load_avg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estcpu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实数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浮点</a:t>
            </a:r>
            <a:r>
              <a:rPr lang="en-US" altLang="zh-CN" dirty="0" smtClean="0"/>
              <a:t>(float-point)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：精度高</a:t>
            </a:r>
            <a:r>
              <a:rPr lang="zh-CN" altLang="en-US" dirty="0"/>
              <a:t>，</a:t>
            </a:r>
            <a:r>
              <a:rPr lang="zh-CN" altLang="en-US" dirty="0" smtClean="0"/>
              <a:t>性能差！</a:t>
            </a:r>
            <a:r>
              <a:rPr lang="en-US" altLang="zh-CN" dirty="0"/>
              <a:t>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定点</a:t>
            </a:r>
            <a:r>
              <a:rPr lang="en-US" altLang="zh-CN" dirty="0" smtClean="0"/>
              <a:t>(fixed-point)</a:t>
            </a:r>
            <a:r>
              <a:rPr lang="zh-CN" altLang="en-US" dirty="0" smtClean="0"/>
              <a:t>表示：精度低</a:t>
            </a:r>
            <a:r>
              <a:rPr lang="zh-CN" altLang="en-US" dirty="0"/>
              <a:t>，</a:t>
            </a:r>
            <a:r>
              <a:rPr lang="zh-CN" altLang="en-US" dirty="0" smtClean="0"/>
              <a:t>性能好！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文件</a:t>
            </a:r>
            <a:r>
              <a:rPr lang="en-US" altLang="zh-CN" dirty="0" err="1" smtClean="0"/>
              <a:t>fixedptc.h</a:t>
            </a:r>
            <a:r>
              <a:rPr lang="zh-CN" altLang="en-US" dirty="0" smtClean="0"/>
              <a:t>中定义了定点数类型</a:t>
            </a:r>
            <a:r>
              <a:rPr lang="en-US" altLang="zh-CN" dirty="0" smtClean="0">
                <a:solidFill>
                  <a:srgbClr val="C00000"/>
                </a:solidFill>
              </a:rPr>
              <a:t>fixedpt</a:t>
            </a:r>
            <a:r>
              <a:rPr lang="zh-CN" altLang="en-US" dirty="0" smtClean="0"/>
              <a:t>及其运算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4"/>
            <a:r>
              <a:rPr lang="en-US" altLang="zh-CN" dirty="0">
                <a:solidFill>
                  <a:srgbClr val="C00000"/>
                </a:solidFill>
              </a:rPr>
              <a:t>fixedpt </a:t>
            </a:r>
            <a:r>
              <a:rPr lang="en-US" altLang="zh-CN" dirty="0" err="1" smtClean="0"/>
              <a:t>g_load_avg</a:t>
            </a:r>
            <a:r>
              <a:rPr lang="en-US" altLang="zh-CN" dirty="0" smtClean="0"/>
              <a:t>;</a:t>
            </a:r>
          </a:p>
          <a:p>
            <a:pPr lvl="4"/>
            <a:r>
              <a:rPr lang="en-US" altLang="zh-CN" dirty="0" err="1">
                <a:solidFill>
                  <a:srgbClr val="C00000"/>
                </a:solidFill>
              </a:rPr>
              <a:t>struct</a:t>
            </a:r>
            <a:r>
              <a:rPr lang="en-US" altLang="zh-CN" dirty="0" smtClean="0">
                <a:solidFill>
                  <a:schemeClr val="accent6"/>
                </a:solidFill>
              </a:rPr>
              <a:t> </a:t>
            </a:r>
            <a:r>
              <a:rPr lang="en-US" altLang="zh-CN" dirty="0" err="1" smtClean="0"/>
              <a:t>tcb</a:t>
            </a:r>
            <a:r>
              <a:rPr lang="en-US" altLang="zh-CN" dirty="0" smtClean="0"/>
              <a:t> { …  </a:t>
            </a:r>
            <a:r>
              <a:rPr lang="en-US" altLang="zh-CN" dirty="0">
                <a:solidFill>
                  <a:srgbClr val="C00000"/>
                </a:solidFill>
              </a:rPr>
              <a:t>fixedpt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estcpu</a:t>
            </a:r>
            <a:r>
              <a:rPr lang="en-US" altLang="zh-CN" dirty="0" smtClean="0"/>
              <a:t>;   …};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16799" y="6453336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dirty="0" smtClean="0"/>
              <a:t>†</a:t>
            </a:r>
            <a:r>
              <a:rPr lang="zh-CN" altLang="en-US" dirty="0" smtClean="0"/>
              <a:t>内核一般不允许浮点运算，但</a:t>
            </a:r>
            <a:r>
              <a:rPr lang="zh-CN" altLang="en-US" smtClean="0"/>
              <a:t>支持应用程序进行浮点运算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</a:t>
            </a:r>
            <a:r>
              <a:rPr lang="zh-CN" altLang="en-US" sz="2800" dirty="0" smtClean="0"/>
              <a:t>问题（续）</a:t>
            </a:r>
            <a:endParaRPr lang="en-US" altLang="zh-CN" sz="2800" dirty="0"/>
          </a:p>
          <a:p>
            <a:pPr lvl="1"/>
            <a:r>
              <a:rPr lang="en-US" altLang="zh-CN" sz="2400" dirty="0" err="1" smtClean="0"/>
              <a:t>g_task_running</a:t>
            </a:r>
            <a:r>
              <a:rPr lang="en-US" altLang="zh-CN" sz="2400" dirty="0" smtClean="0"/>
              <a:t>-&gt;</a:t>
            </a:r>
            <a:r>
              <a:rPr lang="en-US" altLang="zh-CN" sz="2400" dirty="0" err="1" smtClean="0"/>
              <a:t>estcpu</a:t>
            </a:r>
            <a:r>
              <a:rPr lang="en-US" altLang="zh-CN" sz="2400" dirty="0" smtClean="0"/>
              <a:t>++</a:t>
            </a:r>
          </a:p>
          <a:p>
            <a:endParaRPr lang="en-US" altLang="zh-CN" dirty="0" smtClean="0"/>
          </a:p>
          <a:p>
            <a:pPr lvl="1"/>
            <a:r>
              <a:rPr lang="en-US" altLang="zh-CN" sz="2400" dirty="0" err="1" smtClean="0"/>
              <a:t>g_load_avg</a:t>
            </a:r>
            <a:r>
              <a:rPr lang="en-US" altLang="zh-CN" sz="2400" dirty="0" smtClean="0"/>
              <a:t> = (59/60)*</a:t>
            </a:r>
            <a:r>
              <a:rPr lang="en-US" altLang="zh-CN" sz="2400" dirty="0" err="1" smtClean="0"/>
              <a:t>g_load_avg</a:t>
            </a:r>
            <a:r>
              <a:rPr lang="en-US" altLang="zh-CN" sz="2400" dirty="0" smtClean="0"/>
              <a:t>+(1/60)*</a:t>
            </a:r>
            <a:r>
              <a:rPr lang="en-US" altLang="zh-CN" sz="2400" dirty="0" err="1" smtClean="0"/>
              <a:t>nready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priority = PRI_USER_MAX-(</a:t>
            </a:r>
            <a:r>
              <a:rPr lang="en-US" altLang="zh-CN" sz="2400" dirty="0" err="1" smtClean="0"/>
              <a:t>estcpu</a:t>
            </a:r>
            <a:r>
              <a:rPr lang="en-US" altLang="zh-CN" sz="2400" dirty="0" smtClean="0"/>
              <a:t>/4)-(nice*2)</a:t>
            </a:r>
          </a:p>
          <a:p>
            <a:pPr>
              <a:buNone/>
            </a:pP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实验步骤（续）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3728869"/>
            <a:ext cx="7213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fixedpt r59_60 = </a:t>
            </a:r>
            <a:r>
              <a:rPr lang="en-US" altLang="zh-CN" dirty="0" err="1" smtClean="0"/>
              <a:t>fixedpt_div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fixedpt_fromint</a:t>
            </a:r>
            <a:r>
              <a:rPr lang="en-US" altLang="zh-CN" dirty="0" smtClean="0"/>
              <a:t>(59), </a:t>
            </a:r>
            <a:r>
              <a:rPr lang="en-US" altLang="zh-CN" dirty="0" err="1" smtClean="0"/>
              <a:t>fixedpt_fromint</a:t>
            </a:r>
            <a:r>
              <a:rPr lang="en-US" altLang="zh-CN" dirty="0" smtClean="0"/>
              <a:t>(60));</a:t>
            </a:r>
          </a:p>
          <a:p>
            <a:r>
              <a:rPr lang="en-US" altLang="zh-CN" dirty="0" smtClean="0"/>
              <a:t>fixedpt r01_60 = </a:t>
            </a:r>
            <a:r>
              <a:rPr lang="en-US" altLang="zh-CN" dirty="0" err="1" smtClean="0"/>
              <a:t>fixedpt_div</a:t>
            </a:r>
            <a:r>
              <a:rPr lang="en-US" altLang="zh-CN" dirty="0" smtClean="0"/>
              <a:t>(FIXEDPT_ONE,           </a:t>
            </a:r>
            <a:r>
              <a:rPr lang="en-US" altLang="zh-CN" dirty="0" err="1" smtClean="0"/>
              <a:t>fixedpt_fromint</a:t>
            </a:r>
            <a:r>
              <a:rPr lang="en-US" altLang="zh-CN" dirty="0" smtClean="0"/>
              <a:t>(60));</a:t>
            </a:r>
          </a:p>
          <a:p>
            <a:r>
              <a:rPr lang="en-US" altLang="zh-CN" dirty="0" err="1" smtClean="0"/>
              <a:t>g_load_avg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fixedpt_add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fixedpt_mul</a:t>
            </a:r>
            <a:r>
              <a:rPr lang="en-US" altLang="zh-CN" dirty="0" smtClean="0"/>
              <a:t>(r59_60, </a:t>
            </a:r>
            <a:r>
              <a:rPr lang="en-US" altLang="zh-CN" dirty="0" err="1" smtClean="0"/>
              <a:t>g_load_avg</a:t>
            </a:r>
            <a:r>
              <a:rPr lang="en-US" altLang="zh-CN" dirty="0" smtClean="0"/>
              <a:t>), </a:t>
            </a:r>
          </a:p>
          <a:p>
            <a:r>
              <a:rPr lang="en-US" altLang="zh-CN" dirty="0" smtClean="0"/>
              <a:t>                                              </a:t>
            </a:r>
            <a:r>
              <a:rPr lang="en-US" altLang="zh-CN" dirty="0" err="1" smtClean="0"/>
              <a:t>fixedpt_mul</a:t>
            </a:r>
            <a:r>
              <a:rPr lang="en-US" altLang="zh-CN" dirty="0" smtClean="0"/>
              <a:t>(r01_60,  </a:t>
            </a:r>
            <a:r>
              <a:rPr lang="en-US" altLang="zh-CN" dirty="0" err="1" smtClean="0"/>
              <a:t>fixedpt_fromint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nready</a:t>
            </a:r>
            <a:r>
              <a:rPr lang="en-US" altLang="zh-CN" dirty="0" smtClean="0"/>
              <a:t>)));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200" y="2631040"/>
            <a:ext cx="764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g_task_running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estcpu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fixedpt_add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g_task_running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estcpu</a:t>
            </a:r>
            <a:r>
              <a:rPr lang="en-US" altLang="zh-CN" dirty="0" smtClean="0"/>
              <a:t>, FIXEDPT_ONE);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5506066"/>
            <a:ext cx="6417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priority = PRI_USER_MAX - </a:t>
            </a:r>
          </a:p>
          <a:p>
            <a:r>
              <a:rPr lang="en-US" altLang="zh-CN" dirty="0" smtClean="0"/>
              <a:t>                 </a:t>
            </a:r>
            <a:r>
              <a:rPr lang="en-US" altLang="zh-CN" dirty="0" err="1" smtClean="0"/>
              <a:t>fixedpt_toint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fixedpt_div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estcpu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fixedpt_fromint</a:t>
            </a:r>
            <a:r>
              <a:rPr lang="en-US" altLang="zh-CN" dirty="0" smtClean="0"/>
              <a:t>(4))) - </a:t>
            </a:r>
          </a:p>
          <a:p>
            <a:r>
              <a:rPr lang="en-US" altLang="zh-CN" dirty="0" smtClean="0"/>
              <a:t>                 p-&gt;nice*2;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实验步骤（续）</a:t>
            </a:r>
            <a:endParaRPr lang="zh-CN" alt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487626" y="2428868"/>
          <a:ext cx="4013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公式" r:id="rId3" imgW="2768400" imgH="419040" progId="Equation.3">
                  <p:embed/>
                </p:oleObj>
              </mc:Choice>
              <mc:Fallback>
                <p:oleObj name="公式" r:id="rId3" imgW="27684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26" y="2428868"/>
                        <a:ext cx="40132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4480" y="3389186"/>
            <a:ext cx="57878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fixedpt ratio;</a:t>
            </a:r>
          </a:p>
          <a:p>
            <a:r>
              <a:rPr lang="en-US" altLang="zh-CN" dirty="0" smtClean="0"/>
              <a:t>ratio = </a:t>
            </a:r>
            <a:r>
              <a:rPr lang="en-US" altLang="zh-CN" dirty="0" err="1" smtClean="0"/>
              <a:t>fixedpt_mul</a:t>
            </a:r>
            <a:r>
              <a:rPr lang="en-US" altLang="zh-CN" dirty="0" smtClean="0"/>
              <a:t>(FIXEDPT_TWO, </a:t>
            </a:r>
            <a:r>
              <a:rPr lang="en-US" altLang="zh-CN" dirty="0" err="1" smtClean="0"/>
              <a:t>g_load_avg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ratio = </a:t>
            </a:r>
            <a:r>
              <a:rPr lang="en-US" altLang="zh-CN" dirty="0" err="1" smtClean="0"/>
              <a:t>fixedpt_div</a:t>
            </a:r>
            <a:r>
              <a:rPr lang="en-US" altLang="zh-CN" dirty="0" smtClean="0"/>
              <a:t>(ratio, </a:t>
            </a:r>
            <a:r>
              <a:rPr lang="en-US" altLang="zh-CN" dirty="0" err="1" smtClean="0"/>
              <a:t>fixedpt_add</a:t>
            </a:r>
            <a:r>
              <a:rPr lang="en-US" altLang="zh-CN" dirty="0" smtClean="0"/>
              <a:t>(ratio, FIXEDPT_ONE));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estcpu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fixedpt_add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fixedpt_mul</a:t>
            </a:r>
            <a:r>
              <a:rPr lang="en-US" altLang="zh-CN" dirty="0" smtClean="0"/>
              <a:t>(ratio, </a:t>
            </a:r>
            <a:r>
              <a:rPr lang="en-US" altLang="zh-CN" dirty="0" err="1" smtClean="0"/>
              <a:t>estcpu</a:t>
            </a:r>
            <a:r>
              <a:rPr lang="en-US" altLang="zh-CN" dirty="0" smtClean="0"/>
              <a:t>),</a:t>
            </a:r>
          </a:p>
          <a:p>
            <a:r>
              <a:rPr lang="en-US" altLang="zh-CN" dirty="0" smtClean="0"/>
              <a:t>                                      </a:t>
            </a:r>
            <a:r>
              <a:rPr lang="en-US" altLang="zh-CN" dirty="0" err="1" smtClean="0"/>
              <a:t>fixedpt_fromint</a:t>
            </a:r>
            <a:r>
              <a:rPr lang="en-US" altLang="zh-CN" dirty="0" smtClean="0"/>
              <a:t>(nice));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性能问题（续</a:t>
            </a:r>
            <a:r>
              <a:rPr lang="zh-CN" altLang="en-US" sz="2800" dirty="0" smtClean="0"/>
              <a:t>）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实验步骤（</a:t>
            </a:r>
            <a:r>
              <a:rPr lang="zh-CN" altLang="en-US" dirty="0"/>
              <a:t>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Step5</a:t>
            </a:r>
            <a:r>
              <a:rPr lang="zh-CN" altLang="en-US" dirty="0" smtClean="0"/>
              <a:t>：</a:t>
            </a:r>
            <a:r>
              <a:rPr lang="zh-CN" altLang="en-US" dirty="0"/>
              <a:t>测试调度器</a:t>
            </a:r>
            <a:endParaRPr lang="en-US" altLang="zh-CN" dirty="0"/>
          </a:p>
          <a:p>
            <a:pPr lvl="1"/>
            <a:r>
              <a:rPr lang="zh-CN" altLang="en-US" dirty="0" smtClean="0"/>
              <a:t>另外创建一个控制线程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循环等待键盘输入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int</a:t>
            </a:r>
            <a:r>
              <a:rPr lang="en-US" altLang="zh-CN" dirty="0" smtClean="0"/>
              <a:t> key = 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</a:t>
            </a:r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key=0x4800(up)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0x4d00(right)</a:t>
            </a:r>
            <a:endParaRPr lang="en-US" altLang="zh-CN" dirty="0"/>
          </a:p>
          <a:p>
            <a:pPr lvl="3"/>
            <a:r>
              <a:rPr lang="zh-CN" altLang="en-US" dirty="0"/>
              <a:t>调用</a:t>
            </a:r>
            <a:r>
              <a:rPr lang="en-US" altLang="zh-CN" dirty="0" err="1" smtClean="0"/>
              <a:t>setpriority</a:t>
            </a:r>
            <a:r>
              <a:rPr lang="zh-CN" altLang="en-US" dirty="0" smtClean="0"/>
              <a:t>调高某个线程的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key=0x5000(down)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0x4b00(</a:t>
            </a:r>
            <a:r>
              <a:rPr lang="en-US" altLang="zh-CN" dirty="0"/>
              <a:t>left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3"/>
            <a:r>
              <a:rPr lang="zh-CN" altLang="en-US" dirty="0"/>
              <a:t>调用</a:t>
            </a:r>
            <a:r>
              <a:rPr lang="en-US" altLang="zh-CN" dirty="0" err="1"/>
              <a:t>setpriority</a:t>
            </a:r>
            <a:r>
              <a:rPr lang="zh-CN" altLang="en-US" dirty="0" smtClean="0"/>
              <a:t>调低某个线程的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通过键盘控制某个线程的优先级，观察运行效果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掌握线程的调度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静态优先级调度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动态优先级调度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FAQ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掌握线程的调度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静态优先级调度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动态优先级调度</a:t>
            </a:r>
            <a:endParaRPr lang="en-US" altLang="zh-CN" dirty="0" smtClean="0"/>
          </a:p>
          <a:p>
            <a:r>
              <a:rPr lang="en-US" altLang="zh-CN" dirty="0" smtClean="0"/>
              <a:t>FAQ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Q1</a:t>
            </a:r>
            <a:r>
              <a:rPr lang="zh-CN" altLang="en-US" dirty="0" smtClean="0"/>
              <a:t>：静态优先级的名字为什么是</a:t>
            </a:r>
            <a:r>
              <a:rPr lang="en-US" altLang="zh-CN" dirty="0" smtClean="0"/>
              <a:t>nice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</a:t>
            </a:r>
            <a:r>
              <a:rPr lang="zh-CN" altLang="en-US" dirty="0" smtClean="0"/>
              <a:t>：看</a:t>
            </a:r>
            <a:r>
              <a:rPr lang="zh-CN" altLang="en-US" dirty="0" smtClean="0">
                <a:hlinkClick r:id="rId2"/>
              </a:rPr>
              <a:t>这里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Q2</a:t>
            </a:r>
            <a:r>
              <a:rPr lang="zh-CN" altLang="en-US" dirty="0" smtClean="0"/>
              <a:t>：如何打印</a:t>
            </a:r>
            <a:r>
              <a:rPr lang="en-US" altLang="zh-CN" dirty="0" smtClean="0"/>
              <a:t>fixedpt</a:t>
            </a:r>
            <a:r>
              <a:rPr lang="zh-CN" altLang="en-US" dirty="0"/>
              <a:t>类型变量的值，比如</a:t>
            </a:r>
            <a:r>
              <a:rPr lang="en-US" altLang="zh-CN" dirty="0" err="1"/>
              <a:t>g_load_avg</a:t>
            </a:r>
            <a:r>
              <a:rPr lang="zh-CN" altLang="en-US" dirty="0"/>
              <a:t>？</a:t>
            </a:r>
          </a:p>
          <a:p>
            <a:pPr lvl="1"/>
            <a:r>
              <a:rPr lang="en-US" altLang="zh-CN" dirty="0" smtClean="0"/>
              <a:t>A2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3829095"/>
            <a:ext cx="3642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dirty="0" smtClean="0">
                <a:solidFill>
                  <a:srgbClr val="C00000"/>
                </a:solidFill>
              </a:rPr>
              <a:t>char</a:t>
            </a:r>
            <a:r>
              <a:rPr lang="pt-BR" altLang="zh-CN" dirty="0" smtClean="0"/>
              <a:t> num[20]; </a:t>
            </a:r>
          </a:p>
          <a:p>
            <a:r>
              <a:rPr lang="pt-BR" altLang="zh-CN" dirty="0" smtClean="0"/>
              <a:t>fixedpt_str(g_load_avg, num, -2); </a:t>
            </a:r>
          </a:p>
          <a:p>
            <a:r>
              <a:rPr lang="pt-BR" altLang="zh-CN" dirty="0" smtClean="0"/>
              <a:t>printk("</a:t>
            </a:r>
            <a:r>
              <a:rPr lang="pt-BR" altLang="zh-CN" dirty="0" smtClean="0">
                <a:solidFill>
                  <a:srgbClr val="0070C0"/>
                </a:solidFill>
              </a:rPr>
              <a:t>g_load_avg = %s\r\n</a:t>
            </a:r>
            <a:r>
              <a:rPr lang="pt-BR" altLang="zh-CN" dirty="0" smtClean="0"/>
              <a:t>", num);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提交实验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代码：</a:t>
            </a:r>
            <a:r>
              <a:rPr lang="en-US" altLang="zh-CN" dirty="0" smtClean="0"/>
              <a:t>make submit</a:t>
            </a:r>
          </a:p>
          <a:p>
            <a:pPr lvl="1"/>
            <a:r>
              <a:rPr lang="zh-CN" altLang="en-US" dirty="0"/>
              <a:t>自动检测修改了</a:t>
            </a:r>
            <a:r>
              <a:rPr lang="zh-CN" altLang="en-US" dirty="0" smtClean="0"/>
              <a:t>哪些源文件，打包压缩后上传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确保计算机能连接到互联网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打包压缩后不能超过</a:t>
            </a:r>
            <a:r>
              <a:rPr lang="en-US" altLang="zh-CN" dirty="0" smtClean="0"/>
              <a:t>64KiB</a:t>
            </a:r>
          </a:p>
          <a:p>
            <a:pPr lvl="2"/>
            <a:r>
              <a:rPr lang="zh-CN" altLang="en-US" dirty="0" smtClean="0"/>
              <a:t>只</a:t>
            </a:r>
            <a:r>
              <a:rPr lang="zh-CN" altLang="en-US" dirty="0" smtClean="0"/>
              <a:t>允许提交</a:t>
            </a:r>
            <a:r>
              <a:rPr lang="zh-CN" altLang="en-US" dirty="0"/>
              <a:t>一次</a:t>
            </a:r>
            <a:endParaRPr lang="en-US" altLang="zh-CN" dirty="0"/>
          </a:p>
          <a:p>
            <a:pPr lvl="3"/>
            <a:r>
              <a:rPr lang="zh-CN" altLang="en-US" dirty="0"/>
              <a:t>如果的确要重复提交，</a:t>
            </a:r>
            <a:r>
              <a:rPr lang="zh-CN" altLang="en-US" dirty="0" smtClean="0"/>
              <a:t>请线下联系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请提前准备，过期后果自负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如果有特殊原因，需提供有效的证明材料</a:t>
            </a:r>
            <a:endParaRPr lang="en-US" altLang="zh-CN" dirty="0" smtClean="0"/>
          </a:p>
          <a:p>
            <a:r>
              <a:rPr lang="zh-CN" altLang="en-US" dirty="0" smtClean="0"/>
              <a:t>报告：提交到</a:t>
            </a:r>
            <a:r>
              <a:rPr lang="en-US" altLang="zh-CN" dirty="0" smtClean="0">
                <a:hlinkClick r:id="rId2"/>
              </a:rPr>
              <a:t>sakai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2571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That’s all</a:t>
            </a:r>
            <a:b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Enjoy hacking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线程的组织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01538" y="3857628"/>
            <a:ext cx="6429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01538" y="4572008"/>
            <a:ext cx="642942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01736" y="3857628"/>
            <a:ext cx="6429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01736" y="4572008"/>
            <a:ext cx="642942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8662" y="2857496"/>
            <a:ext cx="137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g_task_head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5" idx="3"/>
          </p:cNvCxnSpPr>
          <p:nvPr/>
        </p:nvCxnSpPr>
        <p:spPr>
          <a:xfrm flipV="1">
            <a:off x="2944480" y="3857628"/>
            <a:ext cx="857256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301934" y="3857628"/>
            <a:ext cx="6429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01934" y="4572008"/>
            <a:ext cx="642942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31" name="肘形连接符 30"/>
          <p:cNvCxnSpPr/>
          <p:nvPr/>
        </p:nvCxnSpPr>
        <p:spPr>
          <a:xfrm flipV="1">
            <a:off x="4444678" y="3857628"/>
            <a:ext cx="857256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802132" y="3857628"/>
            <a:ext cx="6429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802132" y="4572008"/>
            <a:ext cx="642942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rgbClr val="C00000"/>
                </a:solidFill>
              </a:rPr>
              <a:t>NULL</a:t>
            </a:r>
            <a:endParaRPr lang="zh-CN" altLang="en-US" sz="1700" dirty="0">
              <a:solidFill>
                <a:srgbClr val="C00000"/>
              </a:solidFill>
            </a:endParaRPr>
          </a:p>
        </p:txBody>
      </p:sp>
      <p:cxnSp>
        <p:nvCxnSpPr>
          <p:cNvPr id="34" name="肘形连接符 33"/>
          <p:cNvCxnSpPr/>
          <p:nvPr/>
        </p:nvCxnSpPr>
        <p:spPr>
          <a:xfrm flipV="1">
            <a:off x="5944876" y="3857628"/>
            <a:ext cx="857256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2"/>
          </p:cNvCxnSpPr>
          <p:nvPr/>
        </p:nvCxnSpPr>
        <p:spPr>
          <a:xfrm rot="16200000" flipH="1">
            <a:off x="1635142" y="3206786"/>
            <a:ext cx="630800" cy="6708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79087" y="3500438"/>
            <a:ext cx="4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tcb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79285" y="3488296"/>
            <a:ext cx="4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tcb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79483" y="3500438"/>
            <a:ext cx="4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tcb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879681" y="3500438"/>
            <a:ext cx="4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tcb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29058" y="2857496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g_task_running</a:t>
            </a:r>
            <a:endParaRPr lang="zh-CN" altLang="en-US" dirty="0"/>
          </a:p>
        </p:txBody>
      </p:sp>
      <p:cxnSp>
        <p:nvCxnSpPr>
          <p:cNvPr id="43" name="形状 42"/>
          <p:cNvCxnSpPr>
            <a:stCxn id="42" idx="2"/>
          </p:cNvCxnSpPr>
          <p:nvPr/>
        </p:nvCxnSpPr>
        <p:spPr>
          <a:xfrm rot="16200000" flipH="1">
            <a:off x="4700458" y="3271710"/>
            <a:ext cx="630800" cy="541036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09399" y="2214554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task0</a:t>
            </a:r>
            <a:endParaRPr lang="zh-CN" altLang="en-US" dirty="0"/>
          </a:p>
        </p:txBody>
      </p:sp>
      <p:cxnSp>
        <p:nvCxnSpPr>
          <p:cNvPr id="46" name="形状 45"/>
          <p:cNvCxnSpPr>
            <a:stCxn id="44" idx="2"/>
          </p:cNvCxnSpPr>
          <p:nvPr/>
        </p:nvCxnSpPr>
        <p:spPr>
          <a:xfrm rot="16200000" flipH="1">
            <a:off x="1482812" y="3050662"/>
            <a:ext cx="1273742" cy="340189"/>
          </a:xfrm>
          <a:prstGeom prst="bentConnector3">
            <a:avLst>
              <a:gd name="adj1" fmla="val 183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单向链表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调试调度器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在实现调度器的过程中，强烈建议</a:t>
            </a:r>
            <a:r>
              <a:rPr lang="zh-CN" altLang="en-US" sz="2800" dirty="0" smtClean="0">
                <a:solidFill>
                  <a:srgbClr val="FF0000"/>
                </a:solidFill>
              </a:rPr>
              <a:t>不要</a:t>
            </a:r>
            <a:r>
              <a:rPr lang="zh-CN" altLang="en-US" sz="2800" dirty="0" smtClean="0"/>
              <a:t>进入图形模式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图形模式下，看不到</a:t>
            </a:r>
            <a:r>
              <a:rPr lang="en-US" altLang="zh-CN" sz="2400" dirty="0" err="1" smtClean="0"/>
              <a:t>printk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printf</a:t>
            </a:r>
            <a:r>
              <a:rPr lang="zh-CN" altLang="en-US" sz="2400" dirty="0" smtClean="0"/>
              <a:t>的输出，不便于调试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创建几个递归计算</a:t>
            </a:r>
            <a:r>
              <a:rPr lang="en-US" altLang="zh-CN" sz="2400" dirty="0" smtClean="0"/>
              <a:t>Fibonacci</a:t>
            </a:r>
            <a:r>
              <a:rPr lang="zh-CN" altLang="en-US" sz="2400" dirty="0" smtClean="0"/>
              <a:t>数的线程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272677"/>
            <a:ext cx="28221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/*</a:t>
            </a:r>
            <a:r>
              <a:rPr lang="zh-CN" altLang="en-US" dirty="0" smtClean="0">
                <a:solidFill>
                  <a:srgbClr val="00B050"/>
                </a:solidFill>
              </a:rPr>
              <a:t>递归计算</a:t>
            </a:r>
            <a:r>
              <a:rPr lang="en-US" altLang="zh-CN" dirty="0" smtClean="0">
                <a:solidFill>
                  <a:srgbClr val="00B050"/>
                </a:solidFill>
              </a:rPr>
              <a:t>Fibonacci</a:t>
            </a:r>
            <a:r>
              <a:rPr lang="zh-CN" altLang="en-US" dirty="0" smtClean="0">
                <a:solidFill>
                  <a:srgbClr val="00B050"/>
                </a:solidFill>
              </a:rPr>
              <a:t>数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unsigned</a:t>
            </a:r>
            <a:r>
              <a:rPr lang="en-US" altLang="zh-CN" dirty="0" smtClean="0"/>
              <a:t> fib(</a:t>
            </a:r>
            <a:r>
              <a:rPr lang="en-US" altLang="zh-CN" dirty="0" smtClean="0">
                <a:solidFill>
                  <a:srgbClr val="C00000"/>
                </a:solidFill>
              </a:rPr>
              <a:t>unsigned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if (n == 0)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C00000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r>
              <a:rPr lang="en-US" altLang="zh-CN" dirty="0" smtClean="0"/>
              <a:t>  if (n == 1)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C00000"/>
                </a:solidFill>
              </a:rPr>
              <a:t>return</a:t>
            </a:r>
            <a:r>
              <a:rPr lang="en-US" altLang="zh-CN" dirty="0" smtClean="0"/>
              <a:t> 1;</a:t>
            </a:r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return</a:t>
            </a:r>
            <a:r>
              <a:rPr lang="en-US" altLang="zh-CN" dirty="0" smtClean="0"/>
              <a:t> fib(n - 1) + fib(n - 2);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678" y="4272701"/>
            <a:ext cx="5929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void </a:t>
            </a:r>
            <a:r>
              <a:rPr lang="en-US" altLang="zh-CN" dirty="0" err="1" smtClean="0"/>
              <a:t>tsk_fib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void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unsigned</a:t>
            </a:r>
            <a:r>
              <a:rPr lang="en-US" altLang="zh-CN" dirty="0" smtClean="0"/>
              <a:t> n=37</a:t>
            </a:r>
            <a:r>
              <a:rPr lang="en-US" altLang="zh-CN" dirty="0"/>
              <a:t>;</a:t>
            </a:r>
            <a:r>
              <a:rPr lang="en-US" altLang="zh-CN" dirty="0">
                <a:solidFill>
                  <a:srgbClr val="00B050"/>
                </a:solidFill>
              </a:rPr>
              <a:t>//(unsigned)</a:t>
            </a:r>
            <a:r>
              <a:rPr lang="en-US" altLang="zh-CN" dirty="0" err="1">
                <a:solidFill>
                  <a:srgbClr val="00B050"/>
                </a:solidFill>
              </a:rPr>
              <a:t>pv</a:t>
            </a:r>
            <a:r>
              <a:rPr lang="en-US" altLang="zh-CN" dirty="0">
                <a:solidFill>
                  <a:srgbClr val="00B050"/>
                </a:solidFill>
              </a:rPr>
              <a:t>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smtClean="0">
                <a:solidFill>
                  <a:srgbClr val="00B0F0"/>
                </a:solidFill>
              </a:rPr>
              <a:t>task #%d: Created(</a:t>
            </a:r>
            <a:r>
              <a:rPr lang="en-US" altLang="zh-CN" dirty="0" err="1" smtClean="0">
                <a:solidFill>
                  <a:srgbClr val="00B0F0"/>
                </a:solidFill>
              </a:rPr>
              <a:t>pv</a:t>
            </a:r>
            <a:r>
              <a:rPr lang="en-US" altLang="zh-CN" dirty="0" smtClean="0">
                <a:solidFill>
                  <a:srgbClr val="00B0F0"/>
                </a:solidFill>
              </a:rPr>
              <a:t>=0x%08x)\r\n</a:t>
            </a:r>
            <a:r>
              <a:rPr lang="en-US" altLang="zh-CN" dirty="0" smtClean="0"/>
              <a:t>”, </a:t>
            </a:r>
            <a:r>
              <a:rPr lang="en-US" altLang="zh-CN" dirty="0" err="1" smtClean="0"/>
              <a:t>task_getid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while</a:t>
            </a:r>
            <a:r>
              <a:rPr lang="en-US" altLang="zh-CN" dirty="0" smtClean="0"/>
              <a:t>(1)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smtClean="0">
                <a:solidFill>
                  <a:srgbClr val="00B0F0"/>
                </a:solidFill>
              </a:rPr>
              <a:t>task #%d: fib(%u)=%u\r\n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task_getid</a:t>
            </a:r>
            <a:r>
              <a:rPr lang="en-US" altLang="zh-CN" dirty="0" smtClean="0"/>
              <a:t>(), n, fib(n));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smtClean="0">
                <a:solidFill>
                  <a:srgbClr val="00B0F0"/>
                </a:solidFill>
              </a:rPr>
              <a:t>task #%d: Exiting(code=0)\r\n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task_getid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task_exit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掌握线程的调度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静态优先级调度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动态优先级调度</a:t>
            </a:r>
            <a:endParaRPr lang="en-US" altLang="zh-CN" dirty="0" smtClean="0"/>
          </a:p>
          <a:p>
            <a:r>
              <a:rPr lang="en-US" altLang="zh-CN" dirty="0" smtClean="0"/>
              <a:t>FAQ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/>
              <a:t>：</a:t>
            </a:r>
            <a:r>
              <a:rPr lang="zh-CN" altLang="en-US" dirty="0" smtClean="0"/>
              <a:t>在“</a:t>
            </a:r>
            <a:r>
              <a:rPr lang="en-US" altLang="zh-CN" dirty="0" err="1" smtClean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tcb</a:t>
            </a:r>
            <a:r>
              <a:rPr lang="zh-CN" altLang="en-US" dirty="0" smtClean="0"/>
              <a:t>”中增加线程的静态优先级</a:t>
            </a:r>
            <a:r>
              <a:rPr lang="en-US" altLang="zh-CN" dirty="0" smtClean="0"/>
              <a:t>nice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一定要加在</a:t>
            </a:r>
            <a:r>
              <a:rPr lang="en-US" altLang="zh-CN" dirty="0" err="1" smtClean="0">
                <a:solidFill>
                  <a:srgbClr val="FF0000"/>
                </a:solidFill>
              </a:rPr>
              <a:t>kstack</a:t>
            </a:r>
            <a:r>
              <a:rPr lang="zh-CN" altLang="en-US" smtClean="0">
                <a:solidFill>
                  <a:srgbClr val="FF0000"/>
                </a:solidFill>
              </a:rPr>
              <a:t>字段之后、</a:t>
            </a:r>
            <a:r>
              <a:rPr lang="en-US" altLang="zh-CN" smtClean="0">
                <a:solidFill>
                  <a:srgbClr val="FF0000"/>
                </a:solidFill>
              </a:rPr>
              <a:t>signature</a:t>
            </a:r>
            <a:r>
              <a:rPr lang="zh-CN" altLang="en-US" dirty="0" smtClean="0">
                <a:solidFill>
                  <a:srgbClr val="FF0000"/>
                </a:solidFill>
              </a:rPr>
              <a:t>字段之前！！！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在函数</a:t>
            </a:r>
            <a:r>
              <a:rPr lang="en-US" altLang="zh-CN" dirty="0" err="1" smtClean="0"/>
              <a:t>sys_task_create</a:t>
            </a:r>
            <a:r>
              <a:rPr lang="zh-CN" altLang="en-US" dirty="0" smtClean="0"/>
              <a:t>中初始化</a:t>
            </a:r>
            <a:r>
              <a:rPr lang="en-US" altLang="zh-CN" dirty="0" smtClean="0"/>
              <a:t>nice=0</a:t>
            </a:r>
          </a:p>
          <a:p>
            <a:pPr lvl="1"/>
            <a:r>
              <a:rPr lang="en-US" altLang="zh-CN" dirty="0" smtClean="0"/>
              <a:t>nice</a:t>
            </a:r>
            <a:r>
              <a:rPr lang="zh-CN" altLang="en-US" dirty="0" smtClean="0"/>
              <a:t>是整数，取值范围</a:t>
            </a:r>
            <a:r>
              <a:rPr lang="en-US" altLang="zh-CN" dirty="0" smtClean="0"/>
              <a:t>[-NZERO, NZERO-1]</a:t>
            </a:r>
            <a:r>
              <a:rPr lang="zh-CN" altLang="en-US" dirty="0" smtClean="0"/>
              <a:t>，值越</a:t>
            </a:r>
            <a:r>
              <a:rPr lang="zh-CN" altLang="en-US" dirty="0" smtClean="0">
                <a:solidFill>
                  <a:srgbClr val="FF0000"/>
                </a:solidFill>
              </a:rPr>
              <a:t>小</a:t>
            </a:r>
            <a:r>
              <a:rPr lang="zh-CN" altLang="en-US" dirty="0" smtClean="0"/>
              <a:t>优先级越高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#define </a:t>
            </a:r>
            <a:r>
              <a:rPr lang="en-US" altLang="zh-CN" dirty="0" smtClean="0"/>
              <a:t>NZERO 20</a:t>
            </a:r>
          </a:p>
          <a:p>
            <a:r>
              <a:rPr lang="en-US" altLang="zh-CN" dirty="0" smtClean="0"/>
              <a:t>Step2</a:t>
            </a:r>
            <a:r>
              <a:rPr lang="zh-CN" altLang="en-US" dirty="0" smtClean="0"/>
              <a:t>：修改</a:t>
            </a:r>
            <a:r>
              <a:rPr lang="en-US" altLang="zh-CN" dirty="0" err="1"/>
              <a:t>task.c</a:t>
            </a:r>
            <a:r>
              <a:rPr lang="zh-CN" altLang="en-US" dirty="0"/>
              <a:t>中的函数</a:t>
            </a:r>
            <a:r>
              <a:rPr lang="en-US" altLang="zh-CN" dirty="0"/>
              <a:t>schedule</a:t>
            </a:r>
            <a:r>
              <a:rPr lang="zh-CN" altLang="en-US" dirty="0"/>
              <a:t>，</a:t>
            </a:r>
            <a:r>
              <a:rPr lang="zh-CN" altLang="en-US" dirty="0" smtClean="0"/>
              <a:t>实现静态优先级调度算法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当有多个优先级相同的线程时，必须在它们之间轮转。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task0</a:t>
            </a:r>
            <a:r>
              <a:rPr lang="zh-CN" altLang="en-US" dirty="0" smtClean="0"/>
              <a:t>，它的</a:t>
            </a:r>
            <a:r>
              <a:rPr lang="en-US" altLang="zh-CN" dirty="0" smtClean="0"/>
              <a:t>ID=0</a:t>
            </a:r>
            <a:r>
              <a:rPr lang="zh-CN" altLang="en-US" dirty="0" smtClean="0"/>
              <a:t>）是一个特殊的线程，</a:t>
            </a:r>
            <a:r>
              <a:rPr lang="zh-CN" altLang="en-US" dirty="0" smtClean="0">
                <a:solidFill>
                  <a:srgbClr val="FF0000"/>
                </a:solidFill>
              </a:rPr>
              <a:t>仅当</a:t>
            </a:r>
            <a:r>
              <a:rPr lang="zh-CN" altLang="en-US" dirty="0" smtClean="0"/>
              <a:t>没有其他可运行的线程时，才能调度</a:t>
            </a:r>
            <a:r>
              <a:rPr lang="en-US" altLang="zh-CN" dirty="0" smtClean="0"/>
              <a:t>task0</a:t>
            </a:r>
            <a:r>
              <a:rPr lang="zh-CN" altLang="en-US" dirty="0" smtClean="0"/>
              <a:t>运行！</a:t>
            </a:r>
            <a:endParaRPr lang="en-US" altLang="zh-CN" dirty="0" smtClean="0"/>
          </a:p>
          <a:p>
            <a:pPr lvl="2"/>
            <a:r>
              <a:rPr lang="zh-CN" altLang="en-US" dirty="0"/>
              <a:t>函数</a:t>
            </a:r>
            <a:r>
              <a:rPr lang="en-US" altLang="zh-CN" dirty="0"/>
              <a:t>schedule</a:t>
            </a:r>
            <a:r>
              <a:rPr lang="zh-CN" altLang="en-US" dirty="0" smtClean="0"/>
              <a:t>被执行时</a:t>
            </a:r>
            <a:r>
              <a:rPr lang="zh-CN" altLang="en-US" dirty="0"/>
              <a:t>，</a:t>
            </a:r>
            <a:r>
              <a:rPr lang="en-US" altLang="zh-CN" dirty="0"/>
              <a:t>CPU</a:t>
            </a:r>
            <a:r>
              <a:rPr lang="zh-CN" altLang="en-US" dirty="0"/>
              <a:t>的中断已经被</a:t>
            </a:r>
            <a:r>
              <a:rPr lang="zh-CN" altLang="en-US" dirty="0" smtClean="0"/>
              <a:t>关闭。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 smtClean="0"/>
              <a:t>Step3</a:t>
            </a:r>
            <a:r>
              <a:rPr lang="zh-CN" altLang="en-US" sz="1800" dirty="0" smtClean="0"/>
              <a:t>：增加系统调用</a:t>
            </a:r>
            <a:endParaRPr lang="en-US" altLang="zh-CN" sz="1800" dirty="0" smtClean="0"/>
          </a:p>
          <a:p>
            <a:pPr lvl="1"/>
            <a:r>
              <a:rPr lang="en-US" altLang="zh-CN" sz="2000" dirty="0" err="1" smtClean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getpriority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tid</a:t>
            </a:r>
            <a:r>
              <a:rPr lang="en-US" altLang="zh-CN" sz="2000" dirty="0" smtClean="0"/>
              <a:t>)</a:t>
            </a:r>
          </a:p>
          <a:p>
            <a:pPr lvl="2"/>
            <a:r>
              <a:rPr lang="zh-CN" altLang="en-US" sz="1800" dirty="0" smtClean="0"/>
              <a:t>成功</a:t>
            </a:r>
            <a:r>
              <a:rPr lang="zh-CN" altLang="en-US" sz="1800" dirty="0"/>
              <a:t>返回线程</a:t>
            </a:r>
            <a:r>
              <a:rPr lang="en-US" altLang="zh-CN" sz="1800" dirty="0" err="1" smtClean="0"/>
              <a:t>tid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nice+NZERO</a:t>
            </a:r>
            <a:r>
              <a:rPr lang="en-US" altLang="zh-CN" sz="1800" dirty="0"/>
              <a:t>)</a:t>
            </a:r>
            <a:r>
              <a:rPr lang="zh-CN" altLang="en-US" sz="1800" dirty="0" smtClean="0"/>
              <a:t>，失败返回</a:t>
            </a:r>
            <a:r>
              <a:rPr lang="en-US" altLang="zh-CN" sz="1800" dirty="0" smtClean="0"/>
              <a:t>-1</a:t>
            </a:r>
          </a:p>
          <a:p>
            <a:pPr lvl="1"/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setpriority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tid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 smtClean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Calibri" pitchFamily="34" charset="0"/>
                <a:ea typeface="宋体" pitchFamily="2" charset="-122"/>
              </a:rPr>
              <a:t>prio</a:t>
            </a:r>
            <a:r>
              <a:rPr lang="en-US" altLang="zh-CN" sz="2000" dirty="0" smtClean="0"/>
              <a:t>)</a:t>
            </a:r>
          </a:p>
          <a:p>
            <a:pPr lvl="2"/>
            <a:r>
              <a:rPr lang="zh-CN" altLang="en-US" sz="1800" dirty="0" smtClean="0"/>
              <a:t>把线程</a:t>
            </a:r>
            <a:r>
              <a:rPr lang="en-US" altLang="zh-CN" sz="1800" dirty="0" err="1" smtClean="0"/>
              <a:t>tid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nice</a:t>
            </a:r>
            <a:r>
              <a:rPr lang="zh-CN" altLang="en-US" sz="1800" dirty="0" smtClean="0"/>
              <a:t>设为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prio</a:t>
            </a:r>
            <a:r>
              <a:rPr lang="en-US" altLang="zh-CN" sz="1800" dirty="0" smtClean="0"/>
              <a:t>-NZERO)</a:t>
            </a:r>
          </a:p>
          <a:p>
            <a:pPr lvl="3"/>
            <a:r>
              <a:rPr lang="en-US" altLang="zh-CN" sz="1600" dirty="0" err="1" smtClean="0"/>
              <a:t>prio</a:t>
            </a:r>
            <a:r>
              <a:rPr lang="zh-CN" altLang="en-US" sz="1600" dirty="0" smtClean="0"/>
              <a:t>必须在</a:t>
            </a:r>
            <a:r>
              <a:rPr lang="en-US" altLang="zh-CN" sz="1600" dirty="0" smtClean="0"/>
              <a:t>[0,2*NZERO-1]</a:t>
            </a:r>
            <a:r>
              <a:rPr lang="zh-CN" altLang="en-US" sz="1600" dirty="0" smtClean="0"/>
              <a:t>内</a:t>
            </a:r>
            <a:endParaRPr lang="en-US" altLang="zh-CN" sz="1600" dirty="0" smtClean="0"/>
          </a:p>
          <a:p>
            <a:pPr lvl="2"/>
            <a:r>
              <a:rPr lang="zh-CN" altLang="en-US" sz="1800" dirty="0" smtClean="0"/>
              <a:t>成功返回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，失败返回</a:t>
            </a:r>
            <a:r>
              <a:rPr lang="en-US" altLang="zh-CN" sz="1800" dirty="0" smtClean="0"/>
              <a:t>-1</a:t>
            </a:r>
          </a:p>
          <a:p>
            <a:pPr lvl="1"/>
            <a:r>
              <a:rPr lang="zh-CN" altLang="en-US" sz="2000" dirty="0" smtClean="0"/>
              <a:t>注意</a:t>
            </a:r>
            <a:endParaRPr lang="en-US" altLang="zh-CN" sz="2000" dirty="0" smtClean="0"/>
          </a:p>
          <a:p>
            <a:pPr lvl="2"/>
            <a:r>
              <a:rPr lang="zh-CN" altLang="en-US" sz="1800" dirty="0" smtClean="0">
                <a:solidFill>
                  <a:srgbClr val="FF0000"/>
                </a:solidFill>
              </a:rPr>
              <a:t>如果参数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tid</a:t>
            </a:r>
            <a:r>
              <a:rPr lang="en-US" altLang="zh-CN" sz="1800" dirty="0" smtClean="0">
                <a:solidFill>
                  <a:srgbClr val="FF0000"/>
                </a:solidFill>
              </a:rPr>
              <a:t>=0</a:t>
            </a:r>
            <a:r>
              <a:rPr lang="zh-CN" altLang="en-US" sz="1800" dirty="0" smtClean="0">
                <a:solidFill>
                  <a:srgbClr val="FF0000"/>
                </a:solidFill>
              </a:rPr>
              <a:t>，表示获取</a:t>
            </a:r>
            <a:r>
              <a:rPr lang="en-US" altLang="zh-CN" sz="1800" dirty="0" smtClean="0">
                <a:solidFill>
                  <a:srgbClr val="FF0000"/>
                </a:solidFill>
              </a:rPr>
              <a:t>/</a:t>
            </a:r>
            <a:r>
              <a:rPr lang="zh-CN" altLang="en-US" sz="1800" dirty="0" smtClean="0">
                <a:solidFill>
                  <a:srgbClr val="FF0000"/>
                </a:solidFill>
              </a:rPr>
              <a:t>设置当前线程的</a:t>
            </a:r>
            <a:r>
              <a:rPr lang="en-US" altLang="zh-CN" sz="1800" dirty="0" smtClean="0">
                <a:solidFill>
                  <a:srgbClr val="FF0000"/>
                </a:solidFill>
              </a:rPr>
              <a:t>nice</a:t>
            </a:r>
            <a:r>
              <a:rPr lang="zh-CN" altLang="en-US" sz="1800" dirty="0" smtClean="0">
                <a:solidFill>
                  <a:srgbClr val="FF0000"/>
                </a:solidFill>
              </a:rPr>
              <a:t>值，而不是</a:t>
            </a:r>
            <a:r>
              <a:rPr lang="en-US" altLang="zh-CN" sz="1800" dirty="0" smtClean="0">
                <a:solidFill>
                  <a:srgbClr val="FF0000"/>
                </a:solidFill>
              </a:rPr>
              <a:t>task0</a:t>
            </a:r>
            <a:r>
              <a:rPr lang="zh-CN" altLang="en-US" sz="1800" dirty="0" smtClean="0">
                <a:solidFill>
                  <a:srgbClr val="FF0000"/>
                </a:solidFill>
              </a:rPr>
              <a:t>！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1800" dirty="0" smtClean="0"/>
              <a:t>函数“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tcb</a:t>
            </a:r>
            <a:r>
              <a:rPr lang="en-US" altLang="zh-CN" sz="1800" dirty="0" smtClean="0"/>
              <a:t> *</a:t>
            </a:r>
            <a:r>
              <a:rPr lang="en-US" altLang="zh-CN" sz="1800" dirty="0" err="1" smtClean="0"/>
              <a:t>get_task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tid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”用于根据</a:t>
            </a:r>
            <a:r>
              <a:rPr lang="en-US" altLang="zh-CN" sz="1800" dirty="0" err="1" smtClean="0"/>
              <a:t>tid</a:t>
            </a:r>
            <a:r>
              <a:rPr lang="zh-CN" altLang="en-US" sz="1800" dirty="0" smtClean="0"/>
              <a:t>获取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tcb</a:t>
            </a:r>
            <a:r>
              <a:rPr lang="zh-CN" altLang="en-US" sz="1800" dirty="0" smtClean="0"/>
              <a:t>的指针。调用时一定要用</a:t>
            </a:r>
            <a:r>
              <a:rPr lang="en-US" altLang="zh-CN" sz="1800" dirty="0" err="1" smtClean="0"/>
              <a:t>save_flags_cli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restore_flags</a:t>
            </a:r>
            <a:r>
              <a:rPr lang="zh-CN" altLang="en-US" sz="1800" dirty="0" smtClean="0"/>
              <a:t>保护起来</a:t>
            </a:r>
            <a:endParaRPr lang="en-US" altLang="zh-CN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15816" y="5525998"/>
            <a:ext cx="3025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uint32_t</a:t>
            </a:r>
            <a:r>
              <a:rPr lang="en-US" altLang="zh-CN" dirty="0" smtClean="0"/>
              <a:t> flags;  </a:t>
            </a:r>
            <a:r>
              <a:rPr lang="en-US" altLang="zh-CN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tcb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tsk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save_flags_cli</a:t>
            </a:r>
            <a:r>
              <a:rPr lang="en-US" altLang="zh-CN" dirty="0" smtClean="0"/>
              <a:t>(flags);</a:t>
            </a:r>
          </a:p>
          <a:p>
            <a:r>
              <a:rPr lang="en-US" altLang="zh-CN" dirty="0" err="1" smtClean="0"/>
              <a:t>tsk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get_task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restore_flags</a:t>
            </a:r>
            <a:r>
              <a:rPr lang="en-US" altLang="zh-CN" dirty="0" smtClean="0"/>
              <a:t>(flags);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步骤</a:t>
            </a:r>
            <a:r>
              <a:rPr lang="zh-CN" altLang="en-US" dirty="0" smtClean="0"/>
              <a:t>（</a:t>
            </a:r>
            <a:r>
              <a:rPr lang="zh-CN" altLang="en-US" dirty="0"/>
              <a:t>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Step4</a:t>
            </a:r>
            <a:r>
              <a:rPr lang="zh-CN" altLang="en-US" dirty="0" smtClean="0"/>
              <a:t>：测试调度器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userapp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main.c</a:t>
            </a:r>
            <a:r>
              <a:rPr lang="zh-CN" altLang="en-US" dirty="0" smtClean="0"/>
              <a:t>中，调用</a:t>
            </a:r>
            <a:r>
              <a:rPr lang="en-US" altLang="zh-CN" dirty="0" err="1" smtClean="0"/>
              <a:t>setpriority</a:t>
            </a:r>
            <a:r>
              <a:rPr lang="zh-CN" altLang="en-US" dirty="0" smtClean="0"/>
              <a:t>为线程设置不同的静态优先级，观察运行效果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7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掌握线程的调度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静态优先级调度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动态优先级调度</a:t>
            </a:r>
            <a:r>
              <a:rPr lang="en-US" altLang="zh-CN" dirty="0" smtClean="0"/>
              <a:t>†</a:t>
            </a:r>
          </a:p>
          <a:p>
            <a:r>
              <a:rPr lang="en-US" altLang="zh-CN" dirty="0" smtClean="0"/>
              <a:t>FAQ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0" y="6329360"/>
            <a:ext cx="375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dirty="0"/>
              <a:t>†</a:t>
            </a:r>
            <a:r>
              <a:rPr lang="zh-CN" altLang="en-US" dirty="0" smtClean="0"/>
              <a:t>该</a:t>
            </a:r>
            <a:r>
              <a:rPr lang="zh-CN" altLang="en-US" dirty="0"/>
              <a:t>实验来自于</a:t>
            </a:r>
            <a:r>
              <a:rPr lang="en-US" altLang="zh-CN" dirty="0"/>
              <a:t>Stanford</a:t>
            </a:r>
            <a:r>
              <a:rPr lang="zh-CN" altLang="en-US" dirty="0"/>
              <a:t>大学的</a:t>
            </a:r>
            <a:r>
              <a:rPr lang="en-US" altLang="zh-CN" dirty="0" smtClean="0">
                <a:hlinkClick r:id="rId3"/>
              </a:rPr>
              <a:t>CS140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1157</Words>
  <Application>Microsoft Office PowerPoint</Application>
  <PresentationFormat>全屏显示(4:3)</PresentationFormat>
  <Paragraphs>191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Office 主题</vt:lpstr>
      <vt:lpstr>公式</vt:lpstr>
      <vt:lpstr>《操作系统原理》实验</vt:lpstr>
      <vt:lpstr>目录</vt:lpstr>
      <vt:lpstr>线程的组织</vt:lpstr>
      <vt:lpstr>调试调度器</vt:lpstr>
      <vt:lpstr>目录</vt:lpstr>
      <vt:lpstr>实验步骤</vt:lpstr>
      <vt:lpstr>实验步骤（续）</vt:lpstr>
      <vt:lpstr>实验步骤（续）</vt:lpstr>
      <vt:lpstr>目录</vt:lpstr>
      <vt:lpstr>基本概念</vt:lpstr>
      <vt:lpstr>实验步骤</vt:lpstr>
      <vt:lpstr>实验步骤（续）</vt:lpstr>
      <vt:lpstr>实验步骤（续）</vt:lpstr>
      <vt:lpstr>实验步骤（续）</vt:lpstr>
      <vt:lpstr>实验步骤（续）</vt:lpstr>
      <vt:lpstr>实验步骤（续）</vt:lpstr>
      <vt:lpstr>实验步骤（续）</vt:lpstr>
      <vt:lpstr>实验步骤（续）</vt:lpstr>
      <vt:lpstr>目录</vt:lpstr>
      <vt:lpstr>FAQ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《操作系统原理》实验</dc:title>
  <dc:subject>线程/进程及其调度</dc:subject>
  <dc:creator>洪明坚</dc:creator>
  <cp:lastModifiedBy>hmj</cp:lastModifiedBy>
  <cp:revision>320</cp:revision>
  <dcterms:created xsi:type="dcterms:W3CDTF">2013-08-27T02:58:45Z</dcterms:created>
  <dcterms:modified xsi:type="dcterms:W3CDTF">2016-02-24T11:36:10Z</dcterms:modified>
</cp:coreProperties>
</file>