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72" r:id="rId5"/>
    <p:sldId id="273" r:id="rId6"/>
    <p:sldId id="275" r:id="rId7"/>
    <p:sldId id="280" r:id="rId8"/>
    <p:sldId id="281" r:id="rId9"/>
    <p:sldId id="279" r:id="rId10"/>
    <p:sldId id="276" r:id="rId11"/>
    <p:sldId id="285" r:id="rId12"/>
    <p:sldId id="278" r:id="rId13"/>
    <p:sldId id="277" r:id="rId14"/>
    <p:sldId id="271" r:id="rId15"/>
    <p:sldId id="284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2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>
      <p:cViewPr varScale="1">
        <p:scale>
          <a:sx n="92" d="100"/>
          <a:sy n="92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cqu.edu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五</a:t>
            </a:r>
            <a:r>
              <a:rPr lang="zh-CN" altLang="en-US" dirty="0" smtClean="0">
                <a:solidFill>
                  <a:schemeClr val="tx1"/>
                </a:solidFill>
              </a:rPr>
              <a:t>、内存管理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6158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2014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启用你的</a:t>
            </a:r>
            <a:r>
              <a:rPr lang="zh-CN" altLang="en-US" dirty="0"/>
              <a:t>内存</a:t>
            </a:r>
            <a:r>
              <a:rPr lang="zh-CN" altLang="en-US" dirty="0" smtClean="0"/>
              <a:t>分配器</a:t>
            </a:r>
            <a:endParaRPr lang="en-US" altLang="zh-CN" dirty="0" smtClean="0"/>
          </a:p>
          <a:p>
            <a:pPr lvl="1"/>
            <a:r>
              <a:rPr lang="zh-CN" altLang="en-US" dirty="0"/>
              <a:t>修改文件</a:t>
            </a:r>
            <a:r>
              <a:rPr lang="en-US" altLang="zh-CN" dirty="0" err="1"/>
              <a:t>userapp</a:t>
            </a:r>
            <a:r>
              <a:rPr lang="en-US" altLang="zh-CN" dirty="0"/>
              <a:t>/</a:t>
            </a:r>
            <a:r>
              <a:rPr lang="en-US" altLang="zh-CN" dirty="0" err="1"/>
              <a:t>Makefile</a:t>
            </a:r>
            <a:r>
              <a:rPr lang="zh-CN" altLang="en-US" dirty="0"/>
              <a:t>，把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OBJS+=  lib/</a:t>
            </a:r>
            <a:r>
              <a:rPr lang="en-US" altLang="zh-CN" dirty="0" err="1"/>
              <a:t>malloc.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../lib/</a:t>
            </a:r>
            <a:r>
              <a:rPr lang="en-US" altLang="zh-CN" dirty="0" err="1"/>
              <a:t>tlsf</a:t>
            </a:r>
            <a:r>
              <a:rPr lang="en-US" altLang="zh-CN" dirty="0"/>
              <a:t>/</a:t>
            </a:r>
            <a:r>
              <a:rPr lang="en-US" altLang="zh-CN" dirty="0" err="1"/>
              <a:t>tlsf.</a:t>
            </a:r>
            <a:r>
              <a:rPr lang="en-US" altLang="zh-CN" dirty="0" err="1">
                <a:solidFill>
                  <a:srgbClr val="FF0000"/>
                </a:solidFill>
              </a:rPr>
              <a:t>o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zh-CN" altLang="en-US" dirty="0"/>
              <a:t>改为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OBJS+=  </a:t>
            </a:r>
            <a:r>
              <a:rPr lang="en-US" altLang="zh-CN" dirty="0" err="1" smtClean="0"/>
              <a:t>myalloc.</a:t>
            </a:r>
            <a:r>
              <a:rPr lang="en-US" altLang="zh-CN" dirty="0" err="1" smtClean="0">
                <a:solidFill>
                  <a:srgbClr val="FF0000"/>
                </a:solidFill>
              </a:rPr>
              <a:t>o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中测试你</a:t>
            </a:r>
            <a:r>
              <a:rPr lang="zh-CN" altLang="en-US" dirty="0"/>
              <a:t>的内存</a:t>
            </a:r>
            <a:r>
              <a:rPr lang="zh-CN" altLang="en-US" dirty="0" smtClean="0"/>
              <a:t>分配器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验证分配、回收、合并的正确性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在文本模式</a:t>
            </a:r>
            <a:r>
              <a:rPr lang="zh-CN" altLang="en-US" dirty="0"/>
              <a:t>下</a:t>
            </a:r>
            <a:r>
              <a:rPr lang="zh-CN" altLang="en-US" dirty="0" smtClean="0"/>
              <a:t>打印链表</a:t>
            </a:r>
            <a:r>
              <a:rPr lang="en-US" altLang="zh-CN" dirty="0" err="1" smtClean="0"/>
              <a:t>chunk_head</a:t>
            </a:r>
            <a:r>
              <a:rPr lang="zh-CN" altLang="en-US" dirty="0" smtClean="0"/>
              <a:t>，或者</a:t>
            </a:r>
            <a:endParaRPr lang="en-US" altLang="zh-CN" dirty="0"/>
          </a:p>
          <a:p>
            <a:pPr lvl="2"/>
            <a:r>
              <a:rPr lang="zh-CN" altLang="en-US" dirty="0" smtClean="0"/>
              <a:t>在图形模式下画出链表</a:t>
            </a:r>
            <a:r>
              <a:rPr lang="en-US" altLang="zh-CN" dirty="0" err="1" smtClean="0"/>
              <a:t>chunk_head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红色矩形框表示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，绿色矩形框表示</a:t>
            </a:r>
            <a:r>
              <a:rPr lang="en-US" altLang="zh-CN" dirty="0" smtClean="0"/>
              <a:t>FREE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83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你的内存分配器是线程安全（</a:t>
            </a:r>
            <a:r>
              <a:rPr lang="en-US" altLang="zh-CN" dirty="0"/>
              <a:t>thread-safe</a:t>
            </a:r>
            <a:r>
              <a:rPr lang="zh-CN" altLang="en-US" dirty="0"/>
              <a:t>）的吗？也就是说，可以被多线程并发调用而不产生</a:t>
            </a:r>
            <a:r>
              <a:rPr lang="en-US" altLang="zh-CN" dirty="0"/>
              <a:t>race condition</a:t>
            </a:r>
            <a:r>
              <a:rPr lang="zh-CN" altLang="en-US" dirty="0"/>
              <a:t>吗？如果不能，为什么？如何修改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掌握内存分配器</a:t>
            </a:r>
          </a:p>
          <a:p>
            <a:pPr lvl="1"/>
            <a:r>
              <a:rPr lang="zh-CN" altLang="en-US" dirty="0" smtClean="0"/>
              <a:t>实现自己的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统计缺页异常的频率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18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增加一个系统调用，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获取系统已经触发的</a:t>
            </a:r>
            <a:r>
              <a:rPr lang="en-US" altLang="zh-CN" dirty="0" smtClean="0"/>
              <a:t>page fault</a:t>
            </a:r>
            <a:r>
              <a:rPr lang="zh-CN" altLang="en-US" dirty="0" smtClean="0"/>
              <a:t>的次数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userapp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分配一个</a:t>
            </a:r>
            <a:r>
              <a:rPr lang="en-US" altLang="zh-CN" dirty="0" smtClean="0"/>
              <a:t>1024x1024</a:t>
            </a:r>
            <a:r>
              <a:rPr lang="zh-CN" altLang="en-US" dirty="0" smtClean="0"/>
              <a:t>的二维数组</a:t>
            </a:r>
            <a:r>
              <a:rPr lang="en-US" altLang="zh-CN" dirty="0" err="1" smtClean="0"/>
              <a:t>arr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47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分别</a:t>
            </a:r>
            <a:r>
              <a:rPr lang="zh-CN" altLang="en-US" dirty="0" smtClean="0"/>
              <a:t>执行如下两个循环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1024;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en-US" altLang="zh-CN" dirty="0" smtClean="0"/>
              <a:t>(j = 0; j &lt; 1024; j++)</a:t>
            </a:r>
          </a:p>
          <a:p>
            <a:pPr lvl="3"/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-j;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en-US" altLang="zh-CN" dirty="0" smtClean="0"/>
              <a:t>(j = 0; j &lt; 1024; j++)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1024;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 lvl="3"/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-j;</a:t>
            </a:r>
          </a:p>
          <a:p>
            <a:r>
              <a:rPr lang="zh-CN" altLang="en-US" dirty="0" smtClean="0"/>
              <a:t>比较两个循环的执行时间和触发的</a:t>
            </a:r>
            <a:r>
              <a:rPr lang="en-US" altLang="zh-CN" dirty="0" smtClean="0"/>
              <a:t>page fault</a:t>
            </a:r>
            <a:r>
              <a:rPr lang="zh-CN" altLang="en-US" dirty="0" smtClean="0"/>
              <a:t>次数，请解释原因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用实验（一）中实现的系统调用“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time(</a:t>
            </a:r>
            <a:r>
              <a:rPr lang="en-US" altLang="zh-CN" dirty="0" err="1" smtClean="0"/>
              <a:t>time_t</a:t>
            </a:r>
            <a:r>
              <a:rPr lang="en-US" altLang="zh-CN" dirty="0" smtClean="0"/>
              <a:t> *loc)</a:t>
            </a:r>
            <a:r>
              <a:rPr lang="zh-CN" altLang="en-US" dirty="0" smtClean="0"/>
              <a:t>”测量时间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在循环体的后面，必须得引用数组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zh-CN" altLang="en-US" dirty="0" smtClean="0">
                <a:solidFill>
                  <a:srgbClr val="FF0000"/>
                </a:solidFill>
              </a:rPr>
              <a:t>里面的某个元素，以避免编译器把局部变量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zh-CN" altLang="en-US" dirty="0" smtClean="0">
                <a:solidFill>
                  <a:srgbClr val="FF0000"/>
                </a:solidFill>
              </a:rPr>
              <a:t>优化掉！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例如，“</a:t>
            </a:r>
            <a:r>
              <a:rPr lang="en-US" altLang="zh-CN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dirty="0" smtClean="0">
                <a:solidFill>
                  <a:srgbClr val="FF0000"/>
                </a:solidFill>
              </a:rPr>
              <a:t>(“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en-US" altLang="zh-CN" dirty="0" smtClean="0">
                <a:solidFill>
                  <a:srgbClr val="FF0000"/>
                </a:solidFill>
              </a:rPr>
              <a:t>[0][0]=%d\r\n”, 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en-US" altLang="zh-CN" dirty="0" smtClean="0">
                <a:solidFill>
                  <a:srgbClr val="FF0000"/>
                </a:solidFill>
              </a:rPr>
              <a:t>[0][0]);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</a:p>
          <a:p>
            <a:pPr lvl="1"/>
            <a:r>
              <a:rPr lang="zh-CN" altLang="en-US" dirty="0"/>
              <a:t>自动检测修改了</a:t>
            </a:r>
            <a:r>
              <a:rPr lang="zh-CN" altLang="en-US" dirty="0" smtClean="0"/>
              <a:t>哪些源文件，打包压缩后上传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打包压缩后不能超过</a:t>
            </a:r>
            <a:r>
              <a:rPr lang="en-US" altLang="zh-CN" dirty="0" smtClean="0"/>
              <a:t>64KiB</a:t>
            </a:r>
          </a:p>
          <a:p>
            <a:pPr lvl="2"/>
            <a:r>
              <a:rPr lang="zh-CN" altLang="en-US" dirty="0" smtClean="0"/>
              <a:t>只</a:t>
            </a:r>
            <a:r>
              <a:rPr lang="zh-CN" altLang="en-US" dirty="0" smtClean="0"/>
              <a:t>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</a:t>
            </a:r>
            <a:r>
              <a:rPr lang="zh-CN" altLang="en-US"/>
              <a:t>，</a:t>
            </a:r>
            <a:r>
              <a:rPr lang="zh-CN" altLang="en-US" smtClean="0"/>
              <a:t>请</a:t>
            </a:r>
            <a:r>
              <a:rPr lang="zh-CN" altLang="en-US"/>
              <a:t>线下</a:t>
            </a:r>
            <a:r>
              <a:rPr lang="zh-CN" altLang="en-US" smtClean="0"/>
              <a:t>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报告：提交到</a:t>
            </a:r>
            <a:r>
              <a:rPr lang="en-US" altLang="zh-CN" dirty="0" smtClean="0">
                <a:hlinkClick r:id="rId2"/>
              </a:rPr>
              <a:t>sakai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掌握内存分配器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实现自己的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</a:p>
          <a:p>
            <a:r>
              <a:rPr lang="zh-CN" altLang="en-US" dirty="0" smtClean="0"/>
              <a:t>统计缺页异常的频率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掌握内存分配器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实现自己的</a:t>
            </a:r>
            <a:r>
              <a:rPr lang="en-US" altLang="zh-CN" dirty="0" err="1" smtClean="0">
                <a:solidFill>
                  <a:srgbClr val="FF0000"/>
                </a:solidFill>
              </a:rPr>
              <a:t>malloc</a:t>
            </a:r>
            <a:r>
              <a:rPr lang="en-US" altLang="zh-CN" dirty="0" smtClean="0">
                <a:solidFill>
                  <a:srgbClr val="FF0000"/>
                </a:solidFill>
              </a:rPr>
              <a:t>/free</a:t>
            </a:r>
          </a:p>
          <a:p>
            <a:r>
              <a:rPr lang="zh-CN" altLang="en-US" dirty="0" smtClean="0"/>
              <a:t>统计缺页异常的频率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33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实现首次</a:t>
            </a:r>
            <a:r>
              <a:rPr lang="en-US" altLang="zh-CN" dirty="0"/>
              <a:t>/</a:t>
            </a:r>
            <a:r>
              <a:rPr lang="zh-CN" altLang="en-US" dirty="0" smtClean="0"/>
              <a:t>最佳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</a:t>
            </a:r>
            <a:r>
              <a:rPr lang="zh-CN" altLang="en-US" dirty="0"/>
              <a:t>坏</a:t>
            </a:r>
            <a:r>
              <a:rPr lang="zh-CN" altLang="en-US" dirty="0" smtClean="0"/>
              <a:t>中的一种分配算法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编辑文件</a:t>
            </a:r>
            <a:r>
              <a:rPr lang="en-US" altLang="zh-CN" dirty="0" err="1" smtClean="0"/>
              <a:t>userapp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myalloc.c</a:t>
            </a:r>
            <a:r>
              <a:rPr lang="zh-CN" altLang="en-US" dirty="0" smtClean="0"/>
              <a:t>，实现如下</a:t>
            </a:r>
            <a:r>
              <a:rPr lang="zh-CN" altLang="en-US" dirty="0"/>
              <a:t>四个</a:t>
            </a:r>
            <a:r>
              <a:rPr lang="zh-CN" altLang="en-US" dirty="0" smtClean="0"/>
              <a:t>接口函数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malloc</a:t>
            </a:r>
            <a:r>
              <a:rPr lang="en-US" altLang="zh-CN" dirty="0" smtClean="0"/>
              <a:t>/free/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realloc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2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572452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7596188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979613" y="2205038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851275" y="2205038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数据结构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39975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11638" y="2205038"/>
            <a:ext cx="15113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084888" y="2205038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956550" y="2205038"/>
            <a:ext cx="6477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FREE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258888" y="4149080"/>
            <a:ext cx="6965950" cy="26638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struct </a:t>
            </a:r>
            <a:r>
              <a:rPr lang="en-US" altLang="zh-CN" sz="2800" dirty="0"/>
              <a:t>chunk {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C00000"/>
                </a:solidFill>
              </a:rPr>
              <a:t>char</a:t>
            </a:r>
            <a:r>
              <a:rPr lang="en-US" altLang="zh-CN" sz="2800" dirty="0"/>
              <a:t> signature[4];  </a:t>
            </a:r>
            <a:r>
              <a:rPr lang="en-US" altLang="zh-CN" sz="2800" dirty="0">
                <a:solidFill>
                  <a:srgbClr val="00B050"/>
                </a:solidFill>
              </a:rPr>
              <a:t>/* ”OSEX” 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chunk *next; </a:t>
            </a:r>
            <a:r>
              <a:rPr lang="en-US" altLang="zh-CN" sz="2800" dirty="0">
                <a:solidFill>
                  <a:srgbClr val="00B050"/>
                </a:solidFill>
              </a:rPr>
              <a:t>/*</a:t>
            </a:r>
            <a:r>
              <a:rPr lang="en-US" altLang="zh-CN" sz="2800" dirty="0" err="1">
                <a:solidFill>
                  <a:srgbClr val="00B050"/>
                </a:solidFill>
              </a:rPr>
              <a:t>ptr</a:t>
            </a:r>
            <a:r>
              <a:rPr lang="en-US" altLang="zh-CN" sz="2800" dirty="0">
                <a:solidFill>
                  <a:srgbClr val="00B050"/>
                </a:solidFill>
              </a:rPr>
              <a:t>. to next chunk*/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state;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</a:t>
            </a:r>
            <a:r>
              <a:rPr lang="en-US" altLang="zh-CN" sz="2800" dirty="0" smtClean="0">
                <a:solidFill>
                  <a:srgbClr val="00B050"/>
                </a:solidFill>
              </a:rPr>
              <a:t>FREE, USED </a:t>
            </a:r>
            <a:r>
              <a:rPr lang="en-US" altLang="zh-CN" sz="2800" dirty="0">
                <a:solidFill>
                  <a:srgbClr val="00B050"/>
                </a:solidFill>
              </a:rPr>
              <a:t>*/</a:t>
            </a:r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size;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/* size of this chunk */</a:t>
            </a:r>
          </a:p>
          <a:p>
            <a:pPr eaLnBrk="1" hangingPunct="1"/>
            <a:r>
              <a:rPr lang="en-US" altLang="zh-CN" sz="2800" dirty="0"/>
              <a:t>}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2699792" y="1704527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H="1">
            <a:off x="1258888" y="2781300"/>
            <a:ext cx="720725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>
            <a:off x="2339975" y="2781300"/>
            <a:ext cx="5903913" cy="1368425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724525" y="2636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7567613" y="2616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</a:t>
            </a: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344794" y="172207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chunk_head</a:t>
            </a:r>
            <a:endParaRPr lang="en-US" altLang="zh-CN" dirty="0"/>
          </a:p>
        </p:txBody>
      </p:sp>
      <p:cxnSp>
        <p:nvCxnSpPr>
          <p:cNvPr id="44" name="肘形连接符 43"/>
          <p:cNvCxnSpPr>
            <a:endCxn id="43" idx="3"/>
          </p:cNvCxnSpPr>
          <p:nvPr/>
        </p:nvCxnSpPr>
        <p:spPr>
          <a:xfrm rot="16200000" flipV="1">
            <a:off x="1734416" y="195853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174954" y="1899849"/>
            <a:ext cx="1689028" cy="312204"/>
            <a:chOff x="2051844" y="4630282"/>
            <a:chExt cx="1689028" cy="312204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4563306" y="171144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038468" y="1906763"/>
            <a:ext cx="1689028" cy="312204"/>
            <a:chOff x="2051844" y="4630282"/>
            <a:chExt cx="1689028" cy="312204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6422459" y="1708065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next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897621" y="1903387"/>
            <a:ext cx="1689028" cy="312204"/>
            <a:chOff x="2051844" y="4630282"/>
            <a:chExt cx="1689028" cy="312204"/>
          </a:xfrm>
        </p:grpSpPr>
        <p:cxnSp>
          <p:nvCxnSpPr>
            <p:cNvPr id="54" name="直接箭头连接符 53"/>
            <p:cNvCxnSpPr/>
            <p:nvPr/>
          </p:nvCxnSpPr>
          <p:spPr>
            <a:xfrm flipV="1">
              <a:off x="2051844" y="4633698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78"/>
          <p:cNvSpPr txBox="1">
            <a:spLocks noChangeArrowheads="1"/>
          </p:cNvSpPr>
          <p:nvPr/>
        </p:nvSpPr>
        <p:spPr bwMode="auto">
          <a:xfrm>
            <a:off x="8142973" y="1732707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7" name="肘形连接符 56"/>
          <p:cNvCxnSpPr>
            <a:endCxn id="56" idx="1"/>
          </p:cNvCxnSpPr>
          <p:nvPr/>
        </p:nvCxnSpPr>
        <p:spPr>
          <a:xfrm rot="5400000" flipH="1" flipV="1">
            <a:off x="7818908" y="1870763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接口函数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void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init_memory_pool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size_t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heap_size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C00000"/>
                </a:solidFill>
              </a:rPr>
              <a:t>uint8_t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 smtClean="0"/>
              <a:t>heap_base</a:t>
            </a:r>
            <a:r>
              <a:rPr lang="en-US" altLang="zh-CN" sz="2400" dirty="0" smtClean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初始化内存分配器</a:t>
            </a:r>
          </a:p>
          <a:p>
            <a:pPr lvl="2">
              <a:lnSpc>
                <a:spcPct val="90000"/>
              </a:lnSpc>
            </a:pPr>
            <a:endParaRPr lang="en-US" altLang="zh-CN" sz="16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2704852"/>
            <a:ext cx="64812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init_memory_pool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heap_size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uint8_t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heap_base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{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chunk 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heap_base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strncpy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&gt;signature, “OSEX”, 4);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&gt;next =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&gt;state = FREE;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 smtClean="0"/>
              <a:t>chunk_head</a:t>
            </a:r>
            <a:r>
              <a:rPr lang="en-US" altLang="zh-CN" dirty="0" smtClean="0"/>
              <a:t>-</a:t>
            </a:r>
            <a:r>
              <a:rPr lang="en-US" altLang="zh-CN" dirty="0"/>
              <a:t>&gt;size  = </a:t>
            </a:r>
            <a:r>
              <a:rPr lang="en-US" altLang="zh-CN" dirty="0" err="1" smtClean="0"/>
              <a:t>heap_size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5950" y="5660876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6313" y="5660876"/>
            <a:ext cx="6553200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50260" y="517834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chunk_head</a:t>
            </a:r>
            <a:endParaRPr lang="en-US" altLang="zh-CN" dirty="0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281995" y="6319280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435498" y="5198755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sp>
        <p:nvSpPr>
          <p:cNvPr id="16" name="左大括号 15"/>
          <p:cNvSpPr/>
          <p:nvPr/>
        </p:nvSpPr>
        <p:spPr>
          <a:xfrm rot="16200000">
            <a:off x="5222908" y="3021091"/>
            <a:ext cx="239648" cy="6913562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499992" y="6453336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heap_size</a:t>
            </a:r>
            <a:endParaRPr lang="en-US" altLang="zh-CN" dirty="0"/>
          </a:p>
        </p:txBody>
      </p:sp>
      <p:cxnSp>
        <p:nvCxnSpPr>
          <p:cNvPr id="3" name="肘形连接符 2"/>
          <p:cNvCxnSpPr>
            <a:stCxn id="10" idx="3"/>
          </p:cNvCxnSpPr>
          <p:nvPr/>
        </p:nvCxnSpPr>
        <p:spPr>
          <a:xfrm flipV="1">
            <a:off x="1659945" y="6235552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0"/>
            <a:endCxn id="13" idx="1"/>
          </p:cNvCxnSpPr>
          <p:nvPr/>
        </p:nvCxnSpPr>
        <p:spPr>
          <a:xfrm rot="5400000" flipH="1" flipV="1">
            <a:off x="2111433" y="5336811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9" idx="3"/>
          </p:cNvCxnSpPr>
          <p:nvPr/>
        </p:nvCxnSpPr>
        <p:spPr>
          <a:xfrm rot="16200000" flipV="1">
            <a:off x="1639882" y="5414808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分配</a:t>
            </a:r>
            <a:r>
              <a:rPr lang="zh-CN" altLang="en-US" sz="1600" dirty="0"/>
              <a:t>大小为</a:t>
            </a:r>
            <a:r>
              <a:rPr lang="en-US" altLang="zh-CN" sz="1600" i="1" dirty="0"/>
              <a:t>size</a:t>
            </a:r>
            <a:r>
              <a:rPr lang="zh-CN" altLang="en-US" sz="1600" dirty="0"/>
              <a:t>字节的内存块，并返回块起始</a:t>
            </a:r>
            <a:r>
              <a:rPr lang="zh-CN" altLang="en-US" sz="1600" dirty="0" smtClean="0"/>
              <a:t>地址</a:t>
            </a:r>
            <a:endParaRPr lang="en-US" altLang="zh-CN" sz="1600" dirty="0"/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3755159" y="4925575"/>
            <a:ext cx="360363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71663" y="4925575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2232025" y="4925575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41" name="Rectangle 64"/>
          <p:cNvSpPr>
            <a:spLocks noChangeArrowheads="1"/>
          </p:cNvSpPr>
          <p:nvPr/>
        </p:nvSpPr>
        <p:spPr bwMode="auto">
          <a:xfrm>
            <a:off x="4129809" y="4925575"/>
            <a:ext cx="4608513" cy="5746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FREE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2134275" y="6516052"/>
            <a:ext cx="20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FF0000"/>
                </a:solidFill>
              </a:rPr>
              <a:t>malloc</a:t>
            </a:r>
            <a:r>
              <a:rPr lang="zh-CN" altLang="en-US" dirty="0" smtClean="0">
                <a:solidFill>
                  <a:srgbClr val="FF0000"/>
                </a:solidFill>
              </a:rPr>
              <a:t>的返回值！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左大括号 49"/>
          <p:cNvSpPr/>
          <p:nvPr/>
        </p:nvSpPr>
        <p:spPr>
          <a:xfrm rot="16200000">
            <a:off x="5210860" y="2213237"/>
            <a:ext cx="208714" cy="6896659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64025" y="5637231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heap_size</a:t>
            </a:r>
            <a:endParaRPr lang="en-US" altLang="zh-CN" dirty="0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2549308" y="442825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next</a:t>
            </a:r>
            <a:endParaRPr lang="en-US" altLang="zh-CN" dirty="0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229478" y="44416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chunk_head</a:t>
            </a:r>
            <a:endParaRPr lang="en-US" altLang="zh-CN" dirty="0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261213" y="558256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heap_base</a:t>
            </a:r>
            <a:endParaRPr lang="en-US" altLang="zh-CN" dirty="0"/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307706" y="4462043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56" name="肘形连接符 55"/>
          <p:cNvCxnSpPr>
            <a:stCxn id="54" idx="3"/>
          </p:cNvCxnSpPr>
          <p:nvPr/>
        </p:nvCxnSpPr>
        <p:spPr>
          <a:xfrm flipV="1">
            <a:off x="1639163" y="5498840"/>
            <a:ext cx="226004" cy="267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55" idx="1"/>
          </p:cNvCxnSpPr>
          <p:nvPr/>
        </p:nvCxnSpPr>
        <p:spPr>
          <a:xfrm rot="5400000" flipH="1" flipV="1">
            <a:off x="3983641" y="4600099"/>
            <a:ext cx="278765" cy="36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3" idx="3"/>
          </p:cNvCxnSpPr>
          <p:nvPr/>
        </p:nvCxnSpPr>
        <p:spPr>
          <a:xfrm rot="16200000" flipV="1">
            <a:off x="1619100" y="4678096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227314" y="5498840"/>
            <a:ext cx="4711" cy="10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2051844" y="4623065"/>
            <a:ext cx="1689028" cy="319421"/>
            <a:chOff x="2051844" y="4623065"/>
            <a:chExt cx="1689028" cy="319421"/>
          </a:xfrm>
        </p:grpSpPr>
        <p:cxnSp>
          <p:nvCxnSpPr>
            <p:cNvPr id="85" name="直接箭头连接符 84"/>
            <p:cNvCxnSpPr/>
            <p:nvPr/>
          </p:nvCxnSpPr>
          <p:spPr>
            <a:xfrm flipV="1">
              <a:off x="2051844" y="4623065"/>
              <a:ext cx="0" cy="29187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>
              <a:off x="2051844" y="4630282"/>
              <a:ext cx="1689028" cy="312204"/>
            </a:xfrm>
            <a:prstGeom prst="bentConnector3">
              <a:avLst>
                <a:gd name="adj1" fmla="val 99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右大括号 97"/>
          <p:cNvSpPr/>
          <p:nvPr/>
        </p:nvSpPr>
        <p:spPr>
          <a:xfrm rot="5400000">
            <a:off x="2922040" y="4804113"/>
            <a:ext cx="138391" cy="15278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endCxn id="98" idx="1"/>
          </p:cNvCxnSpPr>
          <p:nvPr/>
        </p:nvCxnSpPr>
        <p:spPr>
          <a:xfrm flipV="1">
            <a:off x="2987675" y="5637231"/>
            <a:ext cx="3560" cy="45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85"/>
          <p:cNvSpPr txBox="1">
            <a:spLocks noChangeArrowheads="1"/>
          </p:cNvSpPr>
          <p:nvPr/>
        </p:nvSpPr>
        <p:spPr bwMode="auto">
          <a:xfrm>
            <a:off x="2896845" y="6011996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/>
              <a:t>size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677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free(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释放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指向的内存块</a:t>
            </a:r>
            <a:endParaRPr lang="en-US" altLang="zh-CN" sz="16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提示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怎么根据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得到</a:t>
            </a:r>
            <a:r>
              <a:rPr lang="en-US" altLang="zh-CN" sz="1600" dirty="0"/>
              <a:t>chunk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trunk *</a:t>
            </a:r>
            <a:r>
              <a:rPr lang="en-US" altLang="zh-CN" sz="1200" dirty="0" err="1"/>
              <a:t>achunk</a:t>
            </a:r>
            <a:r>
              <a:rPr lang="en-US" altLang="zh-CN" sz="1200" dirty="0"/>
              <a:t>=(</a:t>
            </a: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chunk *)(((</a:t>
            </a:r>
            <a:r>
              <a:rPr lang="en-US" altLang="zh-CN" sz="1200" dirty="0">
                <a:solidFill>
                  <a:srgbClr val="C00000"/>
                </a:solidFill>
              </a:rPr>
              <a:t>uint8_t</a:t>
            </a:r>
            <a:r>
              <a:rPr lang="en-US" altLang="zh-CN" sz="1200" dirty="0"/>
              <a:t> *)</a:t>
            </a:r>
            <a:r>
              <a:rPr lang="en-US" altLang="zh-CN" sz="1200" i="1" dirty="0" err="1"/>
              <a:t>ptr</a:t>
            </a:r>
            <a:r>
              <a:rPr lang="en-US" altLang="zh-CN" sz="1200" dirty="0"/>
              <a:t>)-</a:t>
            </a:r>
            <a:r>
              <a:rPr lang="en-US" altLang="zh-CN" sz="1200" dirty="0" err="1">
                <a:solidFill>
                  <a:srgbClr val="C00000"/>
                </a:solidFill>
              </a:rPr>
              <a:t>sizeof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C00000"/>
                </a:solidFill>
              </a:rPr>
              <a:t>struct </a:t>
            </a:r>
            <a:r>
              <a:rPr lang="en-US" altLang="zh-CN" sz="1200" dirty="0"/>
              <a:t>trunk</a:t>
            </a:r>
            <a:r>
              <a:rPr lang="en-US" altLang="zh-CN" sz="1200" dirty="0" smtClean="0"/>
              <a:t>));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要求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smtClean="0"/>
              <a:t>必须验证</a:t>
            </a:r>
            <a:r>
              <a:rPr lang="en-US" altLang="zh-CN" sz="1600" i="1" dirty="0" err="1"/>
              <a:t>ptr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有效性</a:t>
            </a:r>
            <a:endParaRPr lang="en-US" altLang="zh-CN" sz="1600" dirty="0"/>
          </a:p>
          <a:p>
            <a:pPr lvl="3">
              <a:lnSpc>
                <a:spcPct val="90000"/>
              </a:lnSpc>
            </a:pPr>
            <a:r>
              <a:rPr lang="zh-CN" altLang="en-US" sz="1200" dirty="0"/>
              <a:t>判断</a:t>
            </a:r>
            <a:r>
              <a:rPr lang="en-US" altLang="zh-CN" sz="1200" dirty="0" err="1"/>
              <a:t>achunk</a:t>
            </a:r>
            <a:r>
              <a:rPr lang="en-US" altLang="zh-CN" sz="1200" dirty="0"/>
              <a:t>-&gt;signature</a:t>
            </a:r>
            <a:r>
              <a:rPr lang="zh-CN" altLang="en-US" sz="1200" dirty="0"/>
              <a:t>是否等于“</a:t>
            </a:r>
            <a:r>
              <a:rPr lang="en-US" altLang="zh-CN" sz="1200" dirty="0"/>
              <a:t>OSEX</a:t>
            </a:r>
            <a:r>
              <a:rPr lang="zh-CN" altLang="en-US" sz="1200" dirty="0"/>
              <a:t>”</a:t>
            </a:r>
            <a:endParaRPr lang="en-US" altLang="zh-CN" sz="1200" dirty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必须合并相邻</a:t>
            </a:r>
            <a:r>
              <a:rPr lang="zh-CN" altLang="en-US" sz="1600" dirty="0"/>
              <a:t>的空闲</a:t>
            </a:r>
            <a:r>
              <a:rPr lang="zh-CN" altLang="en-US" sz="1600" dirty="0" smtClean="0"/>
              <a:t>块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3779590" y="5157192"/>
            <a:ext cx="360362" cy="574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4139952" y="5157192"/>
            <a:ext cx="1511300" cy="5746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USED</a:t>
            </a: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2707437" y="4653136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achunk</a:t>
            </a:r>
            <a:endParaRPr lang="en-US" altLang="zh-CN" dirty="0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3903007" y="6084872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err="1" smtClean="0"/>
              <a:t>ptr</a:t>
            </a:r>
            <a:endParaRPr lang="en-US" altLang="zh-CN" i="1" dirty="0"/>
          </a:p>
        </p:txBody>
      </p:sp>
      <p:cxnSp>
        <p:nvCxnSpPr>
          <p:cNvPr id="11" name="肘形连接符 10"/>
          <p:cNvCxnSpPr/>
          <p:nvPr/>
        </p:nvCxnSpPr>
        <p:spPr>
          <a:xfrm rot="16200000" flipV="1">
            <a:off x="3533844" y="4911124"/>
            <a:ext cx="297866" cy="19427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39952" y="5733256"/>
            <a:ext cx="0" cy="44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/>
              <a:t> size</a:t>
            </a:r>
            <a:r>
              <a:rPr lang="en-US" altLang="zh-CN" sz="2400" dirty="0" smtClean="0"/>
              <a:t>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功能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为</a:t>
            </a:r>
            <a:r>
              <a:rPr lang="en-US" altLang="zh-CN" sz="1600" i="1" dirty="0" err="1" smtClean="0"/>
              <a:t>num</a:t>
            </a:r>
            <a:r>
              <a:rPr lang="zh-CN" altLang="en-US" sz="1600" dirty="0" smtClean="0"/>
              <a:t>个元素的数组分配内存，每个元素占</a:t>
            </a:r>
            <a:r>
              <a:rPr lang="en-US" altLang="zh-CN" sz="1600" i="1" dirty="0" smtClean="0"/>
              <a:t>size</a:t>
            </a:r>
            <a:r>
              <a:rPr lang="zh-CN" altLang="en-US" sz="1600" dirty="0" smtClean="0"/>
              <a:t>字节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把分配的内存初始化成</a:t>
            </a:r>
            <a:r>
              <a:rPr lang="en-US" altLang="zh-CN" sz="1600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void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realloc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void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oldptr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size_t</a:t>
            </a:r>
            <a:r>
              <a:rPr lang="en-US" altLang="zh-CN" sz="2400" dirty="0" smtClean="0"/>
              <a:t> size);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如果</a:t>
            </a:r>
            <a:r>
              <a:rPr lang="en-US" altLang="zh-CN" sz="1600" i="1" dirty="0" err="1"/>
              <a:t>oldptr</a:t>
            </a:r>
            <a:r>
              <a:rPr lang="zh-CN" altLang="en-US" sz="1600" dirty="0"/>
              <a:t>是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r>
              <a:rPr lang="zh-CN" altLang="en-US" sz="1600" dirty="0"/>
              <a:t>，该函数等价于</a:t>
            </a:r>
            <a:r>
              <a:rPr lang="en-US" altLang="zh-CN" sz="1600" dirty="0" err="1" smtClean="0"/>
              <a:t>malloc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重新分配</a:t>
            </a:r>
            <a:r>
              <a:rPr lang="en-US" altLang="zh-CN" sz="1600" i="1" dirty="0" err="1" smtClean="0"/>
              <a:t>oldptr</a:t>
            </a:r>
            <a:r>
              <a:rPr lang="zh-CN" altLang="en-US" sz="1600" dirty="0" smtClean="0"/>
              <a:t>指向的内存块，新内存块有</a:t>
            </a:r>
            <a:r>
              <a:rPr lang="en-US" altLang="zh-CN" sz="1600" i="1" dirty="0" smtClean="0"/>
              <a:t>size</a:t>
            </a:r>
            <a:r>
              <a:rPr lang="zh-CN" altLang="en-US" sz="1600" dirty="0" smtClean="0"/>
              <a:t>字节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把旧内存块的内容复制到新内存块</a:t>
            </a:r>
            <a:endParaRPr lang="en-US" altLang="zh-CN" sz="1600" dirty="0" smtClean="0"/>
          </a:p>
          <a:p>
            <a:pPr lvl="3">
              <a:lnSpc>
                <a:spcPct val="90000"/>
              </a:lnSpc>
            </a:pPr>
            <a:r>
              <a:rPr lang="zh-CN" altLang="en-US" sz="1200" dirty="0" smtClean="0"/>
              <a:t>如果新内存块比较小，只复制旧内存块的前面部分</a:t>
            </a:r>
            <a:endParaRPr lang="en-US" altLang="zh-CN" sz="1200" dirty="0" smtClean="0"/>
          </a:p>
          <a:p>
            <a:pPr lvl="3">
              <a:lnSpc>
                <a:spcPct val="90000"/>
              </a:lnSpc>
            </a:pPr>
            <a:r>
              <a:rPr lang="zh-CN" altLang="en-US" sz="1200" dirty="0" smtClean="0"/>
              <a:t>如果新内存块比较大，复制整个旧内存</a:t>
            </a:r>
            <a:r>
              <a:rPr lang="zh-CN" altLang="en-US" sz="1200" dirty="0"/>
              <a:t>块</a:t>
            </a:r>
            <a:r>
              <a:rPr lang="zh-CN" altLang="en-US" sz="1200" dirty="0" smtClean="0"/>
              <a:t>，而且不用初始化多出来的那部分</a:t>
            </a:r>
            <a:endParaRPr lang="en-US" altLang="zh-CN" sz="12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新内存块可能不在原来的地址</a:t>
            </a:r>
            <a:r>
              <a:rPr lang="en-US" altLang="zh-CN" sz="1600" i="1" dirty="0" err="1" smtClean="0"/>
              <a:t>oldptr</a:t>
            </a:r>
            <a:endParaRPr lang="en-US" altLang="zh-CN" sz="1600" i="1" dirty="0" smtClean="0"/>
          </a:p>
          <a:p>
            <a:pPr lvl="3">
              <a:lnSpc>
                <a:spcPct val="90000"/>
              </a:lnSpc>
            </a:pPr>
            <a:r>
              <a:rPr lang="zh-CN" altLang="en-US" sz="1200" dirty="0" smtClean="0"/>
              <a:t>此时返回新地址，否则返回</a:t>
            </a:r>
            <a:r>
              <a:rPr lang="en-US" altLang="zh-CN" sz="1200" i="1" dirty="0" err="1" smtClean="0"/>
              <a:t>oldptr</a:t>
            </a:r>
            <a:endParaRPr lang="en-US" altLang="zh-CN" sz="12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要求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必须验证</a:t>
            </a:r>
            <a:r>
              <a:rPr lang="en-US" altLang="zh-CN" sz="1600" i="1" dirty="0" err="1" smtClean="0"/>
              <a:t>oldptr</a:t>
            </a:r>
            <a:r>
              <a:rPr lang="zh-CN" altLang="en-US" sz="1600" dirty="0" smtClean="0"/>
              <a:t>的有效性</a:t>
            </a:r>
            <a:endParaRPr lang="en-US" altLang="zh-CN" sz="1600" dirty="0" smtClean="0"/>
          </a:p>
          <a:p>
            <a:pPr lvl="2">
              <a:lnSpc>
                <a:spcPct val="90000"/>
              </a:lnSpc>
            </a:pPr>
            <a:r>
              <a:rPr lang="zh-CN" altLang="en-US" sz="1600" dirty="0" smtClean="0"/>
              <a:t>必须合并相邻</a:t>
            </a:r>
            <a:r>
              <a:rPr lang="zh-CN" altLang="en-US" sz="1600" dirty="0"/>
              <a:t>的空闲</a:t>
            </a:r>
            <a:r>
              <a:rPr lang="zh-CN" altLang="en-US" sz="1600" dirty="0" smtClean="0"/>
              <a:t>块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40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785</Words>
  <Application>Microsoft Office PowerPoint</Application>
  <PresentationFormat>全屏显示(4:3)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主题</vt:lpstr>
      <vt:lpstr>《操作系统原理》实验</vt:lpstr>
      <vt:lpstr>目录</vt:lpstr>
      <vt:lpstr>目录</vt:lpstr>
      <vt:lpstr>实验内容</vt:lpstr>
      <vt:lpstr>数据结构</vt:lpstr>
      <vt:lpstr>接口函数</vt:lpstr>
      <vt:lpstr>接口函数</vt:lpstr>
      <vt:lpstr>接口函数</vt:lpstr>
      <vt:lpstr>接口函数</vt:lpstr>
      <vt:lpstr>测试</vt:lpstr>
      <vt:lpstr>测试</vt:lpstr>
      <vt:lpstr>目录</vt:lpstr>
      <vt:lpstr>实验步骤</vt:lpstr>
      <vt:lpstr>实验步骤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虚拟内存</dc:subject>
  <dc:creator>洪明坚</dc:creator>
  <cp:lastModifiedBy>hmj</cp:lastModifiedBy>
  <cp:revision>173</cp:revision>
  <dcterms:created xsi:type="dcterms:W3CDTF">2013-08-27T02:58:45Z</dcterms:created>
  <dcterms:modified xsi:type="dcterms:W3CDTF">2016-02-24T11:37:23Z</dcterms:modified>
</cp:coreProperties>
</file>