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57" r:id="rId6"/>
    <p:sldId id="266" r:id="rId7"/>
    <p:sldId id="261" r:id="rId8"/>
    <p:sldId id="263" r:id="rId9"/>
    <p:sldId id="262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31C8-3629-4924-84F7-BA92C4F87C01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69923-162A-443D-9D15-E5EBD1DAB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69923-162A-443D-9D15-E5EBD1DAB3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5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1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70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43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1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6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19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8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7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8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63E8-0AB0-4259-9F76-0E17946BF66A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546B1F-F414-47B7-9FD3-2D176123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ida.zhihu.com/search?q=%E5%BF%AB%E9%80%9F%E5%8E%9F%E5%9E%8B%E8%AE%BE%E8%AE%A1&amp;zhida_source=entity&amp;is_preview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584B6-F4CF-4BCD-74C7-346480935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人工智能软件开发与实践大作业展示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DF6734-5268-7A96-F0A0-3E7602100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Lkyu 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34123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E9E1-6F68-F3D7-4D9F-3B01473F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聊天机器人使用示例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F052D-DD87-5436-0882-8F8B7AC6E205}"/>
              </a:ext>
            </a:extLst>
          </p:cNvPr>
          <p:cNvSpPr txBox="1"/>
          <p:nvPr/>
        </p:nvSpPr>
        <p:spPr>
          <a:xfrm>
            <a:off x="839117" y="5126397"/>
            <a:ext cx="1019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输入对话内容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根据对话内容以及角色设定进行回复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3E4B17-AFEE-D61E-51B0-9F093B8F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6673"/>
            <a:ext cx="9349563" cy="35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5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E9E1-6F68-F3D7-4D9F-3B01473F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聊天机器人使用示例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4F052D-DD87-5436-0882-8F8B7AC6E205}"/>
              </a:ext>
            </a:extLst>
          </p:cNvPr>
          <p:cNvSpPr txBox="1"/>
          <p:nvPr/>
        </p:nvSpPr>
        <p:spPr>
          <a:xfrm>
            <a:off x="839117" y="5483236"/>
            <a:ext cx="1019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其次，聊天机器人能够记住之前聊天内容，结合历史记录进行相关回复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如图为前后两轮对话示例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EB079-9370-415C-5476-8D1473B17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5" y="1402377"/>
            <a:ext cx="9908248" cy="1859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31336E-FA3E-257D-1A6A-11C484C0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5" y="3190248"/>
            <a:ext cx="9908248" cy="19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2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E265-5CB5-DD90-ED3D-EBCDFBFF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/>
              <a:t>感谢观看！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3FF408-D375-0D7C-0867-70BA67AFDDDC}"/>
              </a:ext>
            </a:extLst>
          </p:cNvPr>
          <p:cNvSpPr txBox="1"/>
          <p:nvPr/>
        </p:nvSpPr>
        <p:spPr>
          <a:xfrm>
            <a:off x="11582538" y="648866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lkyu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1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3F736-A490-C8F9-F76B-3F1C3D4D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可视化前端界面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008CD-F156-205E-DBD5-EF252231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1767"/>
            <a:ext cx="8596668" cy="4829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使用 </a:t>
            </a:r>
            <a:r>
              <a:rPr lang="en-US" altLang="zh-CN" sz="2800" dirty="0" err="1">
                <a:solidFill>
                  <a:srgbClr val="191B1F"/>
                </a:solidFill>
                <a:latin typeface="-apple-system"/>
              </a:rPr>
              <a:t>gradio</a:t>
            </a:r>
            <a:r>
              <a:rPr lang="en-US" altLang="zh-CN" sz="2800" dirty="0"/>
              <a:t> </a:t>
            </a:r>
            <a:r>
              <a:rPr lang="zh-CN" altLang="en-US" sz="2800" dirty="0"/>
              <a:t>库，建立可快速切换所实现的两种功能（文档问答聊天机器人和角色扮演聊天机器人）的可视化界面。</a:t>
            </a:r>
            <a:endParaRPr lang="en-US" altLang="zh-CN" sz="2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0" i="0" dirty="0" err="1">
                <a:solidFill>
                  <a:srgbClr val="191B1F"/>
                </a:solidFill>
                <a:effectLst/>
                <a:latin typeface="-apple-system"/>
              </a:rPr>
              <a:t>Gradio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是一个开源的 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Python 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库，用于创建机器学习模型的交互式界面。</a:t>
            </a:r>
            <a:r>
              <a:rPr lang="en-US" altLang="zh-CN" sz="2800" b="0" i="0" dirty="0" err="1">
                <a:solidFill>
                  <a:srgbClr val="191B1F"/>
                </a:solidFill>
                <a:effectLst/>
                <a:latin typeface="-apple-system"/>
              </a:rPr>
              <a:t>Gradio</a:t>
            </a:r>
            <a:r>
              <a:rPr lang="en-US" altLang="zh-CN" sz="2800" b="0" i="0" dirty="0">
                <a:solidFill>
                  <a:srgbClr val="191B1F"/>
                </a:solidFill>
                <a:effectLst/>
                <a:latin typeface="-apple-system"/>
              </a:rPr>
              <a:t> 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广泛应用于数据科学、教育、研究和软件开发领域，尤其适合于</a:t>
            </a:r>
            <a:r>
              <a:rPr lang="zh-CN" altLang="en-US" sz="2800" b="0" i="0" u="none" strike="noStrike" dirty="0">
                <a:solidFill>
                  <a:srgbClr val="09408E"/>
                </a:solidFill>
                <a:effectLst/>
                <a:latin typeface="-apple-system"/>
                <a:hlinkClick r:id="rId3"/>
              </a:rPr>
              <a:t>快速原型设计</a:t>
            </a:r>
            <a:r>
              <a:rPr lang="zh-CN" altLang="en-US" sz="2800" b="0" i="0" dirty="0">
                <a:solidFill>
                  <a:srgbClr val="191B1F"/>
                </a:solidFill>
                <a:effectLst/>
                <a:latin typeface="-apple-system"/>
              </a:rPr>
              <a:t>、模型验证、演示和教学。</a:t>
            </a:r>
          </a:p>
        </p:txBody>
      </p:sp>
    </p:spTree>
    <p:extLst>
      <p:ext uri="{BB962C8B-B14F-4D97-AF65-F5344CB8AC3E}">
        <p14:creationId xmlns:p14="http://schemas.microsoft.com/office/powerpoint/2010/main" val="367650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3F736-A490-C8F9-F76B-3F1C3D4D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可视化界面（文档问答聊天机器人）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DEABC0-429D-A513-0FE4-6B68DE0F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7" y="1420424"/>
            <a:ext cx="9207795" cy="401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2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39D6E74-9861-6AFA-1072-E7C7D6DE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594110" cy="43156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33F736-A490-C8F9-F76B-3F1C3D4D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可视化界面（角色扮演聊天机器人）</a:t>
            </a:r>
          </a:p>
        </p:txBody>
      </p:sp>
    </p:spTree>
    <p:extLst>
      <p:ext uri="{BB962C8B-B14F-4D97-AF65-F5344CB8AC3E}">
        <p14:creationId xmlns:p14="http://schemas.microsoft.com/office/powerpoint/2010/main" val="100291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CB56-D9FD-BCEE-BBA3-2890F5EC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功能实现：文档问答聊天机器人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FF45D-23F7-DA64-91F2-6EF05855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6371"/>
            <a:ext cx="8596668" cy="47849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文档聊天机器人主要调用百度千帆 </a:t>
            </a:r>
            <a:r>
              <a:rPr lang="en-US" altLang="zh-CN" dirty="0"/>
              <a:t>LLM </a:t>
            </a:r>
            <a:r>
              <a:rPr lang="zh-CN" altLang="en-US" dirty="0"/>
              <a:t>模型“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Monaco" panose="020B0509030404040204" pitchFamily="49" charset="0"/>
              </a:rPr>
              <a:t>ernie-speed-128k</a:t>
            </a:r>
            <a:r>
              <a:rPr lang="zh-CN" altLang="en-US" dirty="0"/>
              <a:t>”的 </a:t>
            </a:r>
            <a:r>
              <a:rPr lang="en-US" altLang="zh-CN" dirty="0"/>
              <a:t>API</a:t>
            </a:r>
            <a:r>
              <a:rPr lang="zh-CN" altLang="en-US" dirty="0"/>
              <a:t>，但同时本地化部署了 </a:t>
            </a:r>
            <a:r>
              <a:rPr lang="en-US" altLang="zh-CN" dirty="0" err="1">
                <a:solidFill>
                  <a:schemeClr val="tx1"/>
                </a:solidFill>
                <a:latin typeface="Monaco" panose="020B0509030404040204" pitchFamily="49" charset="0"/>
              </a:rPr>
              <a:t>huggingface</a:t>
            </a:r>
            <a:r>
              <a:rPr lang="en-US" altLang="zh-CN" dirty="0"/>
              <a:t> </a:t>
            </a:r>
            <a:r>
              <a:rPr lang="zh-CN" altLang="en-US" dirty="0"/>
              <a:t>上的开源 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embedding </a:t>
            </a:r>
            <a:r>
              <a:rPr lang="zh-CN" altLang="en-US" dirty="0"/>
              <a:t>模型</a:t>
            </a:r>
            <a:r>
              <a:rPr lang="zh-CN" altLang="en-US" dirty="0">
                <a:solidFill>
                  <a:schemeClr val="tx1"/>
                </a:solidFill>
                <a:latin typeface="Monaco" panose="020B0509030404040204" pitchFamily="49" charset="0"/>
              </a:rPr>
              <a:t>“</a:t>
            </a:r>
            <a:r>
              <a:rPr lang="en-US" altLang="zh-CN" dirty="0">
                <a:solidFill>
                  <a:srgbClr val="0070C0"/>
                </a:solidFill>
                <a:latin typeface="Monaco" panose="020B0509030404040204" pitchFamily="49" charset="0"/>
              </a:rPr>
              <a:t>BAAI/</a:t>
            </a:r>
            <a:r>
              <a:rPr lang="en-US" altLang="zh-CN" dirty="0" err="1">
                <a:solidFill>
                  <a:srgbClr val="0070C0"/>
                </a:solidFill>
                <a:latin typeface="Monaco" panose="020B0509030404040204" pitchFamily="49" charset="0"/>
              </a:rPr>
              <a:t>bge</a:t>
            </a:r>
            <a:r>
              <a:rPr lang="en-US" altLang="zh-CN" dirty="0">
                <a:solidFill>
                  <a:srgbClr val="0070C0"/>
                </a:solidFill>
                <a:latin typeface="Monaco" panose="020B0509030404040204" pitchFamily="49" charset="0"/>
              </a:rPr>
              <a:t>-small-</a:t>
            </a:r>
            <a:r>
              <a:rPr lang="en-US" altLang="zh-CN" dirty="0" err="1">
                <a:solidFill>
                  <a:srgbClr val="0070C0"/>
                </a:solidFill>
                <a:latin typeface="Monaco" panose="020B0509030404040204" pitchFamily="49" charset="0"/>
              </a:rPr>
              <a:t>zh</a:t>
            </a:r>
            <a:r>
              <a:rPr lang="zh-CN" altLang="en-US" dirty="0">
                <a:solidFill>
                  <a:schemeClr val="tx1"/>
                </a:solidFill>
                <a:latin typeface="Monaco" panose="020B0509030404040204" pitchFamily="49" charset="0"/>
              </a:rPr>
              <a:t>”</a:t>
            </a:r>
            <a:r>
              <a:rPr lang="zh-CN" altLang="en-US" dirty="0"/>
              <a:t>进行文本的处理，以实现文档阅读功能。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BGE </a:t>
            </a:r>
            <a:r>
              <a:rPr lang="zh-CN" altLang="en-US" dirty="0"/>
              <a:t>系列</a:t>
            </a:r>
            <a:r>
              <a:rPr lang="zh-CN" altLang="en-US" dirty="0">
                <a:solidFill>
                  <a:schemeClr val="tx1"/>
                </a:solidFill>
                <a:latin typeface="Monaco" panose="020B050903040404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Embedding </a:t>
            </a:r>
            <a:r>
              <a:rPr lang="zh-CN" altLang="en-US" dirty="0"/>
              <a:t>模型是由北京智源人工智能研究院（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BAAI</a:t>
            </a:r>
            <a:r>
              <a:rPr lang="zh-CN" altLang="en-US" dirty="0"/>
              <a:t>）开源的语义向量模型，不仅在 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MTEB </a:t>
            </a:r>
            <a:r>
              <a:rPr lang="zh-CN" altLang="en-US" dirty="0"/>
              <a:t>排行榜中登顶冠军，还是免费商用授权的大模型，支持中文，可以满足大多数大模型应用场景的需求。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我们使用</a:t>
            </a:r>
            <a:r>
              <a:rPr lang="zh-CN" altLang="en-US" dirty="0">
                <a:solidFill>
                  <a:schemeClr val="tx1"/>
                </a:solidFill>
                <a:latin typeface="Monaco" panose="020B050903040404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onaco" panose="020B0509030404040204" pitchFamily="49" charset="0"/>
              </a:rPr>
              <a:t>langchain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 </a:t>
            </a:r>
            <a:r>
              <a:rPr lang="zh-CN" altLang="en-US" dirty="0"/>
              <a:t>对 </a:t>
            </a:r>
            <a:r>
              <a:rPr lang="en-US" altLang="zh-CN" dirty="0" err="1">
                <a:solidFill>
                  <a:srgbClr val="0070C0"/>
                </a:solidFill>
                <a:latin typeface="Monaco" panose="020B0509030404040204" pitchFamily="49" charset="0"/>
              </a:rPr>
              <a:t>bge</a:t>
            </a:r>
            <a:r>
              <a:rPr lang="en-US" altLang="zh-CN" dirty="0">
                <a:solidFill>
                  <a:srgbClr val="0070C0"/>
                </a:solidFill>
                <a:latin typeface="Monaco" panose="020B05090304040402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embedding </a:t>
            </a:r>
            <a:r>
              <a:rPr lang="zh-CN" altLang="en-US" dirty="0"/>
              <a:t>模型的支持完成文本转好为语义向量的工作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DC683C-064C-62C2-FBA8-3055B0AF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899765"/>
            <a:ext cx="7441573" cy="13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4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CB56-D9FD-BCEE-BBA3-2890F5EC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功能实现：文档问答聊天机器人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FF45D-23F7-DA64-91F2-6EF05855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6371"/>
            <a:ext cx="8596668" cy="47849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文档聊天机器人的核心部分调用百度千帆 </a:t>
            </a:r>
            <a:r>
              <a:rPr lang="en-US" altLang="zh-CN" dirty="0"/>
              <a:t>LLM </a:t>
            </a:r>
            <a:r>
              <a:rPr lang="zh-CN" altLang="en-US" dirty="0"/>
              <a:t>模型“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Monaco" panose="020B0509030404040204" pitchFamily="49" charset="0"/>
              </a:rPr>
              <a:t>ernie-speed-128k</a:t>
            </a:r>
            <a:r>
              <a:rPr lang="zh-CN" altLang="en-US" dirty="0"/>
              <a:t>”的 </a:t>
            </a:r>
            <a:r>
              <a:rPr lang="en-US" altLang="zh-CN" dirty="0"/>
              <a:t>API</a:t>
            </a:r>
            <a:r>
              <a:rPr lang="zh-CN" altLang="en-US" dirty="0"/>
              <a:t>，以实现文本生成功能。模型加载由 </a:t>
            </a:r>
            <a:r>
              <a:rPr lang="en-US" altLang="zh-CN" dirty="0" err="1">
                <a:solidFill>
                  <a:srgbClr val="0070C0"/>
                </a:solidFill>
                <a:latin typeface="Monaco" panose="020B0509030404040204" pitchFamily="49" charset="0"/>
              </a:rPr>
              <a:t>langchain_community.llms</a:t>
            </a:r>
            <a:r>
              <a:rPr lang="en-US" altLang="zh-CN" dirty="0">
                <a:solidFill>
                  <a:srgbClr val="0070C0"/>
                </a:solidFill>
                <a:latin typeface="Monaco" panose="020B0509030404040204" pitchFamily="49" charset="0"/>
              </a:rPr>
              <a:t> </a:t>
            </a:r>
            <a:r>
              <a:rPr lang="zh-CN" altLang="en-US" dirty="0"/>
              <a:t>集成。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对文本进行预处理的过程，是将其切割成近似大小的语段，存入向量数据库，并将其与我们预先针对文档文大功能准备的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prompt</a:t>
            </a:r>
            <a:r>
              <a:rPr lang="zh-CN" altLang="en-US" dirty="0"/>
              <a:t>结合，交予千帆大模型，进行文本的生成与输出。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11BA78-1E51-1A6F-7350-EC117A4C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55" y="2261627"/>
            <a:ext cx="6753225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6916A7-2A13-8116-0B0D-26552A7F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96950"/>
            <a:ext cx="5165541" cy="2168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431110-F5BE-8BFD-A40B-CA953C536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875" y="3661602"/>
            <a:ext cx="4102111" cy="31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8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338C-EE56-D53D-0C47-43437FF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en-US" altLang="zh-CN" dirty="0"/>
              <a:t>1</a:t>
            </a:r>
            <a:r>
              <a:rPr lang="zh-CN" altLang="en-US" dirty="0"/>
              <a:t>：文档问答聊天机器人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D4B7-2ADE-5345-07C3-A8B4266E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093"/>
            <a:ext cx="8596668" cy="45842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我们准备的导入语料为</a:t>
            </a:r>
            <a:r>
              <a:rPr lang="en-US" altLang="zh-CN" dirty="0"/>
              <a:t>《</a:t>
            </a:r>
            <a:r>
              <a:rPr lang="zh-CN" altLang="en-US" dirty="0"/>
              <a:t>中华人民共和国立法法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西游记前三回</a:t>
            </a:r>
            <a:r>
              <a:rPr lang="en-US" altLang="zh-CN" dirty="0"/>
              <a:t>》</a:t>
            </a:r>
            <a:r>
              <a:rPr lang="zh-CN" altLang="en-US" dirty="0"/>
              <a:t>（均超过一万字），以证明该聊天机器人可以处理超过一万字的中文。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6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E9E1-6F68-F3D7-4D9F-3B01473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42" y="312234"/>
            <a:ext cx="8596668" cy="1320800"/>
          </a:xfrm>
        </p:spPr>
        <p:txBody>
          <a:bodyPr/>
          <a:lstStyle/>
          <a:p>
            <a:r>
              <a:rPr lang="zh-CN" altLang="en-US" dirty="0"/>
              <a:t>长文本阅读使用示例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05DCD7-E0F8-6806-A457-26DA5B02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169" r="50659" b="29037"/>
          <a:stretch/>
        </p:blipFill>
        <p:spPr>
          <a:xfrm>
            <a:off x="786282" y="1263806"/>
            <a:ext cx="7296697" cy="153886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4F052D-DD87-5436-0882-8F8B7AC6E205}"/>
              </a:ext>
            </a:extLst>
          </p:cNvPr>
          <p:cNvSpPr txBox="1"/>
          <p:nvPr/>
        </p:nvSpPr>
        <p:spPr>
          <a:xfrm>
            <a:off x="786282" y="5132529"/>
            <a:ext cx="1019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长文本可随时上传，上传后模型会立刻阅读，刷新语料。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用户输入法律法规文本查询相关问题后，输出相应结果。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65736E05-3547-1C0B-0AC7-3283B8B8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85" t="24800" b="27392"/>
          <a:stretch/>
        </p:blipFill>
        <p:spPr>
          <a:xfrm>
            <a:off x="786282" y="3020122"/>
            <a:ext cx="9694421" cy="16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E5AEC-40E7-4A2C-1B3C-F6FB02D3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020"/>
          </a:xfrm>
        </p:spPr>
        <p:txBody>
          <a:bodyPr/>
          <a:lstStyle/>
          <a:p>
            <a:r>
              <a:rPr lang="zh-CN" altLang="en-US" dirty="0"/>
              <a:t>功能实现：角色扮演聊天机器人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F501-E0D6-2ECB-1BE3-804A6CC3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82029"/>
            <a:ext cx="8991207" cy="5537748"/>
          </a:xfrm>
        </p:spPr>
        <p:txBody>
          <a:bodyPr>
            <a:normAutofit/>
          </a:bodyPr>
          <a:lstStyle/>
          <a:p>
            <a:r>
              <a:rPr lang="zh-CN" altLang="en-US" dirty="0"/>
              <a:t>核心模型为千帆的“</a:t>
            </a:r>
            <a:r>
              <a:rPr lang="en-US" altLang="zh-CN" b="0" dirty="0">
                <a:solidFill>
                  <a:srgbClr val="0070C0"/>
                </a:solidFill>
                <a:effectLst/>
                <a:latin typeface="Monaco" panose="020B0509030404040204" pitchFamily="49" charset="0"/>
              </a:rPr>
              <a:t>ernie-speed-128k</a:t>
            </a:r>
            <a:r>
              <a:rPr lang="zh-CN" altLang="en-US" dirty="0"/>
              <a:t>”模型。为让机器人得以记住上下文的内容，建立 </a:t>
            </a:r>
            <a:r>
              <a:rPr lang="en-US" altLang="zh-CN" dirty="0" err="1">
                <a:solidFill>
                  <a:schemeClr val="tx1"/>
                </a:solidFill>
                <a:latin typeface="Monaco" panose="020B0509030404040204" pitchFamily="49" charset="0"/>
              </a:rPr>
              <a:t>conversation_history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 </a:t>
            </a:r>
            <a:r>
              <a:rPr lang="zh-CN" altLang="en-US" dirty="0"/>
              <a:t>列表记录聊天的历史记录。</a:t>
            </a:r>
            <a:endParaRPr lang="en-US" altLang="zh-CN" dirty="0"/>
          </a:p>
          <a:p>
            <a:r>
              <a:rPr lang="zh-CN" altLang="en-US" dirty="0"/>
              <a:t>给机器人添加扮演的人设（即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prompt</a:t>
            </a:r>
            <a:r>
              <a:rPr lang="zh-CN" altLang="en-US" dirty="0"/>
              <a:t>），让机器人能够进行角色扮演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将用户输入与 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prompt </a:t>
            </a:r>
            <a:r>
              <a:rPr lang="zh-CN" altLang="en-US" dirty="0"/>
              <a:t>结合交予大模型，调用千帆模型 </a:t>
            </a:r>
            <a:r>
              <a:rPr lang="en-US" altLang="zh-CN" dirty="0">
                <a:solidFill>
                  <a:schemeClr val="tx1"/>
                </a:solidFill>
                <a:latin typeface="Monaco" panose="020B0509030404040204" pitchFamily="49" charset="0"/>
              </a:rPr>
              <a:t>API </a:t>
            </a:r>
            <a:r>
              <a:rPr lang="zh-CN" altLang="en-US" dirty="0"/>
              <a:t>生成回答输出。</a:t>
            </a:r>
            <a:endParaRPr lang="en-US" altLang="zh-CN" dirty="0"/>
          </a:p>
          <a:p>
            <a:r>
              <a:rPr lang="zh-CN" altLang="en-US" dirty="0"/>
              <a:t>每次输出结果添加到聊天记录中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A2DF2F-F037-44DE-B61C-798DA036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381174"/>
            <a:ext cx="8467890" cy="27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174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522</Words>
  <Application>Microsoft Office PowerPoint</Application>
  <PresentationFormat>宽屏</PresentationFormat>
  <Paragraphs>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Arial</vt:lpstr>
      <vt:lpstr>Monaco</vt:lpstr>
      <vt:lpstr>Trebuchet MS</vt:lpstr>
      <vt:lpstr>Wingdings 3</vt:lpstr>
      <vt:lpstr>平面</vt:lpstr>
      <vt:lpstr>人工智能软件开发与实践大作业展示</vt:lpstr>
      <vt:lpstr>可视化前端界面</vt:lpstr>
      <vt:lpstr>可视化界面（文档问答聊天机器人）</vt:lpstr>
      <vt:lpstr>可视化界面（角色扮演聊天机器人）</vt:lpstr>
      <vt:lpstr>功能实现：文档问答聊天机器人</vt:lpstr>
      <vt:lpstr>功能实现：文档问答聊天机器人</vt:lpstr>
      <vt:lpstr>功能1：文档问答聊天机器人</vt:lpstr>
      <vt:lpstr>长文本阅读使用示例</vt:lpstr>
      <vt:lpstr>功能实现：角色扮演聊天机器人</vt:lpstr>
      <vt:lpstr>聊天机器人使用示例</vt:lpstr>
      <vt:lpstr>聊天机器人使用示例</vt:lpstr>
      <vt:lpstr>感谢观看！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Ruixuan Shi</dc:creator>
  <cp:lastModifiedBy>LKYU ★</cp:lastModifiedBy>
  <cp:revision>5</cp:revision>
  <dcterms:created xsi:type="dcterms:W3CDTF">2024-09-07T13:27:03Z</dcterms:created>
  <dcterms:modified xsi:type="dcterms:W3CDTF">2024-11-07T14:05:09Z</dcterms:modified>
</cp:coreProperties>
</file>