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logue" id="{DF3152A2-8D62-493B-B7CC-FE2593E087BD}">
          <p14:sldIdLst>
            <p14:sldId id="256"/>
            <p14:sldId id="257"/>
            <p14:sldId id="259"/>
            <p14:sldId id="260"/>
            <p14:sldId id="261"/>
          </p14:sldIdLst>
        </p14:section>
        <p14:section name="Epidemiology terms and concept" id="{660C6F8F-F34C-42FD-8963-BB0E574E47AE}">
          <p14:sldIdLst>
            <p14:sldId id="262"/>
            <p14:sldId id="263"/>
            <p14:sldId id="264"/>
            <p14:sldId id="265"/>
            <p14:sldId id="266"/>
            <p14:sldId id="267"/>
            <p14:sldId id="268"/>
            <p14:sldId id="269"/>
            <p14:sldId id="270"/>
            <p14:sldId id="271"/>
            <p14:sldId id="272"/>
          </p14:sldIdLst>
        </p14:section>
        <p14:section name="Exploratory data analysis" id="{B40D0E15-46B0-43FD-9CD7-8552A90758C3}">
          <p14:sldIdLst>
            <p14:sldId id="273"/>
            <p14:sldId id="274"/>
            <p14:sldId id="275"/>
          </p14:sldIdLst>
        </p14:section>
        <p14:section name="SIR model terminology 101" id="{55FAF5A7-0134-4A40-9EE3-1E46CE1FB238}">
          <p14:sldIdLst/>
        </p14:section>
        <p14:section name="Machine learning in COVID-19 prediction" id="{876F06FB-1611-47D7-BC36-1346CA1C0728}">
          <p14:sldIdLst/>
        </p14:section>
        <p14:section name="Discussion" id="{0D0B6A6B-CD9E-4E90-835A-EF3B211253B1}">
          <p14:sldIdLst/>
        </p14:section>
        <p14:section name="Conclusions" id="{18BAAF19-BC24-4A06-BFB0-FE1C8E13D1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5795" autoAdjust="0"/>
  </p:normalViewPr>
  <p:slideViewPr>
    <p:cSldViewPr>
      <p:cViewPr varScale="1">
        <p:scale>
          <a:sx n="89" d="100"/>
          <a:sy n="89" d="100"/>
        </p:scale>
        <p:origin x="-1037" y="-3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FAD16E-A20D-464A-A230-A52342127B7F}" type="datetimeFigureOut">
              <a:rPr lang="en-US" smtClean="0"/>
              <a:t>7/9/2021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7483C-7CC0-40C5-8187-A31BC21747F1}" type="slidenum">
              <a:rPr lang="en-US" smtClean="0"/>
              <a:t>‹#›</a:t>
            </a:fld>
            <a:endParaRPr lang="en-US"/>
          </a:p>
        </p:txBody>
      </p:sp>
    </p:spTree>
    <p:extLst>
      <p:ext uri="{BB962C8B-B14F-4D97-AF65-F5344CB8AC3E}">
        <p14:creationId xmlns:p14="http://schemas.microsoft.com/office/powerpoint/2010/main" val="199120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D2D2B1-AB03-4369-B675-A5AE8C0A1E20}"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D0BC1-6487-403C-8789-182DCA2EC8DB}" type="slidenum">
              <a:rPr lang="en-US" smtClean="0"/>
              <a:t>‹#›</a:t>
            </a:fld>
            <a:endParaRPr lang="en-US"/>
          </a:p>
        </p:txBody>
      </p:sp>
    </p:spTree>
    <p:extLst>
      <p:ext uri="{BB962C8B-B14F-4D97-AF65-F5344CB8AC3E}">
        <p14:creationId xmlns:p14="http://schemas.microsoft.com/office/powerpoint/2010/main" val="385209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2D2B1-AB03-4369-B675-A5AE8C0A1E20}"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D0BC1-6487-403C-8789-182DCA2EC8DB}" type="slidenum">
              <a:rPr lang="en-US" smtClean="0"/>
              <a:t>‹#›</a:t>
            </a:fld>
            <a:endParaRPr lang="en-US"/>
          </a:p>
        </p:txBody>
      </p:sp>
    </p:spTree>
    <p:extLst>
      <p:ext uri="{BB962C8B-B14F-4D97-AF65-F5344CB8AC3E}">
        <p14:creationId xmlns:p14="http://schemas.microsoft.com/office/powerpoint/2010/main" val="221130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2D2B1-AB03-4369-B675-A5AE8C0A1E20}"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D0BC1-6487-403C-8789-182DCA2EC8DB}" type="slidenum">
              <a:rPr lang="en-US" smtClean="0"/>
              <a:t>‹#›</a:t>
            </a:fld>
            <a:endParaRPr lang="en-US"/>
          </a:p>
        </p:txBody>
      </p:sp>
    </p:spTree>
    <p:extLst>
      <p:ext uri="{BB962C8B-B14F-4D97-AF65-F5344CB8AC3E}">
        <p14:creationId xmlns:p14="http://schemas.microsoft.com/office/powerpoint/2010/main" val="1515796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2130425"/>
            <a:ext cx="7772400" cy="1470024"/>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1" cy="1752600"/>
          </a:xfrm>
        </p:spPr>
        <p:txBody>
          <a:bodyPr/>
          <a:lstStyle>
            <a:lvl1pPr marL="0" indent="0" algn="ctr">
              <a:buNone/>
              <a:defRPr>
                <a:solidFill>
                  <a:schemeClr val="tx1">
                    <a:tint val="75000"/>
                  </a:schemeClr>
                </a:solidFill>
              </a:defRPr>
            </a:lvl1pPr>
            <a:lvl2pPr marL="457344" indent="0" algn="ctr">
              <a:buNone/>
              <a:defRPr>
                <a:solidFill>
                  <a:schemeClr val="tx1">
                    <a:tint val="75000"/>
                  </a:schemeClr>
                </a:solidFill>
              </a:defRPr>
            </a:lvl2pPr>
            <a:lvl3pPr marL="913965" indent="0" algn="ctr">
              <a:buNone/>
              <a:defRPr>
                <a:solidFill>
                  <a:schemeClr val="tx1">
                    <a:tint val="75000"/>
                  </a:schemeClr>
                </a:solidFill>
              </a:defRPr>
            </a:lvl3pPr>
            <a:lvl4pPr marL="1371309" indent="0" algn="ctr">
              <a:buNone/>
              <a:defRPr>
                <a:solidFill>
                  <a:schemeClr val="tx1">
                    <a:tint val="75000"/>
                  </a:schemeClr>
                </a:solidFill>
              </a:defRPr>
            </a:lvl4pPr>
            <a:lvl5pPr marL="1828653" indent="0" algn="ctr">
              <a:buNone/>
              <a:defRPr>
                <a:solidFill>
                  <a:schemeClr val="tx1">
                    <a:tint val="75000"/>
                  </a:schemeClr>
                </a:solidFill>
              </a:defRPr>
            </a:lvl5pPr>
            <a:lvl6pPr marL="2285998" indent="0" algn="ctr">
              <a:buNone/>
              <a:defRPr>
                <a:solidFill>
                  <a:schemeClr val="tx1">
                    <a:tint val="75000"/>
                  </a:schemeClr>
                </a:solidFill>
              </a:defRPr>
            </a:lvl6pPr>
            <a:lvl7pPr marL="2742618" indent="0" algn="ctr">
              <a:buNone/>
              <a:defRPr>
                <a:solidFill>
                  <a:schemeClr val="tx1">
                    <a:tint val="75000"/>
                  </a:schemeClr>
                </a:solidFill>
              </a:defRPr>
            </a:lvl7pPr>
            <a:lvl8pPr marL="3199963" indent="0" algn="ctr">
              <a:buNone/>
              <a:defRPr>
                <a:solidFill>
                  <a:schemeClr val="tx1">
                    <a:tint val="75000"/>
                  </a:schemeClr>
                </a:solidFill>
              </a:defRPr>
            </a:lvl8pPr>
            <a:lvl9pPr marL="3657307"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2021/7/9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7575100"/>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2021/7/9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4942560"/>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100">
                <a:solidFill>
                  <a:schemeClr val="tx1">
                    <a:tint val="75000"/>
                  </a:schemeClr>
                </a:solidFill>
              </a:defRPr>
            </a:lvl1pPr>
            <a:lvl2pPr marL="457344" indent="0">
              <a:buNone/>
              <a:defRPr sz="1800">
                <a:solidFill>
                  <a:schemeClr val="tx1">
                    <a:tint val="75000"/>
                  </a:schemeClr>
                </a:solidFill>
              </a:defRPr>
            </a:lvl2pPr>
            <a:lvl3pPr marL="913965" indent="0">
              <a:buNone/>
              <a:defRPr sz="1600">
                <a:solidFill>
                  <a:schemeClr val="tx1">
                    <a:tint val="75000"/>
                  </a:schemeClr>
                </a:solidFill>
              </a:defRPr>
            </a:lvl3pPr>
            <a:lvl4pPr marL="1371309" indent="0">
              <a:buNone/>
              <a:defRPr sz="1400">
                <a:solidFill>
                  <a:schemeClr val="tx1">
                    <a:tint val="75000"/>
                  </a:schemeClr>
                </a:solidFill>
              </a:defRPr>
            </a:lvl4pPr>
            <a:lvl5pPr marL="1828653" indent="0">
              <a:buNone/>
              <a:defRPr sz="1400">
                <a:solidFill>
                  <a:schemeClr val="tx1">
                    <a:tint val="75000"/>
                  </a:schemeClr>
                </a:solidFill>
              </a:defRPr>
            </a:lvl5pPr>
            <a:lvl6pPr marL="2285998" indent="0">
              <a:buNone/>
              <a:defRPr sz="1400">
                <a:solidFill>
                  <a:schemeClr val="tx1">
                    <a:tint val="75000"/>
                  </a:schemeClr>
                </a:solidFill>
              </a:defRPr>
            </a:lvl6pPr>
            <a:lvl7pPr marL="2742618" indent="0">
              <a:buNone/>
              <a:defRPr sz="1400">
                <a:solidFill>
                  <a:schemeClr val="tx1">
                    <a:tint val="75000"/>
                  </a:schemeClr>
                </a:solidFill>
              </a:defRPr>
            </a:lvl7pPr>
            <a:lvl8pPr marL="3199963" indent="0">
              <a:buNone/>
              <a:defRPr sz="1400">
                <a:solidFill>
                  <a:schemeClr val="tx1">
                    <a:tint val="75000"/>
                  </a:schemeClr>
                </a:solidFill>
              </a:defRPr>
            </a:lvl8pPr>
            <a:lvl9pPr marL="3657307"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2021/7/9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4275227"/>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4"/>
          </a:xfrm>
        </p:spPr>
        <p:txBody>
          <a:bodyPr/>
          <a:lstStyle>
            <a:lvl1pPr>
              <a:defRPr sz="28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600200"/>
            <a:ext cx="4038600" cy="4525964"/>
          </a:xfrm>
        </p:spPr>
        <p:txBody>
          <a:bodyPr/>
          <a:lstStyle>
            <a:lvl1pPr>
              <a:defRPr sz="28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2021/7/9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4846761"/>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4"/>
            <a:ext cx="4040188" cy="639761"/>
          </a:xfrm>
        </p:spPr>
        <p:txBody>
          <a:bodyPr anchor="b"/>
          <a:lstStyle>
            <a:lvl1pPr marL="0" indent="0">
              <a:buNone/>
              <a:defRPr sz="2400" b="1"/>
            </a:lvl1pPr>
            <a:lvl2pPr marL="457344" indent="0">
              <a:buNone/>
              <a:defRPr sz="2100" b="1"/>
            </a:lvl2pPr>
            <a:lvl3pPr marL="913965" indent="0">
              <a:buNone/>
              <a:defRPr sz="1800" b="1"/>
            </a:lvl3pPr>
            <a:lvl4pPr marL="1371309" indent="0">
              <a:buNone/>
              <a:defRPr sz="1600" b="1"/>
            </a:lvl4pPr>
            <a:lvl5pPr marL="1828653" indent="0">
              <a:buNone/>
              <a:defRPr sz="1600" b="1"/>
            </a:lvl5pPr>
            <a:lvl6pPr marL="2285998" indent="0">
              <a:buNone/>
              <a:defRPr sz="1600" b="1"/>
            </a:lvl6pPr>
            <a:lvl7pPr marL="2742618" indent="0">
              <a:buNone/>
              <a:defRPr sz="1600" b="1"/>
            </a:lvl7pPr>
            <a:lvl8pPr marL="3199963" indent="0">
              <a:buNone/>
              <a:defRPr sz="1600" b="1"/>
            </a:lvl8pPr>
            <a:lvl9pPr marL="3657307"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6"/>
            <a:ext cx="4040188" cy="3951288"/>
          </a:xfrm>
        </p:spPr>
        <p:txBody>
          <a:bodyPr/>
          <a:lstStyle>
            <a:lvl1pPr>
              <a:defRPr sz="24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4"/>
            <a:ext cx="4041775" cy="639761"/>
          </a:xfrm>
        </p:spPr>
        <p:txBody>
          <a:bodyPr anchor="b"/>
          <a:lstStyle>
            <a:lvl1pPr marL="0" indent="0">
              <a:buNone/>
              <a:defRPr sz="2400" b="1"/>
            </a:lvl1pPr>
            <a:lvl2pPr marL="457344" indent="0">
              <a:buNone/>
              <a:defRPr sz="2100" b="1"/>
            </a:lvl2pPr>
            <a:lvl3pPr marL="913965" indent="0">
              <a:buNone/>
              <a:defRPr sz="1800" b="1"/>
            </a:lvl3pPr>
            <a:lvl4pPr marL="1371309" indent="0">
              <a:buNone/>
              <a:defRPr sz="1600" b="1"/>
            </a:lvl4pPr>
            <a:lvl5pPr marL="1828653" indent="0">
              <a:buNone/>
              <a:defRPr sz="1600" b="1"/>
            </a:lvl5pPr>
            <a:lvl6pPr marL="2285998" indent="0">
              <a:buNone/>
              <a:defRPr sz="1600" b="1"/>
            </a:lvl6pPr>
            <a:lvl7pPr marL="2742618" indent="0">
              <a:buNone/>
              <a:defRPr sz="1600" b="1"/>
            </a:lvl7pPr>
            <a:lvl8pPr marL="3199963" indent="0">
              <a:buNone/>
              <a:defRPr sz="1600" b="1"/>
            </a:lvl8pPr>
            <a:lvl9pPr marL="3657307"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6"/>
            <a:ext cx="4041775" cy="3951288"/>
          </a:xfrm>
        </p:spPr>
        <p:txBody>
          <a:bodyPr/>
          <a:lstStyle>
            <a:lvl1pPr>
              <a:defRPr sz="24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2021/7/9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4223707"/>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2021/7/9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5001652"/>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2021/7/9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2302420"/>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100" b="1"/>
            </a:lvl1pPr>
          </a:lstStyle>
          <a:p>
            <a:r>
              <a:rPr lang="zh-CN" altLang="en-US"/>
              <a:t>单击此处编辑母版标题样式</a:t>
            </a:r>
          </a:p>
        </p:txBody>
      </p:sp>
      <p:sp>
        <p:nvSpPr>
          <p:cNvPr id="3" name="内容占位符 2"/>
          <p:cNvSpPr>
            <a:spLocks noGrp="1"/>
          </p:cNvSpPr>
          <p:nvPr>
            <p:ph idx="1"/>
          </p:nvPr>
        </p:nvSpPr>
        <p:spPr>
          <a:xfrm>
            <a:off x="3575051" y="273050"/>
            <a:ext cx="5111750" cy="5853114"/>
          </a:xfrm>
        </p:spPr>
        <p:txBody>
          <a:bodyPr/>
          <a:lstStyle>
            <a:lvl1pPr>
              <a:defRPr sz="32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2"/>
          </a:xfrm>
        </p:spPr>
        <p:txBody>
          <a:bodyPr/>
          <a:lstStyle>
            <a:lvl1pPr marL="0" indent="0">
              <a:buNone/>
              <a:defRPr sz="1400"/>
            </a:lvl1pPr>
            <a:lvl2pPr marL="457344" indent="0">
              <a:buNone/>
              <a:defRPr sz="1300"/>
            </a:lvl2pPr>
            <a:lvl3pPr marL="913965" indent="0">
              <a:buNone/>
              <a:defRPr sz="1000"/>
            </a:lvl3pPr>
            <a:lvl4pPr marL="1371309" indent="0">
              <a:buNone/>
              <a:defRPr sz="900"/>
            </a:lvl4pPr>
            <a:lvl5pPr marL="1828653" indent="0">
              <a:buNone/>
              <a:defRPr sz="900"/>
            </a:lvl5pPr>
            <a:lvl6pPr marL="2285998" indent="0">
              <a:buNone/>
              <a:defRPr sz="900"/>
            </a:lvl6pPr>
            <a:lvl7pPr marL="2742618" indent="0">
              <a:buNone/>
              <a:defRPr sz="900"/>
            </a:lvl7pPr>
            <a:lvl8pPr marL="3199963" indent="0">
              <a:buNone/>
              <a:defRPr sz="900"/>
            </a:lvl8pPr>
            <a:lvl9pPr marL="3657307"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2021/7/9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2352033"/>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2D2B1-AB03-4369-B675-A5AE8C0A1E20}"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D0BC1-6487-403C-8789-182DCA2EC8DB}" type="slidenum">
              <a:rPr lang="en-US" smtClean="0"/>
              <a:t>‹#›</a:t>
            </a:fld>
            <a:endParaRPr lang="en-US"/>
          </a:p>
        </p:txBody>
      </p:sp>
    </p:spTree>
    <p:extLst>
      <p:ext uri="{BB962C8B-B14F-4D97-AF65-F5344CB8AC3E}">
        <p14:creationId xmlns:p14="http://schemas.microsoft.com/office/powerpoint/2010/main" val="27829515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4800600"/>
            <a:ext cx="5486400" cy="566738"/>
          </a:xfrm>
        </p:spPr>
        <p:txBody>
          <a:bodyPr anchor="b"/>
          <a:lstStyle>
            <a:lvl1pPr algn="l">
              <a:defRPr sz="2100" b="1"/>
            </a:lvl1pPr>
          </a:lstStyle>
          <a:p>
            <a:r>
              <a:rPr lang="zh-CN" altLang="en-US"/>
              <a:t>单击此处编辑母版标题样式</a:t>
            </a:r>
          </a:p>
        </p:txBody>
      </p:sp>
      <p:sp>
        <p:nvSpPr>
          <p:cNvPr id="3" name="图片占位符 2"/>
          <p:cNvSpPr>
            <a:spLocks noGrp="1"/>
          </p:cNvSpPr>
          <p:nvPr>
            <p:ph type="pic" idx="1"/>
          </p:nvPr>
        </p:nvSpPr>
        <p:spPr>
          <a:xfrm>
            <a:off x="1792289" y="612775"/>
            <a:ext cx="5486400" cy="4114800"/>
          </a:xfrm>
        </p:spPr>
        <p:txBody>
          <a:bodyPr/>
          <a:lstStyle>
            <a:lvl1pPr marL="0" indent="0">
              <a:buNone/>
              <a:defRPr sz="3200"/>
            </a:lvl1pPr>
            <a:lvl2pPr marL="457344" indent="0">
              <a:buNone/>
              <a:defRPr sz="2800"/>
            </a:lvl2pPr>
            <a:lvl3pPr marL="913965" indent="0">
              <a:buNone/>
              <a:defRPr sz="2400"/>
            </a:lvl3pPr>
            <a:lvl4pPr marL="1371309" indent="0">
              <a:buNone/>
              <a:defRPr sz="2100"/>
            </a:lvl4pPr>
            <a:lvl5pPr marL="1828653" indent="0">
              <a:buNone/>
              <a:defRPr sz="2100"/>
            </a:lvl5pPr>
            <a:lvl6pPr marL="2285998" indent="0">
              <a:buNone/>
              <a:defRPr sz="2100"/>
            </a:lvl6pPr>
            <a:lvl7pPr marL="2742618" indent="0">
              <a:buNone/>
              <a:defRPr sz="2100"/>
            </a:lvl7pPr>
            <a:lvl8pPr marL="3199963" indent="0">
              <a:buNone/>
              <a:defRPr sz="2100"/>
            </a:lvl8pPr>
            <a:lvl9pPr marL="3657307" indent="0">
              <a:buNone/>
              <a:defRPr sz="2100"/>
            </a:lvl9pPr>
          </a:lstStyle>
          <a:p>
            <a:endParaRPr lang="zh-CN" altLang="en-US"/>
          </a:p>
        </p:txBody>
      </p:sp>
      <p:sp>
        <p:nvSpPr>
          <p:cNvPr id="4" name="文本占位符 3"/>
          <p:cNvSpPr>
            <a:spLocks noGrp="1"/>
          </p:cNvSpPr>
          <p:nvPr>
            <p:ph type="body" sz="half" idx="2"/>
          </p:nvPr>
        </p:nvSpPr>
        <p:spPr>
          <a:xfrm>
            <a:off x="1792289" y="5367339"/>
            <a:ext cx="5486400" cy="804862"/>
          </a:xfrm>
        </p:spPr>
        <p:txBody>
          <a:bodyPr/>
          <a:lstStyle>
            <a:lvl1pPr marL="0" indent="0">
              <a:buNone/>
              <a:defRPr sz="1400"/>
            </a:lvl1pPr>
            <a:lvl2pPr marL="457344" indent="0">
              <a:buNone/>
              <a:defRPr sz="1300"/>
            </a:lvl2pPr>
            <a:lvl3pPr marL="913965" indent="0">
              <a:buNone/>
              <a:defRPr sz="1000"/>
            </a:lvl3pPr>
            <a:lvl4pPr marL="1371309" indent="0">
              <a:buNone/>
              <a:defRPr sz="900"/>
            </a:lvl4pPr>
            <a:lvl5pPr marL="1828653" indent="0">
              <a:buNone/>
              <a:defRPr sz="900"/>
            </a:lvl5pPr>
            <a:lvl6pPr marL="2285998" indent="0">
              <a:buNone/>
              <a:defRPr sz="900"/>
            </a:lvl6pPr>
            <a:lvl7pPr marL="2742618" indent="0">
              <a:buNone/>
              <a:defRPr sz="900"/>
            </a:lvl7pPr>
            <a:lvl8pPr marL="3199963" indent="0">
              <a:buNone/>
              <a:defRPr sz="900"/>
            </a:lvl8pPr>
            <a:lvl9pPr marL="3657307"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2021/7/9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6542695"/>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2021/7/9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3058730"/>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74639"/>
            <a:ext cx="2057400" cy="585152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2021/7/9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1359496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2D2B1-AB03-4369-B675-A5AE8C0A1E20}"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D0BC1-6487-403C-8789-182DCA2EC8DB}" type="slidenum">
              <a:rPr lang="en-US" smtClean="0"/>
              <a:t>‹#›</a:t>
            </a:fld>
            <a:endParaRPr lang="en-US"/>
          </a:p>
        </p:txBody>
      </p:sp>
    </p:spTree>
    <p:extLst>
      <p:ext uri="{BB962C8B-B14F-4D97-AF65-F5344CB8AC3E}">
        <p14:creationId xmlns:p14="http://schemas.microsoft.com/office/powerpoint/2010/main" val="308876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D2D2B1-AB03-4369-B675-A5AE8C0A1E20}" type="datetimeFigureOut">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D0BC1-6487-403C-8789-182DCA2EC8DB}" type="slidenum">
              <a:rPr lang="en-US" smtClean="0"/>
              <a:t>‹#›</a:t>
            </a:fld>
            <a:endParaRPr lang="en-US"/>
          </a:p>
        </p:txBody>
      </p:sp>
    </p:spTree>
    <p:extLst>
      <p:ext uri="{BB962C8B-B14F-4D97-AF65-F5344CB8AC3E}">
        <p14:creationId xmlns:p14="http://schemas.microsoft.com/office/powerpoint/2010/main" val="21133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D2D2B1-AB03-4369-B675-A5AE8C0A1E20}" type="datetimeFigureOut">
              <a:rPr lang="en-US" smtClean="0"/>
              <a:t>7/9/2021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CD0BC1-6487-403C-8789-182DCA2EC8DB}" type="slidenum">
              <a:rPr lang="en-US" smtClean="0"/>
              <a:t>‹#›</a:t>
            </a:fld>
            <a:endParaRPr lang="en-US"/>
          </a:p>
        </p:txBody>
      </p:sp>
    </p:spTree>
    <p:extLst>
      <p:ext uri="{BB962C8B-B14F-4D97-AF65-F5344CB8AC3E}">
        <p14:creationId xmlns:p14="http://schemas.microsoft.com/office/powerpoint/2010/main" val="131331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2D2B1-AB03-4369-B675-A5AE8C0A1E20}" type="datetimeFigureOut">
              <a:rPr lang="en-US" smtClean="0"/>
              <a:t>7/9/2021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D0BC1-6487-403C-8789-182DCA2EC8DB}" type="slidenum">
              <a:rPr lang="en-US" smtClean="0"/>
              <a:t>‹#›</a:t>
            </a:fld>
            <a:endParaRPr lang="en-US"/>
          </a:p>
        </p:txBody>
      </p:sp>
    </p:spTree>
    <p:extLst>
      <p:ext uri="{BB962C8B-B14F-4D97-AF65-F5344CB8AC3E}">
        <p14:creationId xmlns:p14="http://schemas.microsoft.com/office/powerpoint/2010/main" val="332612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2D2B1-AB03-4369-B675-A5AE8C0A1E20}" type="datetimeFigureOut">
              <a:rPr lang="en-US" smtClean="0"/>
              <a:t>7/9/2021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CD0BC1-6487-403C-8789-182DCA2EC8DB}" type="slidenum">
              <a:rPr lang="en-US" smtClean="0"/>
              <a:t>‹#›</a:t>
            </a:fld>
            <a:endParaRPr lang="en-US"/>
          </a:p>
        </p:txBody>
      </p:sp>
    </p:spTree>
    <p:extLst>
      <p:ext uri="{BB962C8B-B14F-4D97-AF65-F5344CB8AC3E}">
        <p14:creationId xmlns:p14="http://schemas.microsoft.com/office/powerpoint/2010/main" val="171005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2D2B1-AB03-4369-B675-A5AE8C0A1E20}" type="datetimeFigureOut">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D0BC1-6487-403C-8789-182DCA2EC8DB}" type="slidenum">
              <a:rPr lang="en-US" smtClean="0"/>
              <a:t>‹#›</a:t>
            </a:fld>
            <a:endParaRPr lang="en-US"/>
          </a:p>
        </p:txBody>
      </p:sp>
    </p:spTree>
    <p:extLst>
      <p:ext uri="{BB962C8B-B14F-4D97-AF65-F5344CB8AC3E}">
        <p14:creationId xmlns:p14="http://schemas.microsoft.com/office/powerpoint/2010/main" val="203921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2D2B1-AB03-4369-B675-A5AE8C0A1E20}" type="datetimeFigureOut">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D0BC1-6487-403C-8789-182DCA2EC8DB}" type="slidenum">
              <a:rPr lang="en-US" smtClean="0"/>
              <a:t>‹#›</a:t>
            </a:fld>
            <a:endParaRPr lang="en-US"/>
          </a:p>
        </p:txBody>
      </p:sp>
    </p:spTree>
    <p:extLst>
      <p:ext uri="{BB962C8B-B14F-4D97-AF65-F5344CB8AC3E}">
        <p14:creationId xmlns:p14="http://schemas.microsoft.com/office/powerpoint/2010/main" val="169336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2D2B1-AB03-4369-B675-A5AE8C0A1E20}" type="datetimeFigureOut">
              <a:rPr lang="en-US" smtClean="0"/>
              <a:t>7/9/2021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D0BC1-6487-403C-8789-182DCA2EC8DB}" type="slidenum">
              <a:rPr lang="en-US" smtClean="0"/>
              <a:t>‹#›</a:t>
            </a:fld>
            <a:endParaRPr lang="en-US"/>
          </a:p>
        </p:txBody>
      </p:sp>
    </p:spTree>
    <p:extLst>
      <p:ext uri="{BB962C8B-B14F-4D97-AF65-F5344CB8AC3E}">
        <p14:creationId xmlns:p14="http://schemas.microsoft.com/office/powerpoint/2010/main" val="1161373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1" cy="1143000"/>
          </a:xfrm>
          <a:prstGeom prst="rect">
            <a:avLst/>
          </a:prstGeom>
        </p:spPr>
        <p:txBody>
          <a:bodyPr vert="horz" lIns="91429" tIns="45715" rIns="91429" bIns="457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1" cy="4525964"/>
          </a:xfrm>
          <a:prstGeom prst="rect">
            <a:avLst/>
          </a:prstGeom>
        </p:spPr>
        <p:txBody>
          <a:bodyPr vert="horz" lIns="91429" tIns="45715" rIns="91429" bIns="457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1" cy="365125"/>
          </a:xfrm>
          <a:prstGeom prst="rect">
            <a:avLst/>
          </a:prstGeom>
        </p:spPr>
        <p:txBody>
          <a:bodyPr vert="horz" lIns="91429" tIns="45715" rIns="91429" bIns="45715" rtlCol="0" anchor="ctr"/>
          <a:lstStyle>
            <a:lvl1pPr algn="l">
              <a:defRPr sz="1300">
                <a:solidFill>
                  <a:schemeClr val="tx1">
                    <a:tint val="75000"/>
                  </a:schemeClr>
                </a:solidFill>
              </a:defRPr>
            </a:lvl1pPr>
          </a:lstStyle>
          <a:p>
            <a:pPr defTabSz="913965"/>
            <a:fld id="{530820CF-B880-4189-942D-D702A7CBA730}" type="datetimeFigureOut">
              <a:rPr lang="zh-CN" altLang="en-US" smtClean="0">
                <a:solidFill>
                  <a:prstClr val="black">
                    <a:tint val="75000"/>
                  </a:prstClr>
                </a:solidFill>
              </a:rPr>
              <a:pPr defTabSz="913965"/>
              <a:t>2021/7/9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1" y="6356351"/>
            <a:ext cx="2895600" cy="365125"/>
          </a:xfrm>
          <a:prstGeom prst="rect">
            <a:avLst/>
          </a:prstGeom>
        </p:spPr>
        <p:txBody>
          <a:bodyPr vert="horz" lIns="91429" tIns="45715" rIns="91429" bIns="45715" rtlCol="0" anchor="ctr"/>
          <a:lstStyle>
            <a:lvl1pPr algn="ctr">
              <a:defRPr sz="1300">
                <a:solidFill>
                  <a:schemeClr val="tx1">
                    <a:tint val="75000"/>
                  </a:schemeClr>
                </a:solidFill>
              </a:defRPr>
            </a:lvl1pPr>
          </a:lstStyle>
          <a:p>
            <a:pPr defTabSz="913965"/>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1"/>
            <a:ext cx="2133601" cy="365125"/>
          </a:xfrm>
          <a:prstGeom prst="rect">
            <a:avLst/>
          </a:prstGeom>
        </p:spPr>
        <p:txBody>
          <a:bodyPr vert="horz" lIns="91429" tIns="45715" rIns="91429" bIns="45715" rtlCol="0" anchor="ctr"/>
          <a:lstStyle>
            <a:lvl1pPr algn="r">
              <a:defRPr sz="1300">
                <a:solidFill>
                  <a:schemeClr val="tx1">
                    <a:tint val="75000"/>
                  </a:schemeClr>
                </a:solidFill>
              </a:defRPr>
            </a:lvl1pPr>
          </a:lstStyle>
          <a:p>
            <a:pPr defTabSz="913965"/>
            <a:fld id="{0C913308-F349-4B6D-A68A-DD1791B4A57B}" type="slidenum">
              <a:rPr lang="zh-CN" altLang="en-US" smtClean="0">
                <a:solidFill>
                  <a:prstClr val="black">
                    <a:tint val="75000"/>
                  </a:prstClr>
                </a:solidFill>
              </a:rPr>
              <a:pPr defTabSz="913965"/>
              <a:t>‹#›</a:t>
            </a:fld>
            <a:endParaRPr lang="zh-CN" altLang="en-US">
              <a:solidFill>
                <a:prstClr val="black">
                  <a:tint val="75000"/>
                </a:prstClr>
              </a:solidFill>
            </a:endParaRPr>
          </a:p>
        </p:txBody>
      </p:sp>
    </p:spTree>
    <p:extLst>
      <p:ext uri="{BB962C8B-B14F-4D97-AF65-F5344CB8AC3E}">
        <p14:creationId xmlns:p14="http://schemas.microsoft.com/office/powerpoint/2010/main" val="1603872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xStyles>
    <p:titleStyle>
      <a:lvl1pPr algn="ctr" defTabSz="913965" rtl="0" eaLnBrk="1" latinLnBrk="0" hangingPunct="1">
        <a:spcBef>
          <a:spcPct val="0"/>
        </a:spcBef>
        <a:buNone/>
        <a:defRPr sz="4400" kern="1200">
          <a:solidFill>
            <a:schemeClr val="tx1"/>
          </a:solidFill>
          <a:latin typeface="+mj-lt"/>
          <a:ea typeface="+mj-ea"/>
          <a:cs typeface="+mj-cs"/>
        </a:defRPr>
      </a:lvl1pPr>
    </p:titleStyle>
    <p:bodyStyle>
      <a:lvl1pPr marL="343008" indent="-343008" algn="l" defTabSz="9139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3184" indent="-285840" algn="l" defTabSz="9139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637" indent="-228672" algn="l" defTabSz="9139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981" indent="-228672" algn="l" defTabSz="9139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4pPr>
      <a:lvl5pPr marL="2057326" indent="-228672" algn="l" defTabSz="9139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5pPr>
      <a:lvl6pPr marL="2514670" indent="-228672" algn="l" defTabSz="9139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2971290" indent="-228672" algn="l" defTabSz="9139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428635" indent="-228672" algn="l" defTabSz="9139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3885979" indent="-228672" algn="l" defTabSz="9139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zh-CN"/>
      </a:defPPr>
      <a:lvl1pPr marL="0" algn="l" defTabSz="913965" rtl="0" eaLnBrk="1" latinLnBrk="0" hangingPunct="1">
        <a:defRPr sz="1800" kern="1200">
          <a:solidFill>
            <a:schemeClr val="tx1"/>
          </a:solidFill>
          <a:latin typeface="+mn-lt"/>
          <a:ea typeface="+mn-ea"/>
          <a:cs typeface="+mn-cs"/>
        </a:defRPr>
      </a:lvl1pPr>
      <a:lvl2pPr marL="457344" algn="l" defTabSz="913965" rtl="0" eaLnBrk="1" latinLnBrk="0" hangingPunct="1">
        <a:defRPr sz="1800" kern="1200">
          <a:solidFill>
            <a:schemeClr val="tx1"/>
          </a:solidFill>
          <a:latin typeface="+mn-lt"/>
          <a:ea typeface="+mn-ea"/>
          <a:cs typeface="+mn-cs"/>
        </a:defRPr>
      </a:lvl2pPr>
      <a:lvl3pPr marL="913965" algn="l" defTabSz="913965" rtl="0" eaLnBrk="1" latinLnBrk="0" hangingPunct="1">
        <a:defRPr sz="1800" kern="1200">
          <a:solidFill>
            <a:schemeClr val="tx1"/>
          </a:solidFill>
          <a:latin typeface="+mn-lt"/>
          <a:ea typeface="+mn-ea"/>
          <a:cs typeface="+mn-cs"/>
        </a:defRPr>
      </a:lvl3pPr>
      <a:lvl4pPr marL="1371309" algn="l" defTabSz="913965" rtl="0" eaLnBrk="1" latinLnBrk="0" hangingPunct="1">
        <a:defRPr sz="1800" kern="1200">
          <a:solidFill>
            <a:schemeClr val="tx1"/>
          </a:solidFill>
          <a:latin typeface="+mn-lt"/>
          <a:ea typeface="+mn-ea"/>
          <a:cs typeface="+mn-cs"/>
        </a:defRPr>
      </a:lvl4pPr>
      <a:lvl5pPr marL="1828653" algn="l" defTabSz="913965" rtl="0" eaLnBrk="1" latinLnBrk="0" hangingPunct="1">
        <a:defRPr sz="1800" kern="1200">
          <a:solidFill>
            <a:schemeClr val="tx1"/>
          </a:solidFill>
          <a:latin typeface="+mn-lt"/>
          <a:ea typeface="+mn-ea"/>
          <a:cs typeface="+mn-cs"/>
        </a:defRPr>
      </a:lvl5pPr>
      <a:lvl6pPr marL="2285998" algn="l" defTabSz="913965" rtl="0" eaLnBrk="1" latinLnBrk="0" hangingPunct="1">
        <a:defRPr sz="1800" kern="1200">
          <a:solidFill>
            <a:schemeClr val="tx1"/>
          </a:solidFill>
          <a:latin typeface="+mn-lt"/>
          <a:ea typeface="+mn-ea"/>
          <a:cs typeface="+mn-cs"/>
        </a:defRPr>
      </a:lvl6pPr>
      <a:lvl7pPr marL="2742618" algn="l" defTabSz="913965" rtl="0" eaLnBrk="1" latinLnBrk="0" hangingPunct="1">
        <a:defRPr sz="1800" kern="1200">
          <a:solidFill>
            <a:schemeClr val="tx1"/>
          </a:solidFill>
          <a:latin typeface="+mn-lt"/>
          <a:ea typeface="+mn-ea"/>
          <a:cs typeface="+mn-cs"/>
        </a:defRPr>
      </a:lvl7pPr>
      <a:lvl8pPr marL="3199963" algn="l" defTabSz="913965" rtl="0" eaLnBrk="1" latinLnBrk="0" hangingPunct="1">
        <a:defRPr sz="1800" kern="1200">
          <a:solidFill>
            <a:schemeClr val="tx1"/>
          </a:solidFill>
          <a:latin typeface="+mn-lt"/>
          <a:ea typeface="+mn-ea"/>
          <a:cs typeface="+mn-cs"/>
        </a:defRPr>
      </a:lvl8pPr>
      <a:lvl9pPr marL="3657307" algn="l" defTabSz="9139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jpeg"/><Relationship Id="rId7"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istrator\桌面\新建文件夹 (2)\5.15封面参考\复件 (27) 新建文件夹\0f1ac98d7ad0e382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2955"/>
            <a:ext cx="9144000" cy="688904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24"/>
          <p:cNvSpPr txBox="1"/>
          <p:nvPr/>
        </p:nvSpPr>
        <p:spPr>
          <a:xfrm>
            <a:off x="768150" y="1295400"/>
            <a:ext cx="5419757" cy="1998037"/>
          </a:xfrm>
          <a:prstGeom prst="rect">
            <a:avLst/>
          </a:prstGeom>
          <a:noFill/>
        </p:spPr>
        <p:txBody>
          <a:bodyPr wrap="square" lIns="104192" tIns="52097" rIns="104192" bIns="52097" rtlCol="0">
            <a:spAutoFit/>
          </a:bodyPr>
          <a:lstStyle/>
          <a:p>
            <a:pPr algn="ctr" defTabSz="913860"/>
            <a:r>
              <a:rPr lang="en-US" altLang="zh-CN" sz="4100" dirty="0" smtClean="0">
                <a:solidFill>
                  <a:srgbClr val="919DCB"/>
                </a:solidFill>
                <a:latin typeface="微软雅黑" panose="020B0503020204020204" charset="-122"/>
                <a:ea typeface="微软雅黑" panose="020B0503020204020204" charset="-122"/>
              </a:rPr>
              <a:t>COVID-19 DATA ANALYTICS AND FORECASTING</a:t>
            </a:r>
            <a:endParaRPr lang="zh-CN" altLang="en-US" sz="4100" dirty="0">
              <a:solidFill>
                <a:srgbClr val="919DCB"/>
              </a:solidFill>
              <a:latin typeface="微软雅黑" panose="020B0503020204020204" charset="-122"/>
              <a:ea typeface="微软雅黑" panose="020B0503020204020204" charset="-122"/>
            </a:endParaRPr>
          </a:p>
        </p:txBody>
      </p:sp>
      <p:sp>
        <p:nvSpPr>
          <p:cNvPr id="6" name="文本框 24"/>
          <p:cNvSpPr txBox="1"/>
          <p:nvPr/>
        </p:nvSpPr>
        <p:spPr>
          <a:xfrm>
            <a:off x="1641374" y="3587373"/>
            <a:ext cx="3673307" cy="351433"/>
          </a:xfrm>
          <a:prstGeom prst="rect">
            <a:avLst/>
          </a:prstGeom>
          <a:solidFill>
            <a:srgbClr val="919DCB"/>
          </a:solidFill>
        </p:spPr>
        <p:txBody>
          <a:bodyPr wrap="square" lIns="104192" tIns="52097" rIns="104192" bIns="52097" rtlCol="0">
            <a:spAutoFit/>
          </a:bodyPr>
          <a:lstStyle/>
          <a:p>
            <a:pPr algn="ctr" defTabSz="913860"/>
            <a:r>
              <a:rPr lang="en-US" altLang="zh-CN" sz="1600" dirty="0" smtClean="0">
                <a:solidFill>
                  <a:prstClr val="white"/>
                </a:solidFill>
                <a:latin typeface="微软雅黑" panose="020B0503020204020204" charset="-122"/>
                <a:ea typeface="微软雅黑" panose="020B0503020204020204" charset="-122"/>
              </a:rPr>
              <a:t>Proud Cockroaches</a:t>
            </a:r>
            <a:endParaRPr lang="en-US" altLang="zh-CN" sz="1600" dirty="0">
              <a:solidFill>
                <a:prstClr val="white"/>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089960313"/>
      </p:ext>
    </p:extLst>
  </p:cSld>
  <p:clrMapOvr>
    <a:masterClrMapping/>
  </p:clrMapOvr>
  <mc:AlternateContent xmlns:mc="http://schemas.openxmlformats.org/markup-compatibility/2006" xmlns:p14="http://schemas.microsoft.com/office/powerpoint/2010/main">
    <mc:Choice Requires="p14">
      <p:transition p14:dur="0" advTm="2376"/>
    </mc:Choice>
    <mc:Fallback xmlns="">
      <p:transition advTm="237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703384" y="996935"/>
            <a:ext cx="3437551" cy="144368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182941" y="587689"/>
            <a:ext cx="8412363"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24"/>
          <p:cNvSpPr txBox="1"/>
          <p:nvPr/>
        </p:nvSpPr>
        <p:spPr>
          <a:xfrm>
            <a:off x="36638" y="210796"/>
            <a:ext cx="8040562" cy="320667"/>
          </a:xfrm>
          <a:prstGeom prst="rect">
            <a:avLst/>
          </a:prstGeom>
          <a:noFill/>
        </p:spPr>
        <p:txBody>
          <a:bodyPr wrap="square" lIns="104205" tIns="52103" rIns="104205" bIns="52103" rtlCol="0">
            <a:spAutoFit/>
          </a:bodyPr>
          <a:lstStyle/>
          <a:p>
            <a:r>
              <a:rPr lang="en-US" altLang="zh-CN" sz="1400" spc="684" dirty="0" smtClean="0">
                <a:solidFill>
                  <a:srgbClr val="919DCB"/>
                </a:solidFill>
                <a:latin typeface="微软雅黑" panose="020B0503020204020204" charset="-122"/>
                <a:ea typeface="微软雅黑" panose="020B0503020204020204" charset="-122"/>
              </a:rPr>
              <a:t>1.2 - Overview of epidemics</a:t>
            </a:r>
            <a:endParaRPr lang="zh-CN" altLang="en-US" sz="1400" spc="684" dirty="0">
              <a:solidFill>
                <a:srgbClr val="919DCB"/>
              </a:solidFill>
              <a:latin typeface="微软雅黑" panose="020B0503020204020204" charset="-122"/>
              <a:ea typeface="微软雅黑" panose="020B0503020204020204" charset="-122"/>
            </a:endParaRPr>
          </a:p>
        </p:txBody>
      </p:sp>
      <p:sp>
        <p:nvSpPr>
          <p:cNvPr id="26" name="TextBox 25"/>
          <p:cNvSpPr txBox="1"/>
          <p:nvPr/>
        </p:nvSpPr>
        <p:spPr>
          <a:xfrm>
            <a:off x="1600200" y="914400"/>
            <a:ext cx="5577839" cy="369332"/>
          </a:xfrm>
          <a:prstGeom prst="rect">
            <a:avLst/>
          </a:prstGeom>
          <a:noFill/>
        </p:spPr>
        <p:txBody>
          <a:bodyPr wrap="square" rtlCol="0">
            <a:spAutoFit/>
          </a:bodyPr>
          <a:lstStyle/>
          <a:p>
            <a:pPr algn="ctr"/>
            <a:r>
              <a:rPr lang="en-US" dirty="0"/>
              <a:t>Progress of a disease</a:t>
            </a:r>
            <a:endParaRPr lang="en-US" dirty="0">
              <a:latin typeface="+mj-lt"/>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48" y="1447800"/>
            <a:ext cx="8412363"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4148" y="3219450"/>
            <a:ext cx="1722059" cy="1815882"/>
          </a:xfrm>
          <a:prstGeom prst="rect">
            <a:avLst/>
          </a:prstGeom>
          <a:noFill/>
        </p:spPr>
        <p:txBody>
          <a:bodyPr wrap="square" rtlCol="0">
            <a:spAutoFit/>
          </a:bodyPr>
          <a:lstStyle/>
          <a:p>
            <a:pPr algn="ctr"/>
            <a:r>
              <a:rPr lang="en-US" sz="1600" dirty="0"/>
              <a:t>When the occurrence of the disease is not regular and is infrequent, it is termed as </a:t>
            </a:r>
            <a:r>
              <a:rPr lang="en-US" sz="1600" b="1" dirty="0"/>
              <a:t>sporadic</a:t>
            </a:r>
            <a:r>
              <a:rPr lang="en-US" sz="1600" dirty="0"/>
              <a:t>.</a:t>
            </a:r>
          </a:p>
        </p:txBody>
      </p:sp>
      <p:sp>
        <p:nvSpPr>
          <p:cNvPr id="36" name="TextBox 35"/>
          <p:cNvSpPr txBox="1"/>
          <p:nvPr/>
        </p:nvSpPr>
        <p:spPr>
          <a:xfrm>
            <a:off x="2133600" y="3219448"/>
            <a:ext cx="2133600" cy="2800767"/>
          </a:xfrm>
          <a:prstGeom prst="rect">
            <a:avLst/>
          </a:prstGeom>
          <a:noFill/>
        </p:spPr>
        <p:txBody>
          <a:bodyPr wrap="square" rtlCol="0">
            <a:spAutoFit/>
          </a:bodyPr>
          <a:lstStyle/>
          <a:p>
            <a:pPr algn="ctr"/>
            <a:r>
              <a:rPr lang="en-US" sz="1600" dirty="0"/>
              <a:t>When the presence of the disease is constant in a particular geographical area, it is known as </a:t>
            </a:r>
            <a:r>
              <a:rPr lang="en-US" sz="1600" b="1" dirty="0"/>
              <a:t>endemic</a:t>
            </a:r>
            <a:r>
              <a:rPr lang="en-US" sz="1600" dirty="0"/>
              <a:t>. Endemic turns into a </a:t>
            </a:r>
            <a:r>
              <a:rPr lang="en-US" sz="1600" b="1" dirty="0"/>
              <a:t>hyperendemic</a:t>
            </a:r>
            <a:r>
              <a:rPr lang="en-US" sz="1600" dirty="0"/>
              <a:t> situation when a high level of disease occurrence is observed.</a:t>
            </a:r>
          </a:p>
        </p:txBody>
      </p:sp>
      <p:sp>
        <p:nvSpPr>
          <p:cNvPr id="40" name="TextBox 39"/>
          <p:cNvSpPr txBox="1"/>
          <p:nvPr/>
        </p:nvSpPr>
        <p:spPr>
          <a:xfrm>
            <a:off x="4495800" y="3219448"/>
            <a:ext cx="1752600" cy="2062103"/>
          </a:xfrm>
          <a:prstGeom prst="rect">
            <a:avLst/>
          </a:prstGeom>
          <a:noFill/>
        </p:spPr>
        <p:txBody>
          <a:bodyPr wrap="square" rtlCol="0">
            <a:spAutoFit/>
          </a:bodyPr>
          <a:lstStyle/>
          <a:p>
            <a:pPr algn="ctr"/>
            <a:r>
              <a:rPr lang="en-US" sz="1600" dirty="0"/>
              <a:t>When there is a sudden rise in the number of patients with the same disease and within a particular area, it is termed as an </a:t>
            </a:r>
            <a:r>
              <a:rPr lang="en-US" sz="1600" b="1" dirty="0"/>
              <a:t>epidemic</a:t>
            </a:r>
            <a:r>
              <a:rPr lang="en-US" sz="1600" dirty="0"/>
              <a:t>.</a:t>
            </a:r>
          </a:p>
        </p:txBody>
      </p:sp>
      <p:sp>
        <p:nvSpPr>
          <p:cNvPr id="41" name="TextBox 40"/>
          <p:cNvSpPr txBox="1"/>
          <p:nvPr/>
        </p:nvSpPr>
        <p:spPr>
          <a:xfrm>
            <a:off x="6705600" y="3219450"/>
            <a:ext cx="1828800" cy="2062103"/>
          </a:xfrm>
          <a:prstGeom prst="rect">
            <a:avLst/>
          </a:prstGeom>
          <a:noFill/>
        </p:spPr>
        <p:txBody>
          <a:bodyPr wrap="square" rtlCol="0">
            <a:spAutoFit/>
          </a:bodyPr>
          <a:lstStyle/>
          <a:p>
            <a:pPr algn="ctr"/>
            <a:r>
              <a:rPr lang="en-US" sz="1600" dirty="0"/>
              <a:t>When epidemics affect larger geographical areas (including multiple countries and continents), it is known as a </a:t>
            </a:r>
            <a:r>
              <a:rPr lang="en-US" sz="1600" b="1" dirty="0"/>
              <a:t>pandemic</a:t>
            </a:r>
            <a:r>
              <a:rPr lang="en-US" sz="1600" dirty="0"/>
              <a:t>.</a:t>
            </a:r>
          </a:p>
        </p:txBody>
      </p:sp>
    </p:spTree>
    <p:extLst>
      <p:ext uri="{BB962C8B-B14F-4D97-AF65-F5344CB8AC3E}">
        <p14:creationId xmlns:p14="http://schemas.microsoft.com/office/powerpoint/2010/main" val="2637491194"/>
      </p:ext>
    </p:extLst>
  </p:cSld>
  <p:clrMapOvr>
    <a:masterClrMapping/>
  </p:clrMapOvr>
  <mc:AlternateContent xmlns:mc="http://schemas.openxmlformats.org/markup-compatibility/2006" xmlns:p14="http://schemas.microsoft.com/office/powerpoint/2010/main">
    <mc:Choice Requires="p14">
      <p:transition p14:dur="10" advTm="2376"/>
    </mc:Choice>
    <mc:Fallback xmlns="">
      <p:transition advTm="2376"/>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703384" y="996935"/>
            <a:ext cx="3437551" cy="144368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182941" y="587689"/>
            <a:ext cx="8412363"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24"/>
          <p:cNvSpPr txBox="1"/>
          <p:nvPr/>
        </p:nvSpPr>
        <p:spPr>
          <a:xfrm>
            <a:off x="36638" y="210796"/>
            <a:ext cx="6287962" cy="320667"/>
          </a:xfrm>
          <a:prstGeom prst="rect">
            <a:avLst/>
          </a:prstGeom>
          <a:noFill/>
        </p:spPr>
        <p:txBody>
          <a:bodyPr wrap="square" lIns="104205" tIns="52103" rIns="104205" bIns="52103" rtlCol="0">
            <a:spAutoFit/>
          </a:bodyPr>
          <a:lstStyle/>
          <a:p>
            <a:r>
              <a:rPr lang="en-US" altLang="zh-CN" sz="1400" spc="684" dirty="0" smtClean="0">
                <a:solidFill>
                  <a:srgbClr val="919DCB"/>
                </a:solidFill>
                <a:latin typeface="微软雅黑" panose="020B0503020204020204" charset="-122"/>
                <a:ea typeface="微软雅黑" panose="020B0503020204020204" charset="-122"/>
              </a:rPr>
              <a:t>1.2 - Overview of epidemics (cont.)</a:t>
            </a:r>
            <a:endParaRPr lang="zh-CN" altLang="en-US" sz="1400" spc="684" dirty="0">
              <a:solidFill>
                <a:srgbClr val="919DCB"/>
              </a:solidFill>
              <a:latin typeface="微软雅黑" panose="020B0503020204020204" charset="-122"/>
              <a:ea typeface="微软雅黑" panose="020B0503020204020204" charset="-122"/>
            </a:endParaRPr>
          </a:p>
        </p:txBody>
      </p:sp>
      <p:sp>
        <p:nvSpPr>
          <p:cNvPr id="26" name="TextBox 25"/>
          <p:cNvSpPr txBox="1"/>
          <p:nvPr/>
        </p:nvSpPr>
        <p:spPr>
          <a:xfrm>
            <a:off x="182940" y="838200"/>
            <a:ext cx="8412363" cy="646331"/>
          </a:xfrm>
          <a:prstGeom prst="rect">
            <a:avLst/>
          </a:prstGeom>
          <a:noFill/>
        </p:spPr>
        <p:txBody>
          <a:bodyPr wrap="square" rtlCol="0">
            <a:spAutoFit/>
          </a:bodyPr>
          <a:lstStyle/>
          <a:p>
            <a:pPr algn="ctr"/>
            <a:r>
              <a:rPr lang="en-US" dirty="0"/>
              <a:t>When the epidemic crosses local boundaries and at the same time affects a large geological area, it becomes a pandemic.</a:t>
            </a:r>
            <a:endParaRPr lang="en-US" dirty="0">
              <a:latin typeface="+mj-lt"/>
            </a:endParaRPr>
          </a:p>
        </p:txBody>
      </p:sp>
      <p:pic>
        <p:nvPicPr>
          <p:cNvPr id="5125" name="Picture 5" descr="https://lh5.googleusercontent.com/N2HAiTWwEiVKiI3spJF_FfHUxy2KjQR9J2zg_lWLDhlYl-bdaZrUBPSjBJZgfe_LsQ-0YfNkEXexBLmZb9HgPBVBxDDKJa5CFgEgSZcQ7E3Wr3hCI_fMcGg3EvMtDGib8W6ikIU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303" y="1752600"/>
            <a:ext cx="6223635" cy="356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23608"/>
      </p:ext>
    </p:extLst>
  </p:cSld>
  <p:clrMapOvr>
    <a:masterClrMapping/>
  </p:clrMapOvr>
  <mc:AlternateContent xmlns:mc="http://schemas.openxmlformats.org/markup-compatibility/2006" xmlns:p14="http://schemas.microsoft.com/office/powerpoint/2010/main">
    <mc:Choice Requires="p14">
      <p:transition p14:dur="10" advTm="2376"/>
    </mc:Choice>
    <mc:Fallback xmlns="">
      <p:transition advTm="237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703384" y="996935"/>
            <a:ext cx="3437551" cy="144368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182941" y="587689"/>
            <a:ext cx="8412363"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24"/>
          <p:cNvSpPr txBox="1"/>
          <p:nvPr/>
        </p:nvSpPr>
        <p:spPr>
          <a:xfrm>
            <a:off x="36638" y="210796"/>
            <a:ext cx="6287962" cy="320667"/>
          </a:xfrm>
          <a:prstGeom prst="rect">
            <a:avLst/>
          </a:prstGeom>
          <a:noFill/>
        </p:spPr>
        <p:txBody>
          <a:bodyPr wrap="square" lIns="104205" tIns="52103" rIns="104205" bIns="52103" rtlCol="0">
            <a:spAutoFit/>
          </a:bodyPr>
          <a:lstStyle/>
          <a:p>
            <a:r>
              <a:rPr lang="en-US" altLang="zh-CN" sz="1400" spc="684" dirty="0" smtClean="0">
                <a:solidFill>
                  <a:srgbClr val="919DCB"/>
                </a:solidFill>
                <a:latin typeface="微软雅黑" panose="020B0503020204020204" charset="-122"/>
                <a:ea typeface="微软雅黑" panose="020B0503020204020204" charset="-122"/>
              </a:rPr>
              <a:t>1.2 - Overview of epidemics (cont.)</a:t>
            </a:r>
            <a:endParaRPr lang="zh-CN" altLang="en-US" sz="1400" spc="684" dirty="0">
              <a:solidFill>
                <a:srgbClr val="919DCB"/>
              </a:solidFill>
              <a:latin typeface="微软雅黑" panose="020B0503020204020204" charset="-122"/>
              <a:ea typeface="微软雅黑" panose="020B0503020204020204" charset="-122"/>
            </a:endParaRPr>
          </a:p>
        </p:txBody>
      </p:sp>
      <p:sp>
        <p:nvSpPr>
          <p:cNvPr id="26" name="TextBox 25"/>
          <p:cNvSpPr txBox="1"/>
          <p:nvPr/>
        </p:nvSpPr>
        <p:spPr>
          <a:xfrm>
            <a:off x="182940" y="838200"/>
            <a:ext cx="8412363" cy="646331"/>
          </a:xfrm>
          <a:prstGeom prst="rect">
            <a:avLst/>
          </a:prstGeom>
          <a:noFill/>
        </p:spPr>
        <p:txBody>
          <a:bodyPr wrap="square" rtlCol="0">
            <a:spAutoFit/>
          </a:bodyPr>
          <a:lstStyle/>
          <a:p>
            <a:pPr algn="ctr"/>
            <a:r>
              <a:rPr lang="en-US" dirty="0"/>
              <a:t>Some pandemics stand out in history because of the catastrophe they have </a:t>
            </a:r>
            <a:r>
              <a:rPr lang="en-US" dirty="0" smtClean="0"/>
              <a:t>caused.</a:t>
            </a:r>
          </a:p>
          <a:p>
            <a:pPr algn="ctr"/>
            <a:r>
              <a:rPr lang="en-US" dirty="0" smtClean="0"/>
              <a:t>Historical </a:t>
            </a:r>
            <a:r>
              <a:rPr lang="en-US" dirty="0"/>
              <a:t>records indicate that these pandemics pose a serious threat to humanity</a:t>
            </a:r>
            <a:r>
              <a:rPr lang="en-US" dirty="0" smtClean="0"/>
              <a:t>.</a:t>
            </a:r>
            <a:endParaRPr lang="en-US" dirty="0">
              <a:latin typeface="+mj-lt"/>
            </a:endParaRPr>
          </a:p>
        </p:txBody>
      </p:sp>
      <p:pic>
        <p:nvPicPr>
          <p:cNvPr id="6146" name="Picture 2" descr="E:\study\Discrete Structure\Fucking Big Assignment\Slide\Le Triomphe de la Mort _ Pieter Bruege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1600052"/>
            <a:ext cx="3149813" cy="22309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3399" y="3831189"/>
            <a:ext cx="3149813" cy="369332"/>
          </a:xfrm>
          <a:prstGeom prst="rect">
            <a:avLst/>
          </a:prstGeom>
          <a:noFill/>
        </p:spPr>
        <p:txBody>
          <a:bodyPr wrap="square" rtlCol="0">
            <a:spAutoFit/>
          </a:bodyPr>
          <a:lstStyle/>
          <a:p>
            <a:pPr algn="ctr"/>
            <a:r>
              <a:rPr lang="en-US" i="1" dirty="0"/>
              <a:t>Black Death pandemic (</a:t>
            </a:r>
            <a:r>
              <a:rPr lang="en-US" i="1" dirty="0" smtClean="0"/>
              <a:t>1347)</a:t>
            </a:r>
            <a:endParaRPr lang="en-US" i="1" dirty="0"/>
          </a:p>
        </p:txBody>
      </p:sp>
      <p:pic>
        <p:nvPicPr>
          <p:cNvPr id="6148" name="Picture 4" descr="E:\study\Discrete Structure\Fucking Big Assignment\Slide\Spanish Flu Influenza.jpg"/>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1600053"/>
            <a:ext cx="3154680" cy="22311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491267" y="3831189"/>
            <a:ext cx="3149813" cy="369332"/>
          </a:xfrm>
          <a:prstGeom prst="rect">
            <a:avLst/>
          </a:prstGeom>
          <a:noFill/>
        </p:spPr>
        <p:txBody>
          <a:bodyPr wrap="square" rtlCol="0">
            <a:spAutoFit/>
          </a:bodyPr>
          <a:lstStyle/>
          <a:p>
            <a:pPr algn="ctr"/>
            <a:r>
              <a:rPr lang="en-US" i="1" dirty="0"/>
              <a:t>Spanish flu </a:t>
            </a:r>
            <a:r>
              <a:rPr lang="en-US" i="1" dirty="0" smtClean="0"/>
              <a:t>influenza (1918)</a:t>
            </a:r>
            <a:endParaRPr lang="en-US" i="1" dirty="0"/>
          </a:p>
        </p:txBody>
      </p:sp>
      <p:sp>
        <p:nvSpPr>
          <p:cNvPr id="12" name="TextBox 11"/>
          <p:cNvSpPr txBox="1"/>
          <p:nvPr/>
        </p:nvSpPr>
        <p:spPr>
          <a:xfrm>
            <a:off x="2644140" y="6324600"/>
            <a:ext cx="3657599" cy="369332"/>
          </a:xfrm>
          <a:prstGeom prst="rect">
            <a:avLst/>
          </a:prstGeom>
          <a:noFill/>
        </p:spPr>
        <p:txBody>
          <a:bodyPr wrap="square" rtlCol="0">
            <a:spAutoFit/>
          </a:bodyPr>
          <a:lstStyle/>
          <a:p>
            <a:pPr algn="ctr"/>
            <a:r>
              <a:rPr lang="en-US" i="1" dirty="0"/>
              <a:t>Swine flu </a:t>
            </a:r>
            <a:r>
              <a:rPr lang="en-US" i="1" dirty="0" smtClean="0"/>
              <a:t>influenza a.k.a H1N1 (2009)</a:t>
            </a:r>
            <a:endParaRPr lang="en-US" i="1" dirty="0"/>
          </a:p>
        </p:txBody>
      </p:sp>
      <p:pic>
        <p:nvPicPr>
          <p:cNvPr id="6150" name="Picture 6" descr="G4 Virus: New Swin Flu Strain Found In China - Insider Pape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95600" y="4200521"/>
            <a:ext cx="3154680" cy="2124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351249"/>
      </p:ext>
    </p:extLst>
  </p:cSld>
  <p:clrMapOvr>
    <a:masterClrMapping/>
  </p:clrMapOvr>
  <mc:AlternateContent xmlns:mc="http://schemas.openxmlformats.org/markup-compatibility/2006" xmlns:p14="http://schemas.microsoft.com/office/powerpoint/2010/main">
    <mc:Choice Requires="p14">
      <p:transition p14:dur="10" advTm="2376"/>
    </mc:Choice>
    <mc:Fallback xmlns="">
      <p:transition advTm="237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703384" y="996935"/>
            <a:ext cx="3437551" cy="144368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182941" y="587689"/>
            <a:ext cx="8412363"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24"/>
          <p:cNvSpPr txBox="1"/>
          <p:nvPr/>
        </p:nvSpPr>
        <p:spPr>
          <a:xfrm>
            <a:off x="36638" y="210796"/>
            <a:ext cx="6287962" cy="320667"/>
          </a:xfrm>
          <a:prstGeom prst="rect">
            <a:avLst/>
          </a:prstGeom>
          <a:noFill/>
        </p:spPr>
        <p:txBody>
          <a:bodyPr wrap="square" lIns="104205" tIns="52103" rIns="104205" bIns="52103" rtlCol="0">
            <a:spAutoFit/>
          </a:bodyPr>
          <a:lstStyle/>
          <a:p>
            <a:r>
              <a:rPr lang="en-US" altLang="zh-CN" sz="1400" spc="684" dirty="0" smtClean="0">
                <a:solidFill>
                  <a:srgbClr val="919DCB"/>
                </a:solidFill>
                <a:latin typeface="微软雅黑" panose="020B0503020204020204" charset="-122"/>
                <a:ea typeface="微软雅黑" panose="020B0503020204020204" charset="-122"/>
              </a:rPr>
              <a:t>1.2 - Overview of epidemics (cont.)</a:t>
            </a:r>
            <a:endParaRPr lang="zh-CN" altLang="en-US" sz="1400" spc="684" dirty="0">
              <a:solidFill>
                <a:srgbClr val="919DCB"/>
              </a:solidFill>
              <a:latin typeface="微软雅黑" panose="020B0503020204020204" charset="-122"/>
              <a:ea typeface="微软雅黑" panose="020B0503020204020204" charset="-122"/>
            </a:endParaRPr>
          </a:p>
        </p:txBody>
      </p:sp>
      <p:sp>
        <p:nvSpPr>
          <p:cNvPr id="26" name="TextBox 25"/>
          <p:cNvSpPr txBox="1"/>
          <p:nvPr/>
        </p:nvSpPr>
        <p:spPr>
          <a:xfrm>
            <a:off x="182940" y="838200"/>
            <a:ext cx="8412363" cy="646331"/>
          </a:xfrm>
          <a:prstGeom prst="rect">
            <a:avLst/>
          </a:prstGeom>
          <a:noFill/>
        </p:spPr>
        <p:txBody>
          <a:bodyPr wrap="square" rtlCol="0">
            <a:spAutoFit/>
          </a:bodyPr>
          <a:lstStyle/>
          <a:p>
            <a:pPr algn="ctr"/>
            <a:r>
              <a:rPr lang="en-US" dirty="0"/>
              <a:t>The latest pandemic is the Coronavirus Disease 2019 (COVID-19), declared a pandemic by the World Health Organization (WHO) in January 2020.</a:t>
            </a:r>
            <a:endParaRPr lang="en-US" dirty="0">
              <a:latin typeface="+mj-lt"/>
            </a:endParaRPr>
          </a:p>
        </p:txBody>
      </p:sp>
      <p:pic>
        <p:nvPicPr>
          <p:cNvPr id="7170" name="Picture 2" descr="Thế giới ghi nhận hơn 80 triệu ca mắc covid-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922" y="1828800"/>
            <a:ext cx="701040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685625"/>
      </p:ext>
    </p:extLst>
  </p:cSld>
  <p:clrMapOvr>
    <a:masterClrMapping/>
  </p:clrMapOvr>
  <mc:AlternateContent xmlns:mc="http://schemas.openxmlformats.org/markup-compatibility/2006" xmlns:p14="http://schemas.microsoft.com/office/powerpoint/2010/main">
    <mc:Choice Requires="p14">
      <p:transition p14:dur="10" advTm="2376"/>
    </mc:Choice>
    <mc:Fallback xmlns="">
      <p:transition advTm="237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703384" y="996935"/>
            <a:ext cx="3437551" cy="144368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182941" y="587689"/>
            <a:ext cx="8412363"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24"/>
          <p:cNvSpPr txBox="1"/>
          <p:nvPr/>
        </p:nvSpPr>
        <p:spPr>
          <a:xfrm>
            <a:off x="36638" y="210796"/>
            <a:ext cx="6287962" cy="320667"/>
          </a:xfrm>
          <a:prstGeom prst="rect">
            <a:avLst/>
          </a:prstGeom>
          <a:noFill/>
        </p:spPr>
        <p:txBody>
          <a:bodyPr wrap="square" lIns="104205" tIns="52103" rIns="104205" bIns="52103" rtlCol="0">
            <a:spAutoFit/>
          </a:bodyPr>
          <a:lstStyle/>
          <a:p>
            <a:r>
              <a:rPr lang="en-US" altLang="zh-CN" sz="1400" spc="684" dirty="0" smtClean="0">
                <a:solidFill>
                  <a:srgbClr val="919DCB"/>
                </a:solidFill>
                <a:latin typeface="微软雅黑" panose="020B0503020204020204" charset="-122"/>
                <a:ea typeface="微软雅黑" panose="020B0503020204020204" charset="-122"/>
              </a:rPr>
              <a:t>1.3 - The novel coronavirus</a:t>
            </a:r>
            <a:endParaRPr lang="zh-CN" altLang="en-US" sz="1400" spc="684" dirty="0">
              <a:solidFill>
                <a:srgbClr val="919DCB"/>
              </a:solidFill>
              <a:latin typeface="微软雅黑" panose="020B0503020204020204" charset="-122"/>
              <a:ea typeface="微软雅黑" panose="020B0503020204020204" charset="-122"/>
            </a:endParaRPr>
          </a:p>
        </p:txBody>
      </p:sp>
      <p:sp>
        <p:nvSpPr>
          <p:cNvPr id="26" name="TextBox 25"/>
          <p:cNvSpPr txBox="1"/>
          <p:nvPr/>
        </p:nvSpPr>
        <p:spPr>
          <a:xfrm>
            <a:off x="182940" y="838200"/>
            <a:ext cx="8412363" cy="923330"/>
          </a:xfrm>
          <a:prstGeom prst="rect">
            <a:avLst/>
          </a:prstGeom>
          <a:noFill/>
        </p:spPr>
        <p:txBody>
          <a:bodyPr wrap="square" rtlCol="0">
            <a:spAutoFit/>
          </a:bodyPr>
          <a:lstStyle/>
          <a:p>
            <a:pPr algn="ctr"/>
            <a:r>
              <a:rPr lang="en-US" dirty="0"/>
              <a:t>The word “novel” means “unknown” or “dealing with something new”. </a:t>
            </a:r>
            <a:endParaRPr lang="en-US" b="0" dirty="0" smtClean="0">
              <a:effectLst/>
            </a:endParaRPr>
          </a:p>
          <a:p>
            <a:pPr algn="ctr"/>
            <a:r>
              <a:rPr lang="en-US" dirty="0"/>
              <a:t>From the beginning of the outbreak, extensive efforts are being demonstrated by scientists and experts all over the world</a:t>
            </a:r>
            <a:r>
              <a:rPr lang="en-US" dirty="0" smtClean="0"/>
              <a:t>.</a:t>
            </a:r>
            <a:endParaRPr lang="en-US" b="0" dirty="0" smtClean="0">
              <a:effectLst/>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1531" y="1761530"/>
            <a:ext cx="7155180" cy="4046220"/>
          </a:xfrm>
          <a:prstGeom prst="rect">
            <a:avLst/>
          </a:prstGeom>
          <a:noFill/>
          <a:ln>
            <a:noFill/>
          </a:ln>
        </p:spPr>
      </p:pic>
    </p:spTree>
    <p:extLst>
      <p:ext uri="{BB962C8B-B14F-4D97-AF65-F5344CB8AC3E}">
        <p14:creationId xmlns:p14="http://schemas.microsoft.com/office/powerpoint/2010/main" val="4171540130"/>
      </p:ext>
    </p:extLst>
  </p:cSld>
  <p:clrMapOvr>
    <a:masterClrMapping/>
  </p:clrMapOvr>
  <mc:AlternateContent xmlns:mc="http://schemas.openxmlformats.org/markup-compatibility/2006" xmlns:p14="http://schemas.microsoft.com/office/powerpoint/2010/main">
    <mc:Choice Requires="p14">
      <p:transition p14:dur="10" advTm="2376"/>
    </mc:Choice>
    <mc:Fallback xmlns="">
      <p:transition advTm="237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703384" y="996935"/>
            <a:ext cx="3437551" cy="144368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182941" y="587689"/>
            <a:ext cx="8412363"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24"/>
          <p:cNvSpPr txBox="1"/>
          <p:nvPr/>
        </p:nvSpPr>
        <p:spPr>
          <a:xfrm>
            <a:off x="36638" y="210796"/>
            <a:ext cx="6287962" cy="320667"/>
          </a:xfrm>
          <a:prstGeom prst="rect">
            <a:avLst/>
          </a:prstGeom>
          <a:noFill/>
        </p:spPr>
        <p:txBody>
          <a:bodyPr wrap="square" lIns="104205" tIns="52103" rIns="104205" bIns="52103" rtlCol="0">
            <a:spAutoFit/>
          </a:bodyPr>
          <a:lstStyle/>
          <a:p>
            <a:r>
              <a:rPr lang="en-US" altLang="zh-CN" sz="1400" spc="684" dirty="0" smtClean="0">
                <a:solidFill>
                  <a:srgbClr val="919DCB"/>
                </a:solidFill>
                <a:latin typeface="微软雅黑" panose="020B0503020204020204" charset="-122"/>
                <a:ea typeface="微软雅黑" panose="020B0503020204020204" charset="-122"/>
              </a:rPr>
              <a:t>1.3 - The novel coronavirus (cont.)</a:t>
            </a:r>
            <a:endParaRPr lang="zh-CN" altLang="en-US" sz="1400" spc="684" dirty="0">
              <a:solidFill>
                <a:srgbClr val="919DCB"/>
              </a:solidFill>
              <a:latin typeface="微软雅黑" panose="020B0503020204020204" charset="-122"/>
              <a:ea typeface="微软雅黑" panose="020B0503020204020204" charset="-122"/>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356644"/>
            <a:ext cx="20478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984" y="3035895"/>
            <a:ext cx="10858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888805" y="2634422"/>
            <a:ext cx="59340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71106" y="4633244"/>
            <a:ext cx="1828800" cy="1477328"/>
          </a:xfrm>
          <a:prstGeom prst="rect">
            <a:avLst/>
          </a:prstGeom>
          <a:noFill/>
        </p:spPr>
        <p:txBody>
          <a:bodyPr wrap="square" rtlCol="0">
            <a:spAutoFit/>
          </a:bodyPr>
          <a:lstStyle/>
          <a:p>
            <a:pPr algn="ctr"/>
            <a:r>
              <a:rPr lang="en-US" dirty="0"/>
              <a:t>COVID-19 has a zoonotic origin (transmitted from animals to humans).</a:t>
            </a:r>
          </a:p>
        </p:txBody>
      </p:sp>
      <p:pic>
        <p:nvPicPr>
          <p:cNvPr id="9222" name="Picture 6" descr="A CLOSER LOOK: Is COVID-19 transmitted by air or droplets? | KOLR -  OzarksFirst.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84222" y="1371600"/>
            <a:ext cx="2209800" cy="310800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474722" y="4633244"/>
            <a:ext cx="1828800" cy="923330"/>
          </a:xfrm>
          <a:prstGeom prst="rect">
            <a:avLst/>
          </a:prstGeom>
          <a:noFill/>
        </p:spPr>
        <p:txBody>
          <a:bodyPr wrap="square" rtlCol="0">
            <a:spAutoFit/>
          </a:bodyPr>
          <a:lstStyle/>
          <a:p>
            <a:pPr algn="ctr"/>
            <a:r>
              <a:rPr lang="en-US" dirty="0"/>
              <a:t>Can spread through air droplets.</a:t>
            </a:r>
          </a:p>
        </p:txBody>
      </p:sp>
      <p:pic>
        <p:nvPicPr>
          <p:cNvPr id="922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6999" y="1371597"/>
            <a:ext cx="2118305" cy="3093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6511274" y="4633244"/>
            <a:ext cx="2049751" cy="1200329"/>
          </a:xfrm>
          <a:prstGeom prst="rect">
            <a:avLst/>
          </a:prstGeom>
          <a:noFill/>
        </p:spPr>
        <p:txBody>
          <a:bodyPr wrap="square" rtlCol="0">
            <a:spAutoFit/>
          </a:bodyPr>
          <a:lstStyle/>
          <a:p>
            <a:pPr algn="ctr"/>
            <a:r>
              <a:rPr lang="en-US" dirty="0"/>
              <a:t>Wide range of symptoms: from asymptomatic to severe pneumonia.</a:t>
            </a:r>
          </a:p>
        </p:txBody>
      </p:sp>
    </p:spTree>
    <p:extLst>
      <p:ext uri="{BB962C8B-B14F-4D97-AF65-F5344CB8AC3E}">
        <p14:creationId xmlns:p14="http://schemas.microsoft.com/office/powerpoint/2010/main" val="3548501220"/>
      </p:ext>
    </p:extLst>
  </p:cSld>
  <p:clrMapOvr>
    <a:masterClrMapping/>
  </p:clrMapOvr>
  <mc:AlternateContent xmlns:mc="http://schemas.openxmlformats.org/markup-compatibility/2006" xmlns:p14="http://schemas.microsoft.com/office/powerpoint/2010/main">
    <mc:Choice Requires="p14">
      <p:transition p14:dur="10" advTm="2376"/>
    </mc:Choice>
    <mc:Fallback xmlns="">
      <p:transition advTm="237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703384" y="996935"/>
            <a:ext cx="3437551" cy="144368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182941" y="587689"/>
            <a:ext cx="8412363"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24"/>
          <p:cNvSpPr txBox="1"/>
          <p:nvPr/>
        </p:nvSpPr>
        <p:spPr>
          <a:xfrm>
            <a:off x="36638" y="210796"/>
            <a:ext cx="6287962" cy="320667"/>
          </a:xfrm>
          <a:prstGeom prst="rect">
            <a:avLst/>
          </a:prstGeom>
          <a:noFill/>
        </p:spPr>
        <p:txBody>
          <a:bodyPr wrap="square" lIns="104205" tIns="52103" rIns="104205" bIns="52103" rtlCol="0">
            <a:spAutoFit/>
          </a:bodyPr>
          <a:lstStyle/>
          <a:p>
            <a:r>
              <a:rPr lang="en-US" altLang="zh-CN" sz="1400" spc="684" dirty="0" smtClean="0">
                <a:solidFill>
                  <a:srgbClr val="919DCB"/>
                </a:solidFill>
                <a:latin typeface="微软雅黑" panose="020B0503020204020204" charset="-122"/>
                <a:ea typeface="微软雅黑" panose="020B0503020204020204" charset="-122"/>
              </a:rPr>
              <a:t>1.3 - The novel coronavirus (cont.)</a:t>
            </a:r>
            <a:endParaRPr lang="zh-CN" altLang="en-US" sz="1400" spc="684" dirty="0">
              <a:solidFill>
                <a:srgbClr val="919DCB"/>
              </a:solidFill>
              <a:latin typeface="微软雅黑" panose="020B0503020204020204" charset="-122"/>
              <a:ea typeface="微软雅黑" panose="020B0503020204020204" charset="-122"/>
            </a:endParaRPr>
          </a:p>
        </p:txBody>
      </p:sp>
      <p:sp>
        <p:nvSpPr>
          <p:cNvPr id="26" name="TextBox 25"/>
          <p:cNvSpPr txBox="1"/>
          <p:nvPr/>
        </p:nvSpPr>
        <p:spPr>
          <a:xfrm>
            <a:off x="1051592" y="847458"/>
            <a:ext cx="6675059" cy="923330"/>
          </a:xfrm>
          <a:prstGeom prst="rect">
            <a:avLst/>
          </a:prstGeom>
          <a:noFill/>
        </p:spPr>
        <p:txBody>
          <a:bodyPr wrap="square" rtlCol="0">
            <a:spAutoFit/>
          </a:bodyPr>
          <a:lstStyle/>
          <a:p>
            <a:pPr algn="ctr"/>
            <a:r>
              <a:rPr lang="en-US" dirty="0"/>
              <a:t>The COVID-19 outbreak was an unprecedented situation that no one saw coming. Professionals and experts from different disciplines have to work together to find a solution.</a:t>
            </a:r>
            <a:endParaRPr lang="en-US" b="0" dirty="0" smtClean="0">
              <a:effectLst/>
            </a:endParaRPr>
          </a:p>
        </p:txBody>
      </p:sp>
      <p:pic>
        <p:nvPicPr>
          <p:cNvPr id="14338" name="Picture 2" descr="COVID-19 Research | BBMRI-ERIC: Making New Treatments Possi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592" y="1905000"/>
            <a:ext cx="6648727" cy="443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520609"/>
      </p:ext>
    </p:extLst>
  </p:cSld>
  <p:clrMapOvr>
    <a:masterClrMapping/>
  </p:clrMapOvr>
  <mc:AlternateContent xmlns:mc="http://schemas.openxmlformats.org/markup-compatibility/2006" xmlns:p14="http://schemas.microsoft.com/office/powerpoint/2010/main">
    <mc:Choice Requires="p14">
      <p:transition p14:dur="10" advTm="2376"/>
    </mc:Choice>
    <mc:Fallback xmlns="">
      <p:transition advTm="2376"/>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4" y="-58704"/>
            <a:ext cx="9289789" cy="6973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38969" y="1668418"/>
            <a:ext cx="8266061" cy="3527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04205" tIns="52103" rIns="104205" bIns="52103" rtlCol="0" anchor="ctr"/>
          <a:lstStyle/>
          <a:p>
            <a:pPr algn="ctr"/>
            <a:endParaRPr lang="zh-CN" altLang="en-US"/>
          </a:p>
        </p:txBody>
      </p:sp>
      <p:sp>
        <p:nvSpPr>
          <p:cNvPr id="4" name="椭圆 3"/>
          <p:cNvSpPr/>
          <p:nvPr/>
        </p:nvSpPr>
        <p:spPr>
          <a:xfrm>
            <a:off x="438969" y="2351261"/>
            <a:ext cx="1613787" cy="2161458"/>
          </a:xfrm>
          <a:prstGeom prst="ellipse">
            <a:avLst/>
          </a:prstGeom>
          <a:solidFill>
            <a:srgbClr val="919DCB"/>
          </a:solidFill>
          <a:ln>
            <a:solidFill>
              <a:srgbClr val="919DCB"/>
            </a:solidFill>
          </a:ln>
        </p:spPr>
        <p:style>
          <a:lnRef idx="2">
            <a:schemeClr val="accent1">
              <a:shade val="50000"/>
            </a:schemeClr>
          </a:lnRef>
          <a:fillRef idx="1">
            <a:schemeClr val="accent1"/>
          </a:fillRef>
          <a:effectRef idx="0">
            <a:schemeClr val="accent1"/>
          </a:effectRef>
          <a:fontRef idx="minor">
            <a:schemeClr val="lt1"/>
          </a:fontRef>
        </p:style>
        <p:txBody>
          <a:bodyPr lIns="104205" tIns="52103" rIns="104205" bIns="52103" rtlCol="0" anchor="ctr"/>
          <a:lstStyle/>
          <a:p>
            <a:pPr algn="ctr"/>
            <a:r>
              <a:rPr lang="en-US" altLang="zh-CN" sz="6200" dirty="0" smtClean="0"/>
              <a:t>02</a:t>
            </a:r>
            <a:endParaRPr lang="zh-CN" altLang="en-US" sz="6200" dirty="0"/>
          </a:p>
        </p:txBody>
      </p:sp>
      <p:sp>
        <p:nvSpPr>
          <p:cNvPr id="5" name="文本框 24"/>
          <p:cNvSpPr txBox="1"/>
          <p:nvPr/>
        </p:nvSpPr>
        <p:spPr>
          <a:xfrm>
            <a:off x="2052756" y="2825380"/>
            <a:ext cx="6628061" cy="1336330"/>
          </a:xfrm>
          <a:prstGeom prst="rect">
            <a:avLst/>
          </a:prstGeom>
          <a:noFill/>
        </p:spPr>
        <p:txBody>
          <a:bodyPr wrap="square" lIns="104205" tIns="52103" rIns="104205" bIns="52103" rtlCol="0">
            <a:spAutoFit/>
          </a:bodyPr>
          <a:lstStyle/>
          <a:p>
            <a:pPr algn="ctr"/>
            <a:r>
              <a:rPr lang="en-US" altLang="zh-CN" sz="4000" b="1" spc="684" dirty="0" smtClean="0">
                <a:solidFill>
                  <a:srgbClr val="919DCB"/>
                </a:solidFill>
                <a:latin typeface="微软雅黑" panose="020B0503020204020204" charset="-122"/>
                <a:ea typeface="微软雅黑" panose="020B0503020204020204" charset="-122"/>
              </a:rPr>
              <a:t>Exploratory data analysis</a:t>
            </a:r>
            <a:endParaRPr lang="zh-CN" altLang="en-US" sz="4000" b="1" spc="684" dirty="0">
              <a:solidFill>
                <a:srgbClr val="919DCB"/>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38148921"/>
      </p:ext>
    </p:extLst>
  </p:cSld>
  <p:clrMapOvr>
    <a:masterClrMapping/>
  </p:clrMapOvr>
  <mc:AlternateContent xmlns:mc="http://schemas.openxmlformats.org/markup-compatibility/2006" xmlns:p14="http://schemas.microsoft.com/office/powerpoint/2010/main">
    <mc:Choice Requires="p14">
      <p:transition p14:dur="0" advTm="2376"/>
    </mc:Choice>
    <mc:Fallback xmlns="">
      <p:transition advTm="237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729482" cy="261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24"/>
          <p:cNvSpPr txBox="1"/>
          <p:nvPr/>
        </p:nvSpPr>
        <p:spPr>
          <a:xfrm>
            <a:off x="990600" y="1900015"/>
            <a:ext cx="7162800" cy="843887"/>
          </a:xfrm>
          <a:prstGeom prst="rect">
            <a:avLst/>
          </a:prstGeom>
          <a:noFill/>
        </p:spPr>
        <p:txBody>
          <a:bodyPr wrap="square" lIns="104205" tIns="52103" rIns="104205" bIns="52103" rtlCol="0">
            <a:spAutoFit/>
          </a:bodyPr>
          <a:lstStyle/>
          <a:p>
            <a:pPr algn="ctr"/>
            <a:r>
              <a:rPr lang="en-US" altLang="zh-CN" sz="2400" dirty="0" smtClean="0">
                <a:latin typeface="微软雅黑" panose="020B0503020204020204" charset="-122"/>
                <a:ea typeface="微软雅黑" panose="020B0503020204020204" charset="-122"/>
              </a:rPr>
              <a:t>This project focuses on analyzing data from July 1, 2020 to May 31, 2021 of three groups:</a:t>
            </a:r>
          </a:p>
        </p:txBody>
      </p:sp>
      <p:sp>
        <p:nvSpPr>
          <p:cNvPr id="5" name="文本框 24"/>
          <p:cNvSpPr txBox="1"/>
          <p:nvPr/>
        </p:nvSpPr>
        <p:spPr>
          <a:xfrm>
            <a:off x="990600" y="3048000"/>
            <a:ext cx="7162800" cy="1951883"/>
          </a:xfrm>
          <a:prstGeom prst="rect">
            <a:avLst/>
          </a:prstGeom>
          <a:noFill/>
        </p:spPr>
        <p:txBody>
          <a:bodyPr wrap="square" lIns="104205" tIns="52103" rIns="104205" bIns="52103" rtlCol="0">
            <a:spAutoFit/>
          </a:bodyPr>
          <a:lstStyle/>
          <a:p>
            <a:pPr>
              <a:lnSpc>
                <a:spcPct val="150000"/>
              </a:lnSpc>
            </a:pPr>
            <a:r>
              <a:rPr lang="en-US" altLang="zh-CN" sz="2000" dirty="0" smtClean="0">
                <a:latin typeface="微软雅黑" panose="020B0503020204020204" charset="-122"/>
                <a:ea typeface="微软雅黑" panose="020B0503020204020204" charset="-122"/>
              </a:rPr>
              <a:t>(i) Global</a:t>
            </a:r>
          </a:p>
          <a:p>
            <a:pPr>
              <a:lnSpc>
                <a:spcPct val="150000"/>
              </a:lnSpc>
            </a:pPr>
            <a:r>
              <a:rPr lang="en-US" altLang="zh-CN" sz="2000" dirty="0" smtClean="0">
                <a:latin typeface="微软雅黑" panose="020B0503020204020204" charset="-122"/>
                <a:ea typeface="微软雅黑" panose="020B0503020204020204" charset="-122"/>
              </a:rPr>
              <a:t>(ii) Three countries with highest confirmed cases: United States, Brazil, India</a:t>
            </a:r>
          </a:p>
          <a:p>
            <a:pPr>
              <a:lnSpc>
                <a:spcPct val="150000"/>
              </a:lnSpc>
            </a:pPr>
            <a:r>
              <a:rPr lang="en-US" altLang="zh-CN" sz="2000" dirty="0" smtClean="0">
                <a:latin typeface="微软雅黑" panose="020B0503020204020204" charset="-122"/>
                <a:ea typeface="微软雅黑" panose="020B0503020204020204" charset="-122"/>
              </a:rPr>
              <a:t>(iii) Three Asian countries: Japan, Korea, Vietnam</a:t>
            </a:r>
          </a:p>
        </p:txBody>
      </p:sp>
    </p:spTree>
    <p:extLst>
      <p:ext uri="{BB962C8B-B14F-4D97-AF65-F5344CB8AC3E}">
        <p14:creationId xmlns:p14="http://schemas.microsoft.com/office/powerpoint/2010/main" val="3783240713"/>
      </p:ext>
    </p:extLst>
  </p:cSld>
  <p:clrMapOvr>
    <a:masterClrMapping/>
  </p:clrMapOvr>
  <mc:AlternateContent xmlns:mc="http://schemas.openxmlformats.org/markup-compatibility/2006" xmlns:p14="http://schemas.microsoft.com/office/powerpoint/2010/main">
    <mc:Choice Requires="p14">
      <p:transition p14:dur="0" advTm="2376"/>
    </mc:Choice>
    <mc:Fallback xmlns="">
      <p:transition advTm="237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703384" y="996935"/>
            <a:ext cx="3437551" cy="144368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182941" y="587689"/>
            <a:ext cx="8412363"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24"/>
          <p:cNvSpPr txBox="1"/>
          <p:nvPr/>
        </p:nvSpPr>
        <p:spPr>
          <a:xfrm>
            <a:off x="36638" y="210796"/>
            <a:ext cx="4687762" cy="320667"/>
          </a:xfrm>
          <a:prstGeom prst="rect">
            <a:avLst/>
          </a:prstGeom>
          <a:noFill/>
        </p:spPr>
        <p:txBody>
          <a:bodyPr wrap="square" lIns="104205" tIns="52103" rIns="104205" bIns="52103" rtlCol="0">
            <a:spAutoFit/>
          </a:bodyPr>
          <a:lstStyle/>
          <a:p>
            <a:r>
              <a:rPr lang="en-US" altLang="zh-CN" sz="1400" spc="684" dirty="0" smtClean="0">
                <a:solidFill>
                  <a:srgbClr val="919DCB"/>
                </a:solidFill>
                <a:latin typeface="微软雅黑" panose="020B0503020204020204" charset="-122"/>
                <a:ea typeface="微软雅黑" panose="020B0503020204020204" charset="-122"/>
              </a:rPr>
              <a:t>2.1 - Data retrieve</a:t>
            </a:r>
            <a:endParaRPr lang="zh-CN" altLang="en-US" sz="1400" spc="684" dirty="0">
              <a:solidFill>
                <a:srgbClr val="919DCB"/>
              </a:solidFill>
              <a:latin typeface="微软雅黑" panose="020B0503020204020204" charset="-122"/>
              <a:ea typeface="微软雅黑" panose="020B0503020204020204" charset="-122"/>
            </a:endParaRPr>
          </a:p>
        </p:txBody>
      </p:sp>
      <p:sp>
        <p:nvSpPr>
          <p:cNvPr id="33" name="TextBox 32"/>
          <p:cNvSpPr txBox="1"/>
          <p:nvPr/>
        </p:nvSpPr>
        <p:spPr>
          <a:xfrm>
            <a:off x="2125983" y="1002268"/>
            <a:ext cx="4526278" cy="369332"/>
          </a:xfrm>
          <a:prstGeom prst="rect">
            <a:avLst/>
          </a:prstGeom>
          <a:noFill/>
        </p:spPr>
        <p:txBody>
          <a:bodyPr wrap="square" rtlCol="0">
            <a:spAutoFit/>
          </a:bodyPr>
          <a:lstStyle/>
          <a:p>
            <a:pPr algn="ctr"/>
            <a:r>
              <a:rPr lang="en-US" dirty="0"/>
              <a:t>Start by importing the necessary libraries.</a:t>
            </a:r>
            <a:endParaRPr lang="en-US" dirty="0">
              <a:latin typeface="+mj-lt"/>
            </a:endParaRPr>
          </a:p>
        </p:txBody>
      </p:sp>
      <p:pic>
        <p:nvPicPr>
          <p:cNvPr id="15363" name="Picture 3" descr="https://lh4.googleusercontent.com/rbwySjeh1GdKrYyznZIdMrA4ayZR10SSm-Awf6M188x6LVlFhlijIRxxV2WCdQEDXQxK9yTOamrIFP0YkVKY-8MtDo0NFTo-YhFf-rqTY1ZH8-XvOr9JmT_sVxuQ8bej6DKoLVd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19" y="1371600"/>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5367" name="Picture 7" descr="https://lh4.googleusercontent.com/1rd-Qh62Q9ERKyVDtHMEXRibrN1U5pu3OS9e5Df_lhi0FiO6Vw1onSTHwNd_j2NP7dLkQ00ImBFzJYWcxGuF87zc3asymxn7rsFJmFihi6JBJS8e0JLXKe_nyJ6x3n1A1w8jeEz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399" y="1688068"/>
            <a:ext cx="3429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66020" y="4800600"/>
            <a:ext cx="3429000" cy="923330"/>
          </a:xfrm>
          <a:prstGeom prst="rect">
            <a:avLst/>
          </a:prstGeom>
          <a:noFill/>
        </p:spPr>
        <p:txBody>
          <a:bodyPr wrap="square" rtlCol="0">
            <a:spAutoFit/>
          </a:bodyPr>
          <a:lstStyle/>
          <a:p>
            <a:pPr algn="ctr"/>
            <a:r>
              <a:rPr lang="en-US" dirty="0"/>
              <a:t>We mainly use Pandas for retrieving, storing and manipulating data.</a:t>
            </a:r>
          </a:p>
        </p:txBody>
      </p:sp>
      <p:sp>
        <p:nvSpPr>
          <p:cNvPr id="30" name="TextBox 29"/>
          <p:cNvSpPr txBox="1"/>
          <p:nvPr/>
        </p:nvSpPr>
        <p:spPr>
          <a:xfrm>
            <a:off x="4724399" y="4800600"/>
            <a:ext cx="3429000" cy="646331"/>
          </a:xfrm>
          <a:prstGeom prst="rect">
            <a:avLst/>
          </a:prstGeom>
          <a:noFill/>
        </p:spPr>
        <p:txBody>
          <a:bodyPr wrap="square" rtlCol="0">
            <a:spAutoFit/>
          </a:bodyPr>
          <a:lstStyle/>
          <a:p>
            <a:pPr algn="ctr"/>
            <a:r>
              <a:rPr lang="en-US" dirty="0"/>
              <a:t>For visualization, we use Matplotlib and Seaborn.</a:t>
            </a:r>
          </a:p>
        </p:txBody>
      </p:sp>
    </p:spTree>
    <p:extLst>
      <p:ext uri="{BB962C8B-B14F-4D97-AF65-F5344CB8AC3E}">
        <p14:creationId xmlns:p14="http://schemas.microsoft.com/office/powerpoint/2010/main" val="1594799334"/>
      </p:ext>
    </p:extLst>
  </p:cSld>
  <p:clrMapOvr>
    <a:masterClrMapping/>
  </p:clrMapOvr>
  <mc:AlternateContent xmlns:mc="http://schemas.openxmlformats.org/markup-compatibility/2006" xmlns:p14="http://schemas.microsoft.com/office/powerpoint/2010/main">
    <mc:Choice Requires="p14">
      <p:transition p14:dur="0" advTm="2376"/>
    </mc:Choice>
    <mc:Fallback xmlns="">
      <p:transition advTm="237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istrator\桌面\新建文件夹 (2)\5.15封面参考\复件 (27) 新建文件夹\0f1ac98d7ad0e382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2955"/>
            <a:ext cx="9144000" cy="688904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24"/>
          <p:cNvSpPr txBox="1"/>
          <p:nvPr/>
        </p:nvSpPr>
        <p:spPr>
          <a:xfrm>
            <a:off x="1569520" y="1245033"/>
            <a:ext cx="2892757" cy="736166"/>
          </a:xfrm>
          <a:prstGeom prst="rect">
            <a:avLst/>
          </a:prstGeom>
          <a:noFill/>
        </p:spPr>
        <p:txBody>
          <a:bodyPr wrap="square" lIns="104205" tIns="52103" rIns="104205" bIns="52103" rtlCol="0">
            <a:spAutoFit/>
          </a:bodyPr>
          <a:lstStyle/>
          <a:p>
            <a:pPr algn="ctr"/>
            <a:r>
              <a:rPr lang="en-US" altLang="zh-CN" sz="4100" dirty="0" smtClean="0">
                <a:solidFill>
                  <a:srgbClr val="919DCB"/>
                </a:solidFill>
                <a:latin typeface="微软雅黑" panose="020B0503020204020204" charset="-122"/>
                <a:ea typeface="微软雅黑" panose="020B0503020204020204" charset="-122"/>
              </a:rPr>
              <a:t>Abstract</a:t>
            </a:r>
            <a:endParaRPr lang="zh-CN" altLang="en-US" sz="4100" dirty="0">
              <a:solidFill>
                <a:srgbClr val="919DCB"/>
              </a:solidFill>
              <a:latin typeface="微软雅黑" panose="020B0503020204020204" charset="-122"/>
              <a:ea typeface="微软雅黑" panose="020B0503020204020204" charset="-122"/>
            </a:endParaRPr>
          </a:p>
        </p:txBody>
      </p:sp>
      <p:sp>
        <p:nvSpPr>
          <p:cNvPr id="5" name="文本框 24"/>
          <p:cNvSpPr txBox="1"/>
          <p:nvPr/>
        </p:nvSpPr>
        <p:spPr>
          <a:xfrm>
            <a:off x="399407" y="1981200"/>
            <a:ext cx="5245802" cy="2259660"/>
          </a:xfrm>
          <a:prstGeom prst="rect">
            <a:avLst/>
          </a:prstGeom>
          <a:noFill/>
        </p:spPr>
        <p:txBody>
          <a:bodyPr wrap="square" lIns="104205" tIns="52103" rIns="104205" bIns="52103" rtlCol="0">
            <a:spAutoFit/>
          </a:bodyPr>
          <a:lstStyle/>
          <a:p>
            <a:pPr algn="ctr"/>
            <a:r>
              <a:rPr lang="en-US" altLang="zh-CN" sz="2000" dirty="0" smtClean="0">
                <a:solidFill>
                  <a:srgbClr val="919DCB"/>
                </a:solidFill>
                <a:latin typeface="微软雅黑" panose="020B0503020204020204" charset="-122"/>
                <a:ea typeface="微软雅黑" panose="020B0503020204020204" charset="-122"/>
              </a:rPr>
              <a:t>This project gives an overview of the most recent pandemic of the novel coronavirus 2019 (COVID-19) and shows how data analysis of such an epidemic plays an important role for further predictions and even predictions of future situations.</a:t>
            </a:r>
            <a:endParaRPr lang="zh-CN" altLang="en-US" sz="2000" dirty="0">
              <a:solidFill>
                <a:srgbClr val="919DCB"/>
              </a:solidFill>
              <a:latin typeface="微软雅黑" panose="020B0503020204020204" charset="-122"/>
              <a:ea typeface="微软雅黑" panose="020B0503020204020204" charset="-122"/>
            </a:endParaRPr>
          </a:p>
        </p:txBody>
      </p:sp>
      <p:sp>
        <p:nvSpPr>
          <p:cNvPr id="6" name="文本框 24"/>
          <p:cNvSpPr txBox="1"/>
          <p:nvPr/>
        </p:nvSpPr>
        <p:spPr>
          <a:xfrm>
            <a:off x="472473" y="4240859"/>
            <a:ext cx="5086851" cy="320667"/>
          </a:xfrm>
          <a:prstGeom prst="rect">
            <a:avLst/>
          </a:prstGeom>
          <a:solidFill>
            <a:srgbClr val="919DCB"/>
          </a:solidFill>
        </p:spPr>
        <p:txBody>
          <a:bodyPr wrap="square" lIns="104205" tIns="52103" rIns="104205" bIns="52103" rtlCol="0">
            <a:spAutoFit/>
          </a:bodyPr>
          <a:lstStyle/>
          <a:p>
            <a:pPr algn="ctr"/>
            <a:r>
              <a:rPr lang="en-US" altLang="zh-CN" sz="1400" dirty="0" smtClean="0">
                <a:solidFill>
                  <a:schemeClr val="bg1"/>
                </a:solidFill>
                <a:latin typeface="微软雅黑" panose="020B0503020204020204" charset="-122"/>
                <a:ea typeface="微软雅黑" panose="020B0503020204020204" charset="-122"/>
              </a:rPr>
              <a:t>Key words: COVID-19, data analysis, forecasting model</a:t>
            </a:r>
            <a:endParaRPr lang="en-US" altLang="zh-CN" sz="1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407582644"/>
      </p:ext>
    </p:extLst>
  </p:cSld>
  <p:clrMapOvr>
    <a:masterClrMapping/>
  </p:clrMapOvr>
  <mc:AlternateContent xmlns:mc="http://schemas.openxmlformats.org/markup-compatibility/2006" xmlns:p14="http://schemas.microsoft.com/office/powerpoint/2010/main">
    <mc:Choice Requires="p14">
      <p:transition p14:dur="0" advTm="2376"/>
    </mc:Choice>
    <mc:Fallback xmlns="">
      <p:transition advTm="237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729482" cy="261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24"/>
          <p:cNvSpPr txBox="1"/>
          <p:nvPr/>
        </p:nvSpPr>
        <p:spPr>
          <a:xfrm>
            <a:off x="1676400" y="1819922"/>
            <a:ext cx="5785515" cy="659221"/>
          </a:xfrm>
          <a:prstGeom prst="rect">
            <a:avLst/>
          </a:prstGeom>
          <a:noFill/>
        </p:spPr>
        <p:txBody>
          <a:bodyPr wrap="square" lIns="104205" tIns="52103" rIns="104205" bIns="52103" rtlCol="0">
            <a:spAutoFit/>
          </a:bodyPr>
          <a:lstStyle/>
          <a:p>
            <a:pPr algn="ctr"/>
            <a:r>
              <a:rPr lang="en-US" altLang="zh-CN" sz="3600" b="1" dirty="0">
                <a:solidFill>
                  <a:srgbClr val="919DCB"/>
                </a:solidFill>
                <a:latin typeface="微软雅黑" panose="020B0503020204020204" charset="-122"/>
                <a:ea typeface="微软雅黑" panose="020B0503020204020204" charset="-122"/>
              </a:rPr>
              <a:t>Team members</a:t>
            </a:r>
            <a:endParaRPr lang="zh-CN" altLang="en-US" sz="3600" b="1" dirty="0">
              <a:solidFill>
                <a:srgbClr val="919DCB"/>
              </a:solidFill>
              <a:latin typeface="微软雅黑" panose="020B0503020204020204" charset="-122"/>
              <a:ea typeface="微软雅黑" panose="020B0503020204020204" charset="-122"/>
            </a:endParaRPr>
          </a:p>
        </p:txBody>
      </p:sp>
      <p:sp>
        <p:nvSpPr>
          <p:cNvPr id="5" name="文本框 24"/>
          <p:cNvSpPr txBox="1"/>
          <p:nvPr/>
        </p:nvSpPr>
        <p:spPr>
          <a:xfrm>
            <a:off x="1676399" y="2895600"/>
            <a:ext cx="5785515" cy="3260767"/>
          </a:xfrm>
          <a:prstGeom prst="rect">
            <a:avLst/>
          </a:prstGeom>
          <a:noFill/>
        </p:spPr>
        <p:txBody>
          <a:bodyPr wrap="square" lIns="104205" tIns="52103" rIns="104205" bIns="52103" rtlCol="0">
            <a:spAutoFit/>
          </a:bodyPr>
          <a:lstStyle/>
          <a:p>
            <a:pPr algn="ctr">
              <a:lnSpc>
                <a:spcPct val="150000"/>
              </a:lnSpc>
            </a:pPr>
            <a:r>
              <a:rPr lang="en-US" altLang="zh-CN" sz="2800" dirty="0" smtClean="0">
                <a:solidFill>
                  <a:srgbClr val="919DCB"/>
                </a:solidFill>
                <a:latin typeface="微软雅黑" panose="020B0503020204020204" charset="-122"/>
                <a:ea typeface="微软雅黑" panose="020B0503020204020204" charset="-122"/>
              </a:rPr>
              <a:t>Hang Le Thi Thuy</a:t>
            </a:r>
          </a:p>
          <a:p>
            <a:pPr algn="ctr">
              <a:lnSpc>
                <a:spcPct val="150000"/>
              </a:lnSpc>
            </a:pPr>
            <a:r>
              <a:rPr lang="en-US" altLang="zh-CN" sz="2800" dirty="0" smtClean="0">
                <a:solidFill>
                  <a:srgbClr val="919DCB"/>
                </a:solidFill>
                <a:latin typeface="微软雅黑" panose="020B0503020204020204" charset="-122"/>
                <a:ea typeface="微软雅黑" panose="020B0503020204020204" charset="-122"/>
              </a:rPr>
              <a:t>Vinh Nguyen Do Phu</a:t>
            </a:r>
          </a:p>
          <a:p>
            <a:pPr algn="ctr">
              <a:lnSpc>
                <a:spcPct val="150000"/>
              </a:lnSpc>
            </a:pPr>
            <a:r>
              <a:rPr lang="en-US" altLang="zh-CN" sz="2800" dirty="0" smtClean="0">
                <a:solidFill>
                  <a:srgbClr val="919DCB"/>
                </a:solidFill>
                <a:latin typeface="微软雅黑" panose="020B0503020204020204" charset="-122"/>
                <a:ea typeface="微软雅黑" panose="020B0503020204020204" charset="-122"/>
              </a:rPr>
              <a:t>Dai Nguyen Quoc</a:t>
            </a:r>
          </a:p>
          <a:p>
            <a:pPr algn="ctr">
              <a:lnSpc>
                <a:spcPct val="150000"/>
              </a:lnSpc>
            </a:pPr>
            <a:r>
              <a:rPr lang="en-US" altLang="zh-CN" sz="2800" dirty="0" smtClean="0">
                <a:solidFill>
                  <a:srgbClr val="919DCB"/>
                </a:solidFill>
                <a:latin typeface="微软雅黑" panose="020B0503020204020204" charset="-122"/>
                <a:ea typeface="微软雅黑" panose="020B0503020204020204" charset="-122"/>
              </a:rPr>
              <a:t>Nghiep Nguyen Le Tan</a:t>
            </a:r>
          </a:p>
          <a:p>
            <a:pPr algn="ctr">
              <a:lnSpc>
                <a:spcPct val="150000"/>
              </a:lnSpc>
            </a:pPr>
            <a:r>
              <a:rPr lang="en-US" altLang="zh-CN" sz="2800" dirty="0" smtClean="0">
                <a:solidFill>
                  <a:srgbClr val="919DCB"/>
                </a:solidFill>
                <a:latin typeface="微软雅黑" panose="020B0503020204020204" charset="-122"/>
                <a:ea typeface="微软雅黑" panose="020B0503020204020204" charset="-122"/>
              </a:rPr>
              <a:t>An Bui Pham Thai</a:t>
            </a:r>
            <a:endParaRPr lang="zh-CN" altLang="en-US" sz="2800" dirty="0">
              <a:solidFill>
                <a:srgbClr val="919DCB"/>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689761034"/>
      </p:ext>
    </p:extLst>
  </p:cSld>
  <p:clrMapOvr>
    <a:masterClrMapping/>
  </p:clrMapOvr>
  <mc:AlternateContent xmlns:mc="http://schemas.openxmlformats.org/markup-compatibility/2006" xmlns:p14="http://schemas.microsoft.com/office/powerpoint/2010/main">
    <mc:Choice Requires="p14">
      <p:transition p14:dur="0" advTm="2376"/>
    </mc:Choice>
    <mc:Fallback xmlns="">
      <p:transition advTm="237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703384" y="996935"/>
            <a:ext cx="3437551" cy="1443681"/>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7863794" y="1665427"/>
            <a:ext cx="950963" cy="176357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04205" tIns="52103" rIns="104205" bIns="52103" rtlCol="0" anchor="ctr"/>
          <a:lstStyle/>
          <a:p>
            <a:pPr algn="ctr"/>
            <a:endParaRPr lang="zh-CN" altLang="en-US"/>
          </a:p>
        </p:txBody>
      </p:sp>
      <p:grpSp>
        <p:nvGrpSpPr>
          <p:cNvPr id="3" name="组合 3"/>
          <p:cNvGrpSpPr/>
          <p:nvPr/>
        </p:nvGrpSpPr>
        <p:grpSpPr>
          <a:xfrm>
            <a:off x="600305" y="990600"/>
            <a:ext cx="8042380" cy="1905120"/>
            <a:chOff x="2767" y="3235"/>
            <a:chExt cx="4581" cy="2205"/>
          </a:xfrm>
        </p:grpSpPr>
        <p:sp>
          <p:nvSpPr>
            <p:cNvPr id="5" name="矩形 4"/>
            <p:cNvSpPr/>
            <p:nvPr/>
          </p:nvSpPr>
          <p:spPr>
            <a:xfrm>
              <a:off x="2767" y="3235"/>
              <a:ext cx="4581" cy="2205"/>
            </a:xfrm>
            <a:prstGeom prst="rect">
              <a:avLst/>
            </a:prstGeom>
            <a:solidFill>
              <a:srgbClr val="919D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The key to understanding the pandemic begins with understanding the disease itself and how the disease progresses naturally. This report presents different categories of diseases and different routes of disease transmission. Various past pandemics and stages of the pandemics are also discussed. </a:t>
              </a:r>
              <a:endParaRPr lang="zh-CN" altLang="en-US" sz="2000" dirty="0"/>
            </a:p>
          </p:txBody>
        </p:sp>
        <p:sp>
          <p:nvSpPr>
            <p:cNvPr id="6" name="Rectangle 32"/>
            <p:cNvSpPr>
              <a:spLocks noChangeArrowheads="1"/>
            </p:cNvSpPr>
            <p:nvPr/>
          </p:nvSpPr>
          <p:spPr bwMode="auto">
            <a:xfrm>
              <a:off x="3245" y="3911"/>
              <a:ext cx="36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endParaRPr lang="zh-CN" altLang="en-US" sz="1300" dirty="0">
                <a:solidFill>
                  <a:schemeClr val="bg1"/>
                </a:solidFill>
                <a:sym typeface="+mn-ea"/>
              </a:endParaRPr>
            </a:p>
          </p:txBody>
        </p:sp>
      </p:grpSp>
      <p:grpSp>
        <p:nvGrpSpPr>
          <p:cNvPr id="7" name="组合 19"/>
          <p:cNvGrpSpPr/>
          <p:nvPr/>
        </p:nvGrpSpPr>
        <p:grpSpPr>
          <a:xfrm>
            <a:off x="187220" y="3352416"/>
            <a:ext cx="8868551" cy="2397600"/>
            <a:chOff x="2764" y="4896"/>
            <a:chExt cx="13748" cy="2775"/>
          </a:xfrm>
        </p:grpSpPr>
        <p:sp>
          <p:nvSpPr>
            <p:cNvPr id="8" name="文本框 14"/>
            <p:cNvSpPr txBox="1"/>
            <p:nvPr/>
          </p:nvSpPr>
          <p:spPr>
            <a:xfrm>
              <a:off x="2934" y="4985"/>
              <a:ext cx="13391" cy="2385"/>
            </a:xfrm>
            <a:prstGeom prst="rect">
              <a:avLst/>
            </a:prstGeom>
            <a:noFill/>
          </p:spPr>
          <p:txBody>
            <a:bodyPr wrap="square" rtlCol="0" anchor="t">
              <a:spAutoFit/>
            </a:bodyPr>
            <a:lstStyle/>
            <a:p>
              <a:pPr algn="ctr">
                <a:lnSpc>
                  <a:spcPct val="130000"/>
                </a:lnSpc>
                <a:defRPr/>
              </a:pPr>
              <a:r>
                <a:rPr lang="en-US" altLang="zh-CN" sz="2000" dirty="0">
                  <a:solidFill>
                    <a:schemeClr val="bg2">
                      <a:lumMod val="50000"/>
                    </a:schemeClr>
                  </a:solidFill>
                  <a:sym typeface="+mn-ea"/>
                </a:rPr>
                <a:t>Accurately predicting the rate of spread and infection can help minimize the outbreak by taking precautionary measures. However, forecasting requires data and there are various data processing challenges. The main aim is to show how machine learning techniques can be useful for data analysis, essentially in the context of the recent COVID-19 pandemic</a:t>
              </a:r>
              <a:endParaRPr lang="zh-CN" altLang="en-US" sz="2000" dirty="0">
                <a:solidFill>
                  <a:schemeClr val="bg2">
                    <a:lumMod val="50000"/>
                  </a:schemeClr>
                </a:solidFill>
                <a:sym typeface="+mn-ea"/>
              </a:endParaRPr>
            </a:p>
          </p:txBody>
        </p:sp>
        <p:sp>
          <p:nvSpPr>
            <p:cNvPr id="9" name="矩形 8"/>
            <p:cNvSpPr/>
            <p:nvPr/>
          </p:nvSpPr>
          <p:spPr>
            <a:xfrm>
              <a:off x="2764" y="4896"/>
              <a:ext cx="13748" cy="2775"/>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24"/>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24"/>
          <p:cNvSpPr txBox="1"/>
          <p:nvPr/>
        </p:nvSpPr>
        <p:spPr>
          <a:xfrm>
            <a:off x="180082" y="154925"/>
            <a:ext cx="2554734" cy="276999"/>
          </a:xfrm>
          <a:prstGeom prst="rect">
            <a:avLst/>
          </a:prstGeom>
          <a:noFill/>
        </p:spPr>
        <p:txBody>
          <a:bodyPr wrap="square" rtlCol="0">
            <a:spAutoFit/>
          </a:bodyPr>
          <a:lstStyle/>
          <a:p>
            <a:r>
              <a:rPr lang="en-US" altLang="zh-CN" sz="1200" spc="600" dirty="0" smtClean="0">
                <a:solidFill>
                  <a:srgbClr val="919DCB"/>
                </a:solidFill>
                <a:latin typeface="微软雅黑" panose="020B0503020204020204" charset="-122"/>
                <a:ea typeface="微软雅黑" panose="020B0503020204020204" charset="-122"/>
              </a:rPr>
              <a:t>Introduction</a:t>
            </a:r>
            <a:endParaRPr lang="zh-CN" altLang="en-US" sz="1200" spc="600" dirty="0">
              <a:solidFill>
                <a:srgbClr val="919DCB"/>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458492176"/>
      </p:ext>
    </p:extLst>
  </p:cSld>
  <p:clrMapOvr>
    <a:masterClrMapping/>
  </p:clrMapOvr>
  <mc:AlternateContent xmlns:mc="http://schemas.openxmlformats.org/markup-compatibility/2006" xmlns:p14="http://schemas.microsoft.com/office/powerpoint/2010/main">
    <mc:Choice Requires="p14">
      <p:transition p14:dur="0" advTm="2376"/>
    </mc:Choice>
    <mc:Fallback xmlns="">
      <p:transition advTm="237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703384" y="996935"/>
            <a:ext cx="3437551" cy="1443681"/>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7863794" y="1665427"/>
            <a:ext cx="950963" cy="176357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04205" tIns="52103" rIns="104205" bIns="52103" rtlCol="0" anchor="ctr"/>
          <a:lstStyle/>
          <a:p>
            <a:pPr algn="ctr"/>
            <a:endParaRPr lang="zh-CN" altLang="en-US"/>
          </a:p>
        </p:txBody>
      </p:sp>
      <p:sp>
        <p:nvSpPr>
          <p:cNvPr id="2" name="矩形 1"/>
          <p:cNvSpPr/>
          <p:nvPr/>
        </p:nvSpPr>
        <p:spPr>
          <a:xfrm rot="2700000">
            <a:off x="3255027" y="2202987"/>
            <a:ext cx="1226915" cy="916201"/>
          </a:xfrm>
          <a:prstGeom prst="rect">
            <a:avLst/>
          </a:prstGeom>
          <a:solidFill>
            <a:srgbClr val="C1CB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4205" tIns="52103" rIns="104205" bIns="52103" rtlCol="0" anchor="ctr"/>
          <a:lstStyle/>
          <a:p>
            <a:pPr algn="ctr"/>
            <a:endParaRPr lang="zh-CN" altLang="en-US" sz="1100">
              <a:solidFill>
                <a:schemeClr val="bg1">
                  <a:lumMod val="95000"/>
                </a:schemeClr>
              </a:solidFill>
            </a:endParaRPr>
          </a:p>
        </p:txBody>
      </p:sp>
      <p:sp>
        <p:nvSpPr>
          <p:cNvPr id="3" name="矩形 2"/>
          <p:cNvSpPr/>
          <p:nvPr/>
        </p:nvSpPr>
        <p:spPr>
          <a:xfrm rot="2700000">
            <a:off x="3255027" y="4083503"/>
            <a:ext cx="1226915" cy="916201"/>
          </a:xfrm>
          <a:prstGeom prst="rect">
            <a:avLst/>
          </a:prstGeom>
          <a:solidFill>
            <a:srgbClr val="919DC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4205" tIns="52103" rIns="104205" bIns="52103" rtlCol="0" anchor="ctr"/>
          <a:lstStyle/>
          <a:p>
            <a:pPr algn="ctr"/>
            <a:endParaRPr lang="zh-CN" altLang="en-US" sz="1100">
              <a:solidFill>
                <a:schemeClr val="bg1">
                  <a:lumMod val="95000"/>
                </a:schemeClr>
              </a:solidFill>
            </a:endParaRPr>
          </a:p>
        </p:txBody>
      </p:sp>
      <p:sp>
        <p:nvSpPr>
          <p:cNvPr id="4" name="矩形 3"/>
          <p:cNvSpPr/>
          <p:nvPr/>
        </p:nvSpPr>
        <p:spPr>
          <a:xfrm rot="13500000">
            <a:off x="4681190" y="2225611"/>
            <a:ext cx="1226915" cy="916201"/>
          </a:xfrm>
          <a:prstGeom prst="rect">
            <a:avLst/>
          </a:prstGeom>
          <a:solidFill>
            <a:srgbClr val="919DC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4205" tIns="52103" rIns="104205" bIns="52103" rtlCol="0" anchor="ctr"/>
          <a:lstStyle/>
          <a:p>
            <a:pPr algn="ctr"/>
            <a:endParaRPr lang="zh-CN" altLang="en-US" sz="1100">
              <a:solidFill>
                <a:schemeClr val="bg1">
                  <a:lumMod val="95000"/>
                </a:schemeClr>
              </a:solidFill>
            </a:endParaRPr>
          </a:p>
        </p:txBody>
      </p:sp>
      <p:sp>
        <p:nvSpPr>
          <p:cNvPr id="5" name="矩形 4"/>
          <p:cNvSpPr/>
          <p:nvPr/>
        </p:nvSpPr>
        <p:spPr>
          <a:xfrm rot="13500000">
            <a:off x="4681190" y="4106129"/>
            <a:ext cx="1226915" cy="916201"/>
          </a:xfrm>
          <a:prstGeom prst="rect">
            <a:avLst/>
          </a:prstGeom>
          <a:solidFill>
            <a:srgbClr val="C1CB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4205" tIns="52103" rIns="104205" bIns="52103" rtlCol="0" anchor="ctr"/>
          <a:lstStyle/>
          <a:p>
            <a:pPr algn="ctr"/>
            <a:endParaRPr lang="zh-CN" altLang="en-US" sz="1100">
              <a:solidFill>
                <a:schemeClr val="bg1">
                  <a:lumMod val="95000"/>
                </a:schemeClr>
              </a:solidFill>
            </a:endParaRPr>
          </a:p>
        </p:txBody>
      </p:sp>
      <p:sp>
        <p:nvSpPr>
          <p:cNvPr id="17" name="TextBox 76"/>
          <p:cNvSpPr txBox="1"/>
          <p:nvPr/>
        </p:nvSpPr>
        <p:spPr>
          <a:xfrm>
            <a:off x="6022036" y="2070253"/>
            <a:ext cx="2008218" cy="351445"/>
          </a:xfrm>
          <a:prstGeom prst="rect">
            <a:avLst/>
          </a:prstGeom>
          <a:noFill/>
          <a:effectLst/>
        </p:spPr>
        <p:txBody>
          <a:bodyPr wrap="square" lIns="104205" tIns="52103" rIns="104205" bIns="52103" rtlCol="0">
            <a:spAutoFit/>
          </a:bodyPr>
          <a:lstStyle/>
          <a:p>
            <a:r>
              <a:rPr lang="en-US" altLang="zh-CN" sz="1600" b="1" dirty="0" smtClean="0">
                <a:solidFill>
                  <a:schemeClr val="tx1">
                    <a:alpha val="95000"/>
                  </a:schemeClr>
                </a:solidFill>
                <a:latin typeface="微软雅黑" panose="020B0503020204020204" charset="-122"/>
                <a:ea typeface="微软雅黑" panose="020B0503020204020204" charset="-122"/>
              </a:rPr>
              <a:t>Data analysis</a:t>
            </a:r>
            <a:endParaRPr lang="zh-CN" altLang="en-US" sz="1600" b="1" dirty="0">
              <a:solidFill>
                <a:schemeClr val="tx1">
                  <a:alpha val="95000"/>
                </a:schemeClr>
              </a:solidFill>
              <a:latin typeface="微软雅黑" panose="020B0503020204020204" charset="-122"/>
              <a:ea typeface="微软雅黑" panose="020B0503020204020204" charset="-122"/>
            </a:endParaRPr>
          </a:p>
        </p:txBody>
      </p:sp>
      <p:sp>
        <p:nvSpPr>
          <p:cNvPr id="18" name="文本框 25"/>
          <p:cNvSpPr txBox="1"/>
          <p:nvPr/>
        </p:nvSpPr>
        <p:spPr>
          <a:xfrm>
            <a:off x="6022035" y="2420601"/>
            <a:ext cx="2438967" cy="665377"/>
          </a:xfrm>
          <a:prstGeom prst="rect">
            <a:avLst/>
          </a:prstGeom>
          <a:noFill/>
          <a:effectLst/>
        </p:spPr>
        <p:txBody>
          <a:bodyPr wrap="square" lIns="104205" tIns="52103" rIns="104205" bIns="52103" rtlCol="0">
            <a:spAutoFit/>
          </a:bodyPr>
          <a:lstStyle/>
          <a:p>
            <a:pPr>
              <a:lnSpc>
                <a:spcPct val="130000"/>
              </a:lnSpc>
            </a:pPr>
            <a:r>
              <a:rPr lang="en-US" altLang="zh-CN" sz="1400" dirty="0" smtClean="0">
                <a:latin typeface="微软雅黑" panose="020B0503020204020204" charset="-122"/>
                <a:ea typeface="微软雅黑" panose="020B0503020204020204" charset="-122"/>
                <a:sym typeface="+mn-ea"/>
              </a:rPr>
              <a:t>Provide analysis and developments.</a:t>
            </a:r>
            <a:endParaRPr lang="zh-CN" altLang="zh-CN" sz="1400" dirty="0">
              <a:latin typeface="微软雅黑" panose="020B0503020204020204" charset="-122"/>
              <a:ea typeface="微软雅黑" panose="020B0503020204020204" charset="-122"/>
              <a:sym typeface="+mn-ea"/>
            </a:endParaRPr>
          </a:p>
        </p:txBody>
      </p:sp>
      <p:sp>
        <p:nvSpPr>
          <p:cNvPr id="19" name="TextBox 76"/>
          <p:cNvSpPr txBox="1"/>
          <p:nvPr/>
        </p:nvSpPr>
        <p:spPr>
          <a:xfrm>
            <a:off x="6022036" y="3949786"/>
            <a:ext cx="2008218" cy="351445"/>
          </a:xfrm>
          <a:prstGeom prst="rect">
            <a:avLst/>
          </a:prstGeom>
          <a:noFill/>
          <a:effectLst/>
        </p:spPr>
        <p:txBody>
          <a:bodyPr wrap="square" lIns="104205" tIns="52103" rIns="104205" bIns="52103" rtlCol="0">
            <a:spAutoFit/>
          </a:bodyPr>
          <a:lstStyle/>
          <a:p>
            <a:r>
              <a:rPr lang="en-US" altLang="zh-CN" sz="1600" b="1" dirty="0" smtClean="0">
                <a:solidFill>
                  <a:schemeClr val="tx1">
                    <a:alpha val="95000"/>
                  </a:schemeClr>
                </a:solidFill>
                <a:latin typeface="微软雅黑" panose="020B0503020204020204" charset="-122"/>
                <a:ea typeface="微软雅黑" panose="020B0503020204020204" charset="-122"/>
              </a:rPr>
              <a:t>Model analysis</a:t>
            </a:r>
            <a:endParaRPr lang="zh-CN" altLang="en-US" sz="1600" b="1" dirty="0">
              <a:solidFill>
                <a:schemeClr val="tx1">
                  <a:alpha val="95000"/>
                </a:schemeClr>
              </a:solidFill>
              <a:latin typeface="微软雅黑" panose="020B0503020204020204" charset="-122"/>
              <a:ea typeface="微软雅黑" panose="020B0503020204020204" charset="-122"/>
            </a:endParaRPr>
          </a:p>
        </p:txBody>
      </p:sp>
      <p:sp>
        <p:nvSpPr>
          <p:cNvPr id="20" name="文本框 1"/>
          <p:cNvSpPr txBox="1"/>
          <p:nvPr/>
        </p:nvSpPr>
        <p:spPr>
          <a:xfrm>
            <a:off x="6022035" y="4300136"/>
            <a:ext cx="2008219" cy="385300"/>
          </a:xfrm>
          <a:prstGeom prst="rect">
            <a:avLst/>
          </a:prstGeom>
          <a:noFill/>
          <a:effectLst/>
        </p:spPr>
        <p:txBody>
          <a:bodyPr wrap="square" lIns="104205" tIns="52103" rIns="104205" bIns="52103" rtlCol="0">
            <a:spAutoFit/>
          </a:bodyPr>
          <a:lstStyle/>
          <a:p>
            <a:pPr>
              <a:lnSpc>
                <a:spcPct val="130000"/>
              </a:lnSpc>
            </a:pPr>
            <a:r>
              <a:rPr lang="en-US" altLang="zh-CN" sz="1400" dirty="0" smtClean="0">
                <a:latin typeface="微软雅黑" panose="020B0503020204020204" charset="-122"/>
                <a:ea typeface="微软雅黑" panose="020B0503020204020204" charset="-122"/>
                <a:sym typeface="+mn-ea"/>
              </a:rPr>
              <a:t>~~~???~~~</a:t>
            </a:r>
            <a:endParaRPr lang="zh-CN" altLang="zh-CN" sz="1000" dirty="0">
              <a:latin typeface="微软雅黑" panose="020B0503020204020204" charset="-122"/>
              <a:ea typeface="微软雅黑" panose="020B0503020204020204" charset="-122"/>
              <a:sym typeface="+mn-ea"/>
            </a:endParaRPr>
          </a:p>
        </p:txBody>
      </p:sp>
      <p:sp>
        <p:nvSpPr>
          <p:cNvPr id="21" name="TextBox 76"/>
          <p:cNvSpPr txBox="1"/>
          <p:nvPr/>
        </p:nvSpPr>
        <p:spPr>
          <a:xfrm>
            <a:off x="1136103" y="2047628"/>
            <a:ext cx="2008222" cy="351445"/>
          </a:xfrm>
          <a:prstGeom prst="rect">
            <a:avLst/>
          </a:prstGeom>
          <a:noFill/>
          <a:effectLst/>
        </p:spPr>
        <p:txBody>
          <a:bodyPr wrap="square" lIns="104205" tIns="52103" rIns="104205" bIns="52103" rtlCol="0">
            <a:spAutoFit/>
          </a:bodyPr>
          <a:lstStyle/>
          <a:p>
            <a:pPr algn="r"/>
            <a:r>
              <a:rPr lang="en-US" altLang="zh-CN" sz="1600" b="1" dirty="0" smtClean="0">
                <a:solidFill>
                  <a:schemeClr val="tx1">
                    <a:alpha val="95000"/>
                  </a:schemeClr>
                </a:solidFill>
                <a:latin typeface="微软雅黑" panose="020B0503020204020204" charset="-122"/>
                <a:ea typeface="微软雅黑" panose="020B0503020204020204" charset="-122"/>
              </a:rPr>
              <a:t>Data collection</a:t>
            </a:r>
            <a:endParaRPr lang="zh-CN" altLang="en-US" sz="1600" b="1" dirty="0">
              <a:solidFill>
                <a:schemeClr val="tx1">
                  <a:alpha val="95000"/>
                </a:schemeClr>
              </a:solidFill>
              <a:latin typeface="微软雅黑" panose="020B0503020204020204" charset="-122"/>
              <a:ea typeface="微软雅黑" panose="020B0503020204020204" charset="-122"/>
            </a:endParaRPr>
          </a:p>
        </p:txBody>
      </p:sp>
      <p:sp>
        <p:nvSpPr>
          <p:cNvPr id="22" name="文本框 2"/>
          <p:cNvSpPr txBox="1"/>
          <p:nvPr/>
        </p:nvSpPr>
        <p:spPr>
          <a:xfrm>
            <a:off x="180083" y="2397978"/>
            <a:ext cx="2964240" cy="665377"/>
          </a:xfrm>
          <a:prstGeom prst="rect">
            <a:avLst/>
          </a:prstGeom>
          <a:noFill/>
          <a:effectLst/>
        </p:spPr>
        <p:txBody>
          <a:bodyPr wrap="square" lIns="104205" tIns="52103" rIns="104205" bIns="52103" rtlCol="0">
            <a:spAutoFit/>
          </a:bodyPr>
          <a:lstStyle/>
          <a:p>
            <a:pPr algn="r">
              <a:lnSpc>
                <a:spcPct val="130000"/>
              </a:lnSpc>
            </a:pPr>
            <a:r>
              <a:rPr lang="en-US" altLang="zh-CN" sz="1400" dirty="0" smtClean="0">
                <a:latin typeface="微软雅黑" panose="020B0503020204020204" charset="-122"/>
                <a:ea typeface="微软雅黑" panose="020B0503020204020204" charset="-122"/>
                <a:sym typeface="+mn-ea"/>
              </a:rPr>
              <a:t>Collect data on the disease situations around the world.</a:t>
            </a:r>
            <a:endParaRPr lang="zh-CN" altLang="zh-CN" sz="1400" dirty="0">
              <a:latin typeface="微软雅黑" panose="020B0503020204020204" charset="-122"/>
              <a:ea typeface="微软雅黑" panose="020B0503020204020204" charset="-122"/>
              <a:sym typeface="+mn-ea"/>
            </a:endParaRPr>
          </a:p>
        </p:txBody>
      </p:sp>
      <p:sp>
        <p:nvSpPr>
          <p:cNvPr id="23" name="TextBox 76"/>
          <p:cNvSpPr txBox="1"/>
          <p:nvPr/>
        </p:nvSpPr>
        <p:spPr>
          <a:xfrm>
            <a:off x="1136103" y="3863971"/>
            <a:ext cx="2008221" cy="351445"/>
          </a:xfrm>
          <a:prstGeom prst="rect">
            <a:avLst/>
          </a:prstGeom>
          <a:noFill/>
          <a:effectLst/>
        </p:spPr>
        <p:txBody>
          <a:bodyPr wrap="square" lIns="104205" tIns="52103" rIns="104205" bIns="52103" rtlCol="0">
            <a:spAutoFit/>
          </a:bodyPr>
          <a:lstStyle/>
          <a:p>
            <a:pPr algn="r"/>
            <a:r>
              <a:rPr lang="en-US" altLang="zh-CN" sz="1600" b="1" dirty="0" smtClean="0">
                <a:solidFill>
                  <a:schemeClr val="tx1">
                    <a:alpha val="95000"/>
                  </a:schemeClr>
                </a:solidFill>
                <a:latin typeface="微软雅黑" panose="020B0503020204020204" charset="-122"/>
                <a:ea typeface="微软雅黑" panose="020B0503020204020204" charset="-122"/>
              </a:rPr>
              <a:t>Model prediction</a:t>
            </a:r>
            <a:endParaRPr lang="zh-CN" altLang="en-US" sz="1600" b="1" dirty="0">
              <a:solidFill>
                <a:schemeClr val="tx1">
                  <a:alpha val="95000"/>
                </a:schemeClr>
              </a:solidFill>
              <a:latin typeface="微软雅黑" panose="020B0503020204020204" charset="-122"/>
              <a:ea typeface="微软雅黑" panose="020B0503020204020204" charset="-122"/>
            </a:endParaRPr>
          </a:p>
        </p:txBody>
      </p:sp>
      <p:sp>
        <p:nvSpPr>
          <p:cNvPr id="24" name="文本框 32"/>
          <p:cNvSpPr txBox="1"/>
          <p:nvPr/>
        </p:nvSpPr>
        <p:spPr>
          <a:xfrm>
            <a:off x="180082" y="4214321"/>
            <a:ext cx="2964241" cy="665377"/>
          </a:xfrm>
          <a:prstGeom prst="rect">
            <a:avLst/>
          </a:prstGeom>
          <a:noFill/>
          <a:effectLst/>
        </p:spPr>
        <p:txBody>
          <a:bodyPr wrap="square" lIns="104205" tIns="52103" rIns="104205" bIns="52103" rtlCol="0">
            <a:spAutoFit/>
          </a:bodyPr>
          <a:lstStyle/>
          <a:p>
            <a:pPr algn="r">
              <a:lnSpc>
                <a:spcPct val="130000"/>
              </a:lnSpc>
            </a:pPr>
            <a:r>
              <a:rPr lang="en-US" altLang="zh-CN" sz="1400" dirty="0" smtClean="0">
                <a:latin typeface="微软雅黑" panose="020B0503020204020204" charset="-122"/>
                <a:ea typeface="微软雅黑" panose="020B0503020204020204" charset="-122"/>
                <a:sym typeface="+mn-ea"/>
              </a:rPr>
              <a:t>Predict the epidemic situation in the next 1 week – 3 months</a:t>
            </a:r>
            <a:endParaRPr lang="zh-CN" altLang="zh-CN" sz="1400" dirty="0">
              <a:latin typeface="微软雅黑" panose="020B0503020204020204" charset="-122"/>
              <a:ea typeface="微软雅黑" panose="020B0503020204020204" charset="-122"/>
              <a:sym typeface="+mn-ea"/>
            </a:endParaRPr>
          </a:p>
        </p:txBody>
      </p:sp>
      <p:sp>
        <p:nvSpPr>
          <p:cNvPr id="29" name="文本框 24"/>
          <p:cNvSpPr txBox="1"/>
          <p:nvPr/>
        </p:nvSpPr>
        <p:spPr>
          <a:xfrm>
            <a:off x="180082" y="154925"/>
            <a:ext cx="2554734" cy="276999"/>
          </a:xfrm>
          <a:prstGeom prst="rect">
            <a:avLst/>
          </a:prstGeom>
          <a:noFill/>
        </p:spPr>
        <p:txBody>
          <a:bodyPr wrap="square" rtlCol="0">
            <a:spAutoFit/>
          </a:bodyPr>
          <a:lstStyle/>
          <a:p>
            <a:r>
              <a:rPr lang="en-US" altLang="zh-CN" sz="1200" spc="600" dirty="0" smtClean="0">
                <a:solidFill>
                  <a:srgbClr val="919DCB"/>
                </a:solidFill>
                <a:latin typeface="微软雅黑" panose="020B0503020204020204" charset="-122"/>
                <a:ea typeface="微软雅黑" panose="020B0503020204020204" charset="-122"/>
              </a:rPr>
              <a:t>TAKS</a:t>
            </a:r>
          </a:p>
        </p:txBody>
      </p:sp>
      <p:cxnSp>
        <p:nvCxnSpPr>
          <p:cNvPr id="30" name="直接连接符 24"/>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77984" y="2442434"/>
            <a:ext cx="381000" cy="461665"/>
          </a:xfrm>
          <a:prstGeom prst="rect">
            <a:avLst/>
          </a:prstGeom>
          <a:noFill/>
        </p:spPr>
        <p:txBody>
          <a:bodyPr wrap="square" rtlCol="0">
            <a:spAutoFit/>
          </a:bodyPr>
          <a:lstStyle/>
          <a:p>
            <a:r>
              <a:rPr lang="en-US" sz="2400" b="1" spc="600" dirty="0">
                <a:latin typeface="微软雅黑" panose="020B0503020204020204" charset="-122"/>
                <a:ea typeface="微软雅黑" panose="020B0503020204020204" charset="-122"/>
              </a:rPr>
              <a:t>1</a:t>
            </a:r>
            <a:endParaRPr lang="en-US" sz="2400" b="1" dirty="0"/>
          </a:p>
        </p:txBody>
      </p:sp>
      <p:sp>
        <p:nvSpPr>
          <p:cNvPr id="32" name="TextBox 31"/>
          <p:cNvSpPr txBox="1"/>
          <p:nvPr/>
        </p:nvSpPr>
        <p:spPr>
          <a:xfrm>
            <a:off x="5104147" y="2420601"/>
            <a:ext cx="381000" cy="461665"/>
          </a:xfrm>
          <a:prstGeom prst="rect">
            <a:avLst/>
          </a:prstGeom>
          <a:noFill/>
        </p:spPr>
        <p:txBody>
          <a:bodyPr wrap="square" rtlCol="0">
            <a:spAutoFit/>
          </a:bodyPr>
          <a:lstStyle/>
          <a:p>
            <a:r>
              <a:rPr lang="en-US" altLang="zh-CN" sz="2400" b="1" spc="600" dirty="0" smtClean="0">
                <a:latin typeface="微软雅黑" panose="020B0503020204020204" charset="-122"/>
                <a:ea typeface="微软雅黑" panose="020B0503020204020204" charset="-122"/>
              </a:rPr>
              <a:t>2</a:t>
            </a:r>
            <a:endParaRPr lang="en-US" sz="2400" b="1" dirty="0"/>
          </a:p>
        </p:txBody>
      </p:sp>
      <p:sp>
        <p:nvSpPr>
          <p:cNvPr id="33" name="TextBox 32"/>
          <p:cNvSpPr txBox="1"/>
          <p:nvPr/>
        </p:nvSpPr>
        <p:spPr>
          <a:xfrm>
            <a:off x="3677984" y="4333396"/>
            <a:ext cx="381000" cy="461665"/>
          </a:xfrm>
          <a:prstGeom prst="rect">
            <a:avLst/>
          </a:prstGeom>
          <a:noFill/>
        </p:spPr>
        <p:txBody>
          <a:bodyPr wrap="square" rtlCol="0">
            <a:spAutoFit/>
          </a:bodyPr>
          <a:lstStyle/>
          <a:p>
            <a:r>
              <a:rPr lang="en-US" altLang="zh-CN" sz="2400" b="1" spc="600" dirty="0" smtClean="0">
                <a:latin typeface="微软雅黑" panose="020B0503020204020204" charset="-122"/>
                <a:ea typeface="微软雅黑" panose="020B0503020204020204" charset="-122"/>
              </a:rPr>
              <a:t>3</a:t>
            </a:r>
            <a:endParaRPr lang="en-US" sz="2400" b="1" dirty="0"/>
          </a:p>
        </p:txBody>
      </p:sp>
      <p:sp>
        <p:nvSpPr>
          <p:cNvPr id="34" name="TextBox 33"/>
          <p:cNvSpPr txBox="1"/>
          <p:nvPr/>
        </p:nvSpPr>
        <p:spPr>
          <a:xfrm>
            <a:off x="5104147" y="4321969"/>
            <a:ext cx="381000" cy="461665"/>
          </a:xfrm>
          <a:prstGeom prst="rect">
            <a:avLst/>
          </a:prstGeom>
          <a:noFill/>
        </p:spPr>
        <p:txBody>
          <a:bodyPr wrap="square" rtlCol="0">
            <a:spAutoFit/>
          </a:bodyPr>
          <a:lstStyle/>
          <a:p>
            <a:r>
              <a:rPr lang="en-US" sz="2400" b="1" dirty="0" smtClean="0"/>
              <a:t>4</a:t>
            </a:r>
            <a:endParaRPr lang="en-US" sz="2400" b="1" dirty="0"/>
          </a:p>
        </p:txBody>
      </p:sp>
    </p:spTree>
    <p:extLst>
      <p:ext uri="{BB962C8B-B14F-4D97-AF65-F5344CB8AC3E}">
        <p14:creationId xmlns:p14="http://schemas.microsoft.com/office/powerpoint/2010/main" val="2417400004"/>
      </p:ext>
    </p:extLst>
  </p:cSld>
  <p:clrMapOvr>
    <a:masterClrMapping/>
  </p:clrMapOvr>
  <mc:AlternateContent xmlns:mc="http://schemas.openxmlformats.org/markup-compatibility/2006" xmlns:p14="http://schemas.microsoft.com/office/powerpoint/2010/main">
    <mc:Choice Requires="p14">
      <p:transition p14:dur="0" advTm="2376"/>
    </mc:Choice>
    <mc:Fallback xmlns="">
      <p:transition advTm="237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4" y="-58704"/>
            <a:ext cx="9289789" cy="6973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38969" y="1668418"/>
            <a:ext cx="8266061" cy="3527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04205" tIns="52103" rIns="104205" bIns="52103" rtlCol="0" anchor="ctr"/>
          <a:lstStyle/>
          <a:p>
            <a:pPr algn="ctr"/>
            <a:endParaRPr lang="zh-CN" altLang="en-US"/>
          </a:p>
        </p:txBody>
      </p:sp>
      <p:sp>
        <p:nvSpPr>
          <p:cNvPr id="4" name="椭圆 3"/>
          <p:cNvSpPr/>
          <p:nvPr/>
        </p:nvSpPr>
        <p:spPr>
          <a:xfrm>
            <a:off x="438969" y="2351261"/>
            <a:ext cx="1613787" cy="2161458"/>
          </a:xfrm>
          <a:prstGeom prst="ellipse">
            <a:avLst/>
          </a:prstGeom>
          <a:solidFill>
            <a:srgbClr val="919DCB"/>
          </a:solidFill>
          <a:ln>
            <a:solidFill>
              <a:srgbClr val="919DCB"/>
            </a:solidFill>
          </a:ln>
        </p:spPr>
        <p:style>
          <a:lnRef idx="2">
            <a:schemeClr val="accent1">
              <a:shade val="50000"/>
            </a:schemeClr>
          </a:lnRef>
          <a:fillRef idx="1">
            <a:schemeClr val="accent1"/>
          </a:fillRef>
          <a:effectRef idx="0">
            <a:schemeClr val="accent1"/>
          </a:effectRef>
          <a:fontRef idx="minor">
            <a:schemeClr val="lt1"/>
          </a:fontRef>
        </p:style>
        <p:txBody>
          <a:bodyPr lIns="104205" tIns="52103" rIns="104205" bIns="52103" rtlCol="0" anchor="ctr"/>
          <a:lstStyle/>
          <a:p>
            <a:pPr algn="ctr"/>
            <a:r>
              <a:rPr lang="en-US" altLang="zh-CN" sz="6200" dirty="0"/>
              <a:t>01</a:t>
            </a:r>
            <a:endParaRPr lang="zh-CN" altLang="en-US" sz="6200" dirty="0"/>
          </a:p>
        </p:txBody>
      </p:sp>
      <p:sp>
        <p:nvSpPr>
          <p:cNvPr id="5" name="文本框 24"/>
          <p:cNvSpPr txBox="1"/>
          <p:nvPr/>
        </p:nvSpPr>
        <p:spPr>
          <a:xfrm>
            <a:off x="2052756" y="2825380"/>
            <a:ext cx="6628061" cy="1336330"/>
          </a:xfrm>
          <a:prstGeom prst="rect">
            <a:avLst/>
          </a:prstGeom>
          <a:noFill/>
        </p:spPr>
        <p:txBody>
          <a:bodyPr wrap="square" lIns="104205" tIns="52103" rIns="104205" bIns="52103" rtlCol="0">
            <a:spAutoFit/>
          </a:bodyPr>
          <a:lstStyle/>
          <a:p>
            <a:pPr algn="ctr"/>
            <a:r>
              <a:rPr lang="en-US" altLang="zh-CN" sz="4000" b="1" spc="684" dirty="0" smtClean="0">
                <a:solidFill>
                  <a:srgbClr val="919DCB"/>
                </a:solidFill>
                <a:latin typeface="微软雅黑" panose="020B0503020204020204" charset="-122"/>
                <a:ea typeface="微软雅黑" panose="020B0503020204020204" charset="-122"/>
              </a:rPr>
              <a:t>Epidemiology terms and concept</a:t>
            </a:r>
            <a:endParaRPr lang="zh-CN" altLang="en-US" sz="4000" b="1" spc="684" dirty="0">
              <a:solidFill>
                <a:srgbClr val="919DCB"/>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633391249"/>
      </p:ext>
    </p:extLst>
  </p:cSld>
  <p:clrMapOvr>
    <a:masterClrMapping/>
  </p:clrMapOvr>
  <mc:AlternateContent xmlns:mc="http://schemas.openxmlformats.org/markup-compatibility/2006" xmlns:p14="http://schemas.microsoft.com/office/powerpoint/2010/main">
    <mc:Choice Requires="p14">
      <p:transition p14:dur="0" advTm="2376"/>
    </mc:Choice>
    <mc:Fallback xmlns="">
      <p:transition advTm="237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703384" y="996935"/>
            <a:ext cx="3437551" cy="144368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182941" y="587689"/>
            <a:ext cx="8412363"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24"/>
          <p:cNvSpPr txBox="1"/>
          <p:nvPr/>
        </p:nvSpPr>
        <p:spPr>
          <a:xfrm>
            <a:off x="36638" y="210796"/>
            <a:ext cx="4687762" cy="320667"/>
          </a:xfrm>
          <a:prstGeom prst="rect">
            <a:avLst/>
          </a:prstGeom>
          <a:noFill/>
        </p:spPr>
        <p:txBody>
          <a:bodyPr wrap="square" lIns="104205" tIns="52103" rIns="104205" bIns="52103" rtlCol="0">
            <a:spAutoFit/>
          </a:bodyPr>
          <a:lstStyle/>
          <a:p>
            <a:r>
              <a:rPr lang="en-US" altLang="zh-CN" sz="1400" spc="684" dirty="0" smtClean="0">
                <a:solidFill>
                  <a:srgbClr val="919DCB"/>
                </a:solidFill>
                <a:latin typeface="微软雅黑" panose="020B0503020204020204" charset="-122"/>
                <a:ea typeface="微软雅黑" panose="020B0503020204020204" charset="-122"/>
              </a:rPr>
              <a:t>1.1 - Concept of a disease</a:t>
            </a:r>
            <a:endParaRPr lang="zh-CN" altLang="en-US" sz="1400" spc="684" dirty="0">
              <a:solidFill>
                <a:srgbClr val="919DCB"/>
              </a:solidFill>
              <a:latin typeface="微软雅黑" panose="020B0503020204020204" charset="-122"/>
              <a:ea typeface="微软雅黑" panose="020B0503020204020204" charset="-122"/>
            </a:endParaRPr>
          </a:p>
        </p:txBody>
      </p:sp>
      <p:sp>
        <p:nvSpPr>
          <p:cNvPr id="35" name="矩形 17"/>
          <p:cNvSpPr/>
          <p:nvPr/>
        </p:nvSpPr>
        <p:spPr>
          <a:xfrm rot="2679308">
            <a:off x="3475586" y="4500282"/>
            <a:ext cx="1143000" cy="1143000"/>
          </a:xfrm>
          <a:prstGeom prst="rect">
            <a:avLst/>
          </a:prstGeom>
          <a:solidFill>
            <a:srgbClr val="919D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sp>
        <p:nvSpPr>
          <p:cNvPr id="33" name="TextBox 32"/>
          <p:cNvSpPr txBox="1"/>
          <p:nvPr/>
        </p:nvSpPr>
        <p:spPr>
          <a:xfrm>
            <a:off x="2125983" y="685800"/>
            <a:ext cx="4526278" cy="369332"/>
          </a:xfrm>
          <a:prstGeom prst="rect">
            <a:avLst/>
          </a:prstGeom>
          <a:noFill/>
        </p:spPr>
        <p:txBody>
          <a:bodyPr wrap="square" rtlCol="0">
            <a:spAutoFit/>
          </a:bodyPr>
          <a:lstStyle/>
          <a:p>
            <a:r>
              <a:rPr lang="en-US" dirty="0"/>
              <a:t>Diseases are mainly categorized into two </a:t>
            </a:r>
            <a:r>
              <a:rPr lang="en-US" dirty="0" smtClean="0"/>
              <a:t>types</a:t>
            </a:r>
            <a:endParaRPr lang="en-US" dirty="0">
              <a:latin typeface="+mj-lt"/>
            </a:endParaRPr>
          </a:p>
        </p:txBody>
      </p:sp>
      <p:sp>
        <p:nvSpPr>
          <p:cNvPr id="37" name="矩形 7"/>
          <p:cNvSpPr/>
          <p:nvPr/>
        </p:nvSpPr>
        <p:spPr>
          <a:xfrm rot="2679308">
            <a:off x="3478507" y="1306084"/>
            <a:ext cx="1143000" cy="1143000"/>
          </a:xfrm>
          <a:prstGeom prst="rect">
            <a:avLst/>
          </a:prstGeom>
          <a:solidFill>
            <a:srgbClr val="C1C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sp>
        <p:nvSpPr>
          <p:cNvPr id="41" name="TextBox 40"/>
          <p:cNvSpPr txBox="1"/>
          <p:nvPr/>
        </p:nvSpPr>
        <p:spPr>
          <a:xfrm>
            <a:off x="3369557" y="1523641"/>
            <a:ext cx="1360900" cy="707886"/>
          </a:xfrm>
          <a:prstGeom prst="rect">
            <a:avLst/>
          </a:prstGeom>
          <a:noFill/>
        </p:spPr>
        <p:txBody>
          <a:bodyPr wrap="square" rtlCol="0">
            <a:spAutoFit/>
          </a:bodyPr>
          <a:lstStyle/>
          <a:p>
            <a:pPr algn="ctr"/>
            <a:r>
              <a:rPr lang="en-US" sz="2000" dirty="0" smtClean="0"/>
              <a:t>Type of disease</a:t>
            </a:r>
            <a:endParaRPr lang="en-US" sz="2000" dirty="0"/>
          </a:p>
        </p:txBody>
      </p:sp>
      <p:cxnSp>
        <p:nvCxnSpPr>
          <p:cNvPr id="43" name="Straight Arrow Connector 42"/>
          <p:cNvCxnSpPr>
            <a:stCxn id="37" idx="2"/>
            <a:endCxn id="47" idx="0"/>
          </p:cNvCxnSpPr>
          <p:nvPr/>
        </p:nvCxnSpPr>
        <p:spPr>
          <a:xfrm flipH="1">
            <a:off x="2848936" y="2284121"/>
            <a:ext cx="799399" cy="786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矩形 7"/>
          <p:cNvSpPr/>
          <p:nvPr/>
        </p:nvSpPr>
        <p:spPr>
          <a:xfrm rot="2679308">
            <a:off x="1921069" y="2915127"/>
            <a:ext cx="1096336" cy="1080475"/>
          </a:xfrm>
          <a:prstGeom prst="rect">
            <a:avLst/>
          </a:prstGeom>
          <a:solidFill>
            <a:srgbClr val="C1C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cxnSp>
        <p:nvCxnSpPr>
          <p:cNvPr id="62" name="Straight Arrow Connector 61"/>
          <p:cNvCxnSpPr>
            <a:stCxn id="37" idx="3"/>
            <a:endCxn id="63" idx="0"/>
          </p:cNvCxnSpPr>
          <p:nvPr/>
        </p:nvCxnSpPr>
        <p:spPr>
          <a:xfrm>
            <a:off x="4456544" y="2279256"/>
            <a:ext cx="808208" cy="769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矩形 7"/>
          <p:cNvSpPr/>
          <p:nvPr/>
        </p:nvSpPr>
        <p:spPr>
          <a:xfrm rot="18920692" flipH="1">
            <a:off x="5094924" y="2883865"/>
            <a:ext cx="1143000" cy="1143000"/>
          </a:xfrm>
          <a:prstGeom prst="rect">
            <a:avLst/>
          </a:prstGeom>
          <a:solidFill>
            <a:srgbClr val="C1C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cxnSp>
        <p:nvCxnSpPr>
          <p:cNvPr id="68" name="Straight Arrow Connector 67"/>
          <p:cNvCxnSpPr>
            <a:stCxn id="63" idx="3"/>
            <a:endCxn id="35" idx="0"/>
          </p:cNvCxnSpPr>
          <p:nvPr/>
        </p:nvCxnSpPr>
        <p:spPr>
          <a:xfrm flipH="1">
            <a:off x="4448758" y="3857037"/>
            <a:ext cx="811129" cy="808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3" idx="2"/>
            <a:endCxn id="74" idx="1"/>
          </p:cNvCxnSpPr>
          <p:nvPr/>
        </p:nvCxnSpPr>
        <p:spPr>
          <a:xfrm>
            <a:off x="6068096" y="3861902"/>
            <a:ext cx="808209" cy="808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矩形 7"/>
          <p:cNvSpPr/>
          <p:nvPr/>
        </p:nvSpPr>
        <p:spPr>
          <a:xfrm rot="2679308">
            <a:off x="6711342" y="4500842"/>
            <a:ext cx="1143000" cy="1143000"/>
          </a:xfrm>
          <a:prstGeom prst="rect">
            <a:avLst/>
          </a:prstGeom>
          <a:solidFill>
            <a:srgbClr val="C1C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sp>
        <p:nvSpPr>
          <p:cNvPr id="115" name="TextBox 114"/>
          <p:cNvSpPr txBox="1"/>
          <p:nvPr/>
        </p:nvSpPr>
        <p:spPr>
          <a:xfrm>
            <a:off x="1788787" y="3255310"/>
            <a:ext cx="1360900" cy="400110"/>
          </a:xfrm>
          <a:prstGeom prst="rect">
            <a:avLst/>
          </a:prstGeom>
          <a:noFill/>
        </p:spPr>
        <p:txBody>
          <a:bodyPr wrap="square" rtlCol="0">
            <a:spAutoFit/>
          </a:bodyPr>
          <a:lstStyle/>
          <a:p>
            <a:pPr algn="ctr"/>
            <a:r>
              <a:rPr lang="en-US" sz="2000" dirty="0" smtClean="0"/>
              <a:t>Congenital</a:t>
            </a:r>
            <a:endParaRPr lang="en-US" sz="2000" dirty="0"/>
          </a:p>
        </p:txBody>
      </p:sp>
      <p:sp>
        <p:nvSpPr>
          <p:cNvPr id="116" name="TextBox 115"/>
          <p:cNvSpPr txBox="1"/>
          <p:nvPr/>
        </p:nvSpPr>
        <p:spPr>
          <a:xfrm>
            <a:off x="4985974" y="3255310"/>
            <a:ext cx="1360900" cy="400110"/>
          </a:xfrm>
          <a:prstGeom prst="rect">
            <a:avLst/>
          </a:prstGeom>
          <a:noFill/>
        </p:spPr>
        <p:txBody>
          <a:bodyPr wrap="square" rtlCol="0">
            <a:spAutoFit/>
          </a:bodyPr>
          <a:lstStyle/>
          <a:p>
            <a:pPr algn="ctr"/>
            <a:r>
              <a:rPr lang="en-US" sz="2000" dirty="0" smtClean="0"/>
              <a:t>Acquired</a:t>
            </a:r>
            <a:endParaRPr lang="en-US" sz="2000" dirty="0"/>
          </a:p>
        </p:txBody>
      </p:sp>
      <p:sp>
        <p:nvSpPr>
          <p:cNvPr id="117" name="TextBox 116"/>
          <p:cNvSpPr txBox="1"/>
          <p:nvPr/>
        </p:nvSpPr>
        <p:spPr>
          <a:xfrm>
            <a:off x="3366636" y="4872287"/>
            <a:ext cx="1360900" cy="400110"/>
          </a:xfrm>
          <a:prstGeom prst="rect">
            <a:avLst/>
          </a:prstGeom>
          <a:noFill/>
        </p:spPr>
        <p:txBody>
          <a:bodyPr wrap="square" rtlCol="0">
            <a:spAutoFit/>
          </a:bodyPr>
          <a:lstStyle/>
          <a:p>
            <a:pPr algn="ctr"/>
            <a:r>
              <a:rPr lang="en-US" sz="2000" dirty="0" smtClean="0"/>
              <a:t>Infectious</a:t>
            </a:r>
            <a:endParaRPr lang="en-US" sz="2000" dirty="0"/>
          </a:p>
        </p:txBody>
      </p:sp>
      <p:sp>
        <p:nvSpPr>
          <p:cNvPr id="119" name="TextBox 118"/>
          <p:cNvSpPr txBox="1"/>
          <p:nvPr/>
        </p:nvSpPr>
        <p:spPr>
          <a:xfrm>
            <a:off x="6602392" y="4717839"/>
            <a:ext cx="1360900" cy="707886"/>
          </a:xfrm>
          <a:prstGeom prst="rect">
            <a:avLst/>
          </a:prstGeom>
          <a:noFill/>
        </p:spPr>
        <p:txBody>
          <a:bodyPr wrap="square" rtlCol="0">
            <a:spAutoFit/>
          </a:bodyPr>
          <a:lstStyle/>
          <a:p>
            <a:pPr algn="ctr"/>
            <a:r>
              <a:rPr lang="en-US" sz="2000" dirty="0" smtClean="0"/>
              <a:t>Non-infectious</a:t>
            </a:r>
            <a:endParaRPr lang="en-US" sz="2000" dirty="0"/>
          </a:p>
        </p:txBody>
      </p:sp>
      <p:sp>
        <p:nvSpPr>
          <p:cNvPr id="120" name="TextBox 119"/>
          <p:cNvSpPr txBox="1"/>
          <p:nvPr/>
        </p:nvSpPr>
        <p:spPr>
          <a:xfrm>
            <a:off x="-31335" y="3162976"/>
            <a:ext cx="1730934" cy="584775"/>
          </a:xfrm>
          <a:prstGeom prst="rect">
            <a:avLst/>
          </a:prstGeom>
          <a:noFill/>
        </p:spPr>
        <p:txBody>
          <a:bodyPr wrap="square" rtlCol="0">
            <a:spAutoFit/>
          </a:bodyPr>
          <a:lstStyle/>
          <a:p>
            <a:pPr algn="ctr"/>
            <a:r>
              <a:rPr lang="en-US" sz="1600" dirty="0" smtClean="0"/>
              <a:t>Genetic disease, exists since birth</a:t>
            </a:r>
            <a:endParaRPr lang="en-US" sz="1600" dirty="0"/>
          </a:p>
        </p:txBody>
      </p:sp>
      <p:sp>
        <p:nvSpPr>
          <p:cNvPr id="122" name="TextBox 121"/>
          <p:cNvSpPr txBox="1"/>
          <p:nvPr/>
        </p:nvSpPr>
        <p:spPr>
          <a:xfrm>
            <a:off x="6474633" y="3039866"/>
            <a:ext cx="1616418" cy="830997"/>
          </a:xfrm>
          <a:prstGeom prst="rect">
            <a:avLst/>
          </a:prstGeom>
          <a:noFill/>
        </p:spPr>
        <p:txBody>
          <a:bodyPr wrap="square" rtlCol="0">
            <a:spAutoFit/>
          </a:bodyPr>
          <a:lstStyle/>
          <a:p>
            <a:pPr algn="ctr"/>
            <a:r>
              <a:rPr lang="en-US" sz="1600" dirty="0" smtClean="0"/>
              <a:t>Spread through organism, not hereditary</a:t>
            </a:r>
            <a:endParaRPr lang="en-US" sz="1600" dirty="0"/>
          </a:p>
        </p:txBody>
      </p:sp>
      <p:sp>
        <p:nvSpPr>
          <p:cNvPr id="123" name="TextBox 122"/>
          <p:cNvSpPr txBox="1"/>
          <p:nvPr/>
        </p:nvSpPr>
        <p:spPr>
          <a:xfrm>
            <a:off x="2773655" y="5885498"/>
            <a:ext cx="2546862" cy="830997"/>
          </a:xfrm>
          <a:prstGeom prst="rect">
            <a:avLst/>
          </a:prstGeom>
          <a:noFill/>
        </p:spPr>
        <p:txBody>
          <a:bodyPr wrap="square" rtlCol="0">
            <a:spAutoFit/>
          </a:bodyPr>
          <a:lstStyle/>
          <a:p>
            <a:pPr algn="ctr"/>
            <a:r>
              <a:rPr lang="en-US" sz="1600" dirty="0" smtClean="0"/>
              <a:t>Spread by germs or viruses between living objects</a:t>
            </a:r>
          </a:p>
          <a:p>
            <a:pPr algn="ctr"/>
            <a:r>
              <a:rPr lang="en-US" sz="1600" dirty="0" smtClean="0"/>
              <a:t>Ex: SARS and SARS COVID-19</a:t>
            </a:r>
            <a:endParaRPr lang="en-US" sz="1600" dirty="0"/>
          </a:p>
        </p:txBody>
      </p:sp>
      <p:sp>
        <p:nvSpPr>
          <p:cNvPr id="125" name="TextBox 124"/>
          <p:cNvSpPr txBox="1"/>
          <p:nvPr/>
        </p:nvSpPr>
        <p:spPr>
          <a:xfrm>
            <a:off x="5526556" y="5885498"/>
            <a:ext cx="3512572" cy="584775"/>
          </a:xfrm>
          <a:prstGeom prst="rect">
            <a:avLst/>
          </a:prstGeom>
          <a:noFill/>
        </p:spPr>
        <p:txBody>
          <a:bodyPr wrap="square" rtlCol="0">
            <a:spAutoFit/>
          </a:bodyPr>
          <a:lstStyle/>
          <a:p>
            <a:pPr algn="ctr"/>
            <a:r>
              <a:rPr lang="en-US" sz="1600" dirty="0" smtClean="0"/>
              <a:t>Cannot be spread </a:t>
            </a:r>
          </a:p>
          <a:p>
            <a:pPr algn="ctr"/>
            <a:r>
              <a:rPr lang="en-US" sz="1600" dirty="0" smtClean="0"/>
              <a:t>Ex: cancer and autoimmune disorders  </a:t>
            </a:r>
            <a:endParaRPr lang="en-US" sz="1200" dirty="0"/>
          </a:p>
        </p:txBody>
      </p:sp>
    </p:spTree>
    <p:extLst>
      <p:ext uri="{BB962C8B-B14F-4D97-AF65-F5344CB8AC3E}">
        <p14:creationId xmlns:p14="http://schemas.microsoft.com/office/powerpoint/2010/main" val="2240089553"/>
      </p:ext>
    </p:extLst>
  </p:cSld>
  <p:clrMapOvr>
    <a:masterClrMapping/>
  </p:clrMapOvr>
  <mc:AlternateContent xmlns:mc="http://schemas.openxmlformats.org/markup-compatibility/2006" xmlns:p14="http://schemas.microsoft.com/office/powerpoint/2010/main">
    <mc:Choice Requires="p14">
      <p:transition p14:dur="0" advTm="2376"/>
    </mc:Choice>
    <mc:Fallback xmlns="">
      <p:transition advTm="237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703384" y="996935"/>
            <a:ext cx="3437551" cy="144368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182941" y="587689"/>
            <a:ext cx="8412363"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24"/>
          <p:cNvSpPr txBox="1"/>
          <p:nvPr/>
        </p:nvSpPr>
        <p:spPr>
          <a:xfrm>
            <a:off x="36638" y="210796"/>
            <a:ext cx="6821362" cy="320667"/>
          </a:xfrm>
          <a:prstGeom prst="rect">
            <a:avLst/>
          </a:prstGeom>
          <a:noFill/>
        </p:spPr>
        <p:txBody>
          <a:bodyPr wrap="square" lIns="104205" tIns="52103" rIns="104205" bIns="52103" rtlCol="0">
            <a:spAutoFit/>
          </a:bodyPr>
          <a:lstStyle/>
          <a:p>
            <a:r>
              <a:rPr lang="en-US" altLang="zh-CN" sz="1400" spc="684" dirty="0" smtClean="0">
                <a:solidFill>
                  <a:srgbClr val="919DCB"/>
                </a:solidFill>
                <a:latin typeface="微软雅黑" panose="020B0503020204020204" charset="-122"/>
                <a:ea typeface="微软雅黑" panose="020B0503020204020204" charset="-122"/>
              </a:rPr>
              <a:t>1.1 - Concept of a disease (cont.)</a:t>
            </a:r>
            <a:endParaRPr lang="zh-CN" altLang="en-US" sz="1400" spc="684" dirty="0">
              <a:solidFill>
                <a:srgbClr val="919DCB"/>
              </a:solidFill>
              <a:latin typeface="微软雅黑" panose="020B0503020204020204" charset="-122"/>
              <a:ea typeface="微软雅黑" panose="020B0503020204020204" charset="-122"/>
            </a:endParaRPr>
          </a:p>
        </p:txBody>
      </p:sp>
      <p:sp>
        <p:nvSpPr>
          <p:cNvPr id="33" name="TextBox 32"/>
          <p:cNvSpPr txBox="1"/>
          <p:nvPr/>
        </p:nvSpPr>
        <p:spPr>
          <a:xfrm>
            <a:off x="1600200" y="914400"/>
            <a:ext cx="5577839" cy="369332"/>
          </a:xfrm>
          <a:prstGeom prst="rect">
            <a:avLst/>
          </a:prstGeom>
          <a:noFill/>
        </p:spPr>
        <p:txBody>
          <a:bodyPr wrap="square" rtlCol="0">
            <a:spAutoFit/>
          </a:bodyPr>
          <a:lstStyle/>
          <a:p>
            <a:r>
              <a:rPr lang="en-US" b="1" i="1" dirty="0"/>
              <a:t>Infectious disease</a:t>
            </a:r>
            <a:r>
              <a:rPr lang="en-US" dirty="0"/>
              <a:t> can affect a healthy person in two ways</a:t>
            </a:r>
            <a:endParaRPr lang="en-US" dirty="0">
              <a:latin typeface="+mj-lt"/>
            </a:endParaRPr>
          </a:p>
        </p:txBody>
      </p:sp>
      <p:grpSp>
        <p:nvGrpSpPr>
          <p:cNvPr id="24" name="组合 5"/>
          <p:cNvGrpSpPr/>
          <p:nvPr/>
        </p:nvGrpSpPr>
        <p:grpSpPr>
          <a:xfrm>
            <a:off x="998147" y="1526137"/>
            <a:ext cx="6763432" cy="810741"/>
            <a:chOff x="2767" y="3235"/>
            <a:chExt cx="13750" cy="3392"/>
          </a:xfrm>
        </p:grpSpPr>
        <p:sp>
          <p:nvSpPr>
            <p:cNvPr id="27" name="矩形 4"/>
            <p:cNvSpPr/>
            <p:nvPr/>
          </p:nvSpPr>
          <p:spPr>
            <a:xfrm>
              <a:off x="2767" y="3235"/>
              <a:ext cx="5407" cy="3386"/>
            </a:xfrm>
            <a:prstGeom prst="rect">
              <a:avLst/>
            </a:prstGeom>
            <a:solidFill>
              <a:srgbClr val="919D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Direct transmission</a:t>
              </a:r>
              <a:endParaRPr lang="zh-CN" altLang="en-US" dirty="0"/>
            </a:p>
          </p:txBody>
        </p:sp>
        <p:sp>
          <p:nvSpPr>
            <p:cNvPr id="26" name="矩形 3"/>
            <p:cNvSpPr/>
            <p:nvPr/>
          </p:nvSpPr>
          <p:spPr>
            <a:xfrm>
              <a:off x="10962" y="3241"/>
              <a:ext cx="5555" cy="3386"/>
            </a:xfrm>
            <a:prstGeom prst="rect">
              <a:avLst/>
            </a:prstGeom>
            <a:solidFill>
              <a:srgbClr val="919D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p:cNvSpPr/>
          <p:nvPr/>
        </p:nvSpPr>
        <p:spPr>
          <a:xfrm>
            <a:off x="5324270" y="1746124"/>
            <a:ext cx="2142190" cy="369332"/>
          </a:xfrm>
          <a:prstGeom prst="rect">
            <a:avLst/>
          </a:prstGeom>
        </p:spPr>
        <p:txBody>
          <a:bodyPr wrap="none">
            <a:spAutoFit/>
          </a:bodyPr>
          <a:lstStyle/>
          <a:p>
            <a:pPr lvl="0" algn="ctr"/>
            <a:r>
              <a:rPr lang="en-US" altLang="zh-CN" dirty="0">
                <a:solidFill>
                  <a:prstClr val="white"/>
                </a:solidFill>
              </a:rPr>
              <a:t>I</a:t>
            </a:r>
            <a:r>
              <a:rPr lang="en-US" altLang="zh-CN" dirty="0" smtClean="0">
                <a:solidFill>
                  <a:prstClr val="white"/>
                </a:solidFill>
              </a:rPr>
              <a:t>ndirect </a:t>
            </a:r>
            <a:r>
              <a:rPr lang="en-US" altLang="zh-CN" dirty="0">
                <a:solidFill>
                  <a:prstClr val="white"/>
                </a:solidFill>
              </a:rPr>
              <a:t>transmission</a:t>
            </a:r>
            <a:endParaRPr lang="zh-CN" altLang="en-US" dirty="0">
              <a:solidFill>
                <a:prstClr val="white"/>
              </a:solidFill>
            </a:endParaRPr>
          </a:p>
        </p:txBody>
      </p:sp>
      <p:pic>
        <p:nvPicPr>
          <p:cNvPr id="2050" name="Picture 2" descr="Image Library | CDC Online Newsroom | CDC"/>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96608" y="3021640"/>
            <a:ext cx="666750" cy="37433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2050" idx="3"/>
            <a:endCxn id="2051" idx="1"/>
          </p:cNvCxnSpPr>
          <p:nvPr/>
        </p:nvCxnSpPr>
        <p:spPr>
          <a:xfrm>
            <a:off x="1663358" y="3208807"/>
            <a:ext cx="15370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0400" y="2780122"/>
            <a:ext cx="455835" cy="85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descr="Image Library | CDC Online Newsroom | CDC"/>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029152" y="3021639"/>
            <a:ext cx="666750" cy="37433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6456" y="2780121"/>
            <a:ext cx="455835" cy="85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172200" y="2993361"/>
            <a:ext cx="609600" cy="430887"/>
          </a:xfrm>
          <a:prstGeom prst="rect">
            <a:avLst/>
          </a:prstGeom>
          <a:noFill/>
        </p:spPr>
        <p:txBody>
          <a:bodyPr wrap="square" rtlCol="0">
            <a:spAutoFit/>
          </a:bodyPr>
          <a:lstStyle/>
          <a:p>
            <a:pPr algn="ctr"/>
            <a:r>
              <a:rPr lang="en-US" sz="1100" dirty="0" smtClean="0"/>
              <a:t>Middle agent</a:t>
            </a:r>
            <a:endParaRPr lang="en-US" sz="1100" dirty="0"/>
          </a:p>
        </p:txBody>
      </p:sp>
      <p:cxnSp>
        <p:nvCxnSpPr>
          <p:cNvPr id="14" name="Straight Arrow Connector 13"/>
          <p:cNvCxnSpPr>
            <a:stCxn id="40" idx="3"/>
            <a:endCxn id="9" idx="1"/>
          </p:cNvCxnSpPr>
          <p:nvPr/>
        </p:nvCxnSpPr>
        <p:spPr>
          <a:xfrm flipV="1">
            <a:off x="5695902" y="3208805"/>
            <a:ext cx="47629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42" idx="1"/>
          </p:cNvCxnSpPr>
          <p:nvPr/>
        </p:nvCxnSpPr>
        <p:spPr>
          <a:xfrm>
            <a:off x="6781800" y="3208805"/>
            <a:ext cx="52465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9292" y="3972148"/>
            <a:ext cx="3802453" cy="2308324"/>
          </a:xfrm>
          <a:prstGeom prst="rect">
            <a:avLst/>
          </a:prstGeom>
          <a:noFill/>
        </p:spPr>
        <p:txBody>
          <a:bodyPr wrap="square" rtlCol="0">
            <a:spAutoFit/>
          </a:bodyPr>
          <a:lstStyle/>
          <a:p>
            <a:pPr algn="ctr">
              <a:lnSpc>
                <a:spcPct val="150000"/>
              </a:lnSpc>
            </a:pPr>
            <a:r>
              <a:rPr lang="en-US" sz="2400" dirty="0" smtClean="0"/>
              <a:t>Contact with the infected</a:t>
            </a:r>
          </a:p>
          <a:p>
            <a:pPr algn="ctr">
              <a:lnSpc>
                <a:spcPct val="150000"/>
              </a:lnSpc>
            </a:pPr>
            <a:r>
              <a:rPr lang="en-US" sz="2400" dirty="0" smtClean="0"/>
              <a:t>Droplet infection</a:t>
            </a:r>
          </a:p>
          <a:p>
            <a:pPr algn="ctr">
              <a:lnSpc>
                <a:spcPct val="150000"/>
              </a:lnSpc>
            </a:pPr>
            <a:r>
              <a:rPr lang="en-US" sz="2400" dirty="0" smtClean="0"/>
              <a:t>Contact with the soil</a:t>
            </a:r>
          </a:p>
          <a:p>
            <a:pPr algn="ctr">
              <a:lnSpc>
                <a:spcPct val="150000"/>
              </a:lnSpc>
            </a:pPr>
            <a:r>
              <a:rPr lang="en-US" sz="2400" dirty="0" smtClean="0"/>
              <a:t>Animal bites</a:t>
            </a:r>
            <a:endParaRPr lang="en-US" sz="2400" dirty="0"/>
          </a:p>
        </p:txBody>
      </p:sp>
      <p:sp>
        <p:nvSpPr>
          <p:cNvPr id="67" name="TextBox 66"/>
          <p:cNvSpPr txBox="1"/>
          <p:nvPr/>
        </p:nvSpPr>
        <p:spPr>
          <a:xfrm>
            <a:off x="5065551" y="3972148"/>
            <a:ext cx="2659627" cy="1754326"/>
          </a:xfrm>
          <a:prstGeom prst="rect">
            <a:avLst/>
          </a:prstGeom>
          <a:noFill/>
        </p:spPr>
        <p:txBody>
          <a:bodyPr wrap="square" rtlCol="0">
            <a:spAutoFit/>
          </a:bodyPr>
          <a:lstStyle/>
          <a:p>
            <a:pPr algn="ctr">
              <a:lnSpc>
                <a:spcPct val="150000"/>
              </a:lnSpc>
            </a:pPr>
            <a:r>
              <a:rPr lang="en-US" sz="2400" dirty="0"/>
              <a:t>V</a:t>
            </a:r>
            <a:r>
              <a:rPr lang="en-US" sz="2400" dirty="0" smtClean="0"/>
              <a:t>ehicle-borne </a:t>
            </a:r>
          </a:p>
          <a:p>
            <a:pPr algn="ctr">
              <a:lnSpc>
                <a:spcPct val="150000"/>
              </a:lnSpc>
            </a:pPr>
            <a:r>
              <a:rPr lang="en-US" sz="2400" dirty="0" smtClean="0"/>
              <a:t>Air-borne</a:t>
            </a:r>
          </a:p>
          <a:p>
            <a:pPr algn="ctr">
              <a:lnSpc>
                <a:spcPct val="150000"/>
              </a:lnSpc>
            </a:pPr>
            <a:r>
              <a:rPr lang="en-US" sz="2400" dirty="0"/>
              <a:t>F</a:t>
            </a:r>
            <a:r>
              <a:rPr lang="en-US" sz="2400" dirty="0" smtClean="0"/>
              <a:t>omite-borne</a:t>
            </a:r>
            <a:endParaRPr lang="en-US" sz="2400" dirty="0"/>
          </a:p>
        </p:txBody>
      </p:sp>
    </p:spTree>
    <p:extLst>
      <p:ext uri="{BB962C8B-B14F-4D97-AF65-F5344CB8AC3E}">
        <p14:creationId xmlns:p14="http://schemas.microsoft.com/office/powerpoint/2010/main" val="2613013012"/>
      </p:ext>
    </p:extLst>
  </p:cSld>
  <p:clrMapOvr>
    <a:masterClrMapping/>
  </p:clrMapOvr>
  <mc:AlternateContent xmlns:mc="http://schemas.openxmlformats.org/markup-compatibility/2006" xmlns:p14="http://schemas.microsoft.com/office/powerpoint/2010/main">
    <mc:Choice Requires="p14">
      <p:transition p14:dur="0" advTm="2376"/>
    </mc:Choice>
    <mc:Fallback xmlns="">
      <p:transition advTm="237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703384" y="996935"/>
            <a:ext cx="3437551" cy="144368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182941" y="587689"/>
            <a:ext cx="8412363"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24"/>
          <p:cNvSpPr txBox="1"/>
          <p:nvPr/>
        </p:nvSpPr>
        <p:spPr>
          <a:xfrm>
            <a:off x="36638" y="210796"/>
            <a:ext cx="6745162" cy="320667"/>
          </a:xfrm>
          <a:prstGeom prst="rect">
            <a:avLst/>
          </a:prstGeom>
          <a:noFill/>
        </p:spPr>
        <p:txBody>
          <a:bodyPr wrap="square" lIns="104205" tIns="52103" rIns="104205" bIns="52103" rtlCol="0">
            <a:spAutoFit/>
          </a:bodyPr>
          <a:lstStyle/>
          <a:p>
            <a:r>
              <a:rPr lang="en-US" altLang="zh-CN" sz="1400" spc="684" dirty="0" smtClean="0">
                <a:solidFill>
                  <a:srgbClr val="919DCB"/>
                </a:solidFill>
                <a:latin typeface="微软雅黑" panose="020B0503020204020204" charset="-122"/>
                <a:ea typeface="微软雅黑" panose="020B0503020204020204" charset="-122"/>
              </a:rPr>
              <a:t>1.1 - Concept of a disease (cont.)</a:t>
            </a:r>
            <a:endParaRPr lang="zh-CN" altLang="en-US" sz="1400" spc="684" dirty="0">
              <a:solidFill>
                <a:srgbClr val="919DCB"/>
              </a:solidFill>
              <a:latin typeface="微软雅黑" panose="020B0503020204020204" charset="-122"/>
              <a:ea typeface="微软雅黑" panose="020B0503020204020204" charset="-122"/>
            </a:endParaRPr>
          </a:p>
        </p:txBody>
      </p:sp>
      <p:sp>
        <p:nvSpPr>
          <p:cNvPr id="33" name="TextBox 32"/>
          <p:cNvSpPr txBox="1"/>
          <p:nvPr/>
        </p:nvSpPr>
        <p:spPr>
          <a:xfrm>
            <a:off x="1384277" y="762000"/>
            <a:ext cx="6009690" cy="646331"/>
          </a:xfrm>
          <a:prstGeom prst="rect">
            <a:avLst/>
          </a:prstGeom>
          <a:noFill/>
        </p:spPr>
        <p:txBody>
          <a:bodyPr wrap="square" rtlCol="0">
            <a:spAutoFit/>
          </a:bodyPr>
          <a:lstStyle/>
          <a:p>
            <a:pPr algn="ctr"/>
            <a:r>
              <a:rPr lang="en-US" dirty="0"/>
              <a:t>After diagnosis, we need </a:t>
            </a:r>
            <a:r>
              <a:rPr lang="en-US" b="1" dirty="0"/>
              <a:t>treatment.</a:t>
            </a:r>
            <a:r>
              <a:rPr lang="en-US" dirty="0"/>
              <a:t> </a:t>
            </a:r>
            <a:endParaRPr lang="en-US" dirty="0" smtClean="0"/>
          </a:p>
          <a:p>
            <a:pPr algn="ctr"/>
            <a:r>
              <a:rPr lang="en-US" dirty="0" smtClean="0"/>
              <a:t>There </a:t>
            </a:r>
            <a:r>
              <a:rPr lang="en-US" dirty="0"/>
              <a:t>are two ways to stop the disease from spreading further</a:t>
            </a:r>
            <a:endParaRPr lang="en-US" dirty="0">
              <a:latin typeface="+mj-lt"/>
            </a:endParaRPr>
          </a:p>
        </p:txBody>
      </p:sp>
      <p:sp>
        <p:nvSpPr>
          <p:cNvPr id="21" name="矩形 7"/>
          <p:cNvSpPr/>
          <p:nvPr/>
        </p:nvSpPr>
        <p:spPr>
          <a:xfrm rot="2679308">
            <a:off x="3672207" y="1645040"/>
            <a:ext cx="1143000" cy="1143000"/>
          </a:xfrm>
          <a:prstGeom prst="rect">
            <a:avLst/>
          </a:prstGeom>
          <a:solidFill>
            <a:srgbClr val="C1C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sp>
        <p:nvSpPr>
          <p:cNvPr id="22" name="TextBox 21"/>
          <p:cNvSpPr txBox="1"/>
          <p:nvPr/>
        </p:nvSpPr>
        <p:spPr>
          <a:xfrm>
            <a:off x="3563257" y="2016485"/>
            <a:ext cx="1360900" cy="400110"/>
          </a:xfrm>
          <a:prstGeom prst="rect">
            <a:avLst/>
          </a:prstGeom>
          <a:noFill/>
        </p:spPr>
        <p:txBody>
          <a:bodyPr wrap="square" rtlCol="0">
            <a:spAutoFit/>
          </a:bodyPr>
          <a:lstStyle/>
          <a:p>
            <a:pPr algn="ctr"/>
            <a:r>
              <a:rPr lang="en-US" sz="2000" dirty="0" smtClean="0"/>
              <a:t>Treatment</a:t>
            </a:r>
            <a:endParaRPr lang="en-US" sz="2000" dirty="0"/>
          </a:p>
        </p:txBody>
      </p:sp>
      <p:cxnSp>
        <p:nvCxnSpPr>
          <p:cNvPr id="23" name="Straight Arrow Connector 22"/>
          <p:cNvCxnSpPr>
            <a:stCxn id="21" idx="2"/>
            <a:endCxn id="25" idx="0"/>
          </p:cNvCxnSpPr>
          <p:nvPr/>
        </p:nvCxnSpPr>
        <p:spPr>
          <a:xfrm flipH="1">
            <a:off x="3042636" y="2623077"/>
            <a:ext cx="799399" cy="786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7"/>
          <p:cNvSpPr/>
          <p:nvPr/>
        </p:nvSpPr>
        <p:spPr>
          <a:xfrm rot="2679308">
            <a:off x="2114769" y="3254083"/>
            <a:ext cx="1096336" cy="1080475"/>
          </a:xfrm>
          <a:prstGeom prst="rect">
            <a:avLst/>
          </a:prstGeom>
          <a:solidFill>
            <a:srgbClr val="C1C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cxnSp>
        <p:nvCxnSpPr>
          <p:cNvPr id="28" name="Straight Arrow Connector 27"/>
          <p:cNvCxnSpPr>
            <a:stCxn id="21" idx="3"/>
            <a:endCxn id="29" idx="0"/>
          </p:cNvCxnSpPr>
          <p:nvPr/>
        </p:nvCxnSpPr>
        <p:spPr>
          <a:xfrm>
            <a:off x="4650244" y="2618212"/>
            <a:ext cx="808208" cy="769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矩形 7"/>
          <p:cNvSpPr/>
          <p:nvPr/>
        </p:nvSpPr>
        <p:spPr>
          <a:xfrm rot="18920692" flipH="1">
            <a:off x="5288624" y="3222821"/>
            <a:ext cx="1143000" cy="1143000"/>
          </a:xfrm>
          <a:prstGeom prst="rect">
            <a:avLst/>
          </a:prstGeom>
          <a:solidFill>
            <a:srgbClr val="C1C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sp>
        <p:nvSpPr>
          <p:cNvPr id="31" name="TextBox 30"/>
          <p:cNvSpPr txBox="1"/>
          <p:nvPr/>
        </p:nvSpPr>
        <p:spPr>
          <a:xfrm>
            <a:off x="1982487" y="3594266"/>
            <a:ext cx="1360900" cy="400110"/>
          </a:xfrm>
          <a:prstGeom prst="rect">
            <a:avLst/>
          </a:prstGeom>
          <a:noFill/>
        </p:spPr>
        <p:txBody>
          <a:bodyPr wrap="square" rtlCol="0">
            <a:spAutoFit/>
          </a:bodyPr>
          <a:lstStyle/>
          <a:p>
            <a:pPr algn="ctr"/>
            <a:r>
              <a:rPr lang="en-US" sz="2000" dirty="0" smtClean="0"/>
              <a:t>Prevention</a:t>
            </a:r>
            <a:endParaRPr lang="en-US" sz="2000" dirty="0"/>
          </a:p>
        </p:txBody>
      </p:sp>
      <p:sp>
        <p:nvSpPr>
          <p:cNvPr id="35" name="TextBox 34"/>
          <p:cNvSpPr txBox="1"/>
          <p:nvPr/>
        </p:nvSpPr>
        <p:spPr>
          <a:xfrm>
            <a:off x="5179674" y="3594266"/>
            <a:ext cx="1360900" cy="400110"/>
          </a:xfrm>
          <a:prstGeom prst="rect">
            <a:avLst/>
          </a:prstGeom>
          <a:noFill/>
        </p:spPr>
        <p:txBody>
          <a:bodyPr wrap="square" rtlCol="0">
            <a:spAutoFit/>
          </a:bodyPr>
          <a:lstStyle/>
          <a:p>
            <a:pPr algn="ctr"/>
            <a:r>
              <a:rPr lang="en-US" sz="2000" dirty="0" smtClean="0"/>
              <a:t>Cure</a:t>
            </a:r>
            <a:endParaRPr lang="en-US" sz="2000" dirty="0"/>
          </a:p>
        </p:txBody>
      </p:sp>
      <p:pic>
        <p:nvPicPr>
          <p:cNvPr id="3076" name="Picture 4" descr="Download Blue/blue Colored Gelatin Capsules - Capsule PNG Image with No  Background - PNGkey.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385701" y="4563892"/>
            <a:ext cx="829056" cy="59912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ơm kim tiêm 10ml- hộp 100 câ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8041" y="4563892"/>
            <a:ext cx="1170432" cy="8778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23929" y="5354807"/>
            <a:ext cx="1752600" cy="646331"/>
          </a:xfrm>
          <a:prstGeom prst="rect">
            <a:avLst/>
          </a:prstGeom>
          <a:noFill/>
        </p:spPr>
        <p:txBody>
          <a:bodyPr wrap="square" rtlCol="0">
            <a:spAutoFit/>
          </a:bodyPr>
          <a:lstStyle/>
          <a:p>
            <a:pPr algn="ctr"/>
            <a:r>
              <a:rPr lang="en-US" dirty="0" smtClean="0"/>
              <a:t>Relieve pain using painkillers</a:t>
            </a:r>
            <a:endParaRPr lang="en-US" dirty="0"/>
          </a:p>
        </p:txBody>
      </p:sp>
      <p:sp>
        <p:nvSpPr>
          <p:cNvPr id="37" name="TextBox 36"/>
          <p:cNvSpPr txBox="1"/>
          <p:nvPr/>
        </p:nvSpPr>
        <p:spPr>
          <a:xfrm>
            <a:off x="2686957" y="5373624"/>
            <a:ext cx="1752600" cy="369332"/>
          </a:xfrm>
          <a:prstGeom prst="rect">
            <a:avLst/>
          </a:prstGeom>
          <a:noFill/>
        </p:spPr>
        <p:txBody>
          <a:bodyPr wrap="square" rtlCol="0">
            <a:spAutoFit/>
          </a:bodyPr>
          <a:lstStyle/>
          <a:p>
            <a:pPr algn="ctr"/>
            <a:r>
              <a:rPr lang="en-US" dirty="0" smtClean="0"/>
              <a:t>Vaccination</a:t>
            </a:r>
            <a:endParaRPr lang="en-US" dirty="0"/>
          </a:p>
        </p:txBody>
      </p:sp>
      <p:pic>
        <p:nvPicPr>
          <p:cNvPr id="38" name="Picture 4" descr="Download Blue/blue Colored Gelatin Capsules - Capsule PNG Image with No  Background - PNGkey.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4602530"/>
            <a:ext cx="829056" cy="59912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Image Library | CDC Online Newsroom | CDC"/>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943600" y="4653962"/>
            <a:ext cx="1000125" cy="561499"/>
          </a:xfrm>
          <a:prstGeom prst="rect">
            <a:avLst/>
          </a:prstGeom>
          <a:noFill/>
          <a:extLst>
            <a:ext uri="{909E8E84-426E-40DD-AFC4-6F175D3DCCD1}">
              <a14:hiddenFill xmlns:a14="http://schemas.microsoft.com/office/drawing/2010/main">
                <a:solidFill>
                  <a:srgbClr val="FFFFFF"/>
                </a:solidFill>
              </a14:hiddenFill>
            </a:ext>
          </a:extLst>
        </p:spPr>
      </p:pic>
      <p:sp>
        <p:nvSpPr>
          <p:cNvPr id="8" name="Multiply 7"/>
          <p:cNvSpPr/>
          <p:nvPr/>
        </p:nvSpPr>
        <p:spPr>
          <a:xfrm>
            <a:off x="6176962" y="4668011"/>
            <a:ext cx="533400" cy="533400"/>
          </a:xfrm>
          <a:prstGeom prst="mathMultiply">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5586471" y="4902091"/>
            <a:ext cx="54730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65746" y="5334000"/>
            <a:ext cx="2588756" cy="646331"/>
          </a:xfrm>
          <a:prstGeom prst="rect">
            <a:avLst/>
          </a:prstGeom>
          <a:noFill/>
        </p:spPr>
        <p:txBody>
          <a:bodyPr wrap="square" rtlCol="0">
            <a:spAutoFit/>
          </a:bodyPr>
          <a:lstStyle/>
          <a:p>
            <a:pPr algn="ctr"/>
            <a:r>
              <a:rPr lang="en-US" dirty="0" smtClean="0"/>
              <a:t>Using drugs or chemical to kill the pathogen</a:t>
            </a:r>
            <a:endParaRPr lang="en-US" dirty="0"/>
          </a:p>
        </p:txBody>
      </p:sp>
      <p:cxnSp>
        <p:nvCxnSpPr>
          <p:cNvPr id="15" name="Straight Arrow Connector 14"/>
          <p:cNvCxnSpPr>
            <a:stCxn id="25" idx="2"/>
            <a:endCxn id="3076" idx="0"/>
          </p:cNvCxnSpPr>
          <p:nvPr/>
        </p:nvCxnSpPr>
        <p:spPr>
          <a:xfrm flipH="1">
            <a:off x="1800229" y="4178618"/>
            <a:ext cx="483009" cy="385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5" idx="3"/>
            <a:endCxn id="3080" idx="0"/>
          </p:cNvCxnSpPr>
          <p:nvPr/>
        </p:nvCxnSpPr>
        <p:spPr>
          <a:xfrm>
            <a:off x="3052876" y="4179594"/>
            <a:ext cx="510381" cy="384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417127"/>
      </p:ext>
    </p:extLst>
  </p:cSld>
  <p:clrMapOvr>
    <a:masterClrMapping/>
  </p:clrMapOvr>
  <mc:AlternateContent xmlns:mc="http://schemas.openxmlformats.org/markup-compatibility/2006" xmlns:p14="http://schemas.microsoft.com/office/powerpoint/2010/main">
    <mc:Choice Requires="p14">
      <p:transition p14:dur="10" advTm="2376"/>
    </mc:Choice>
    <mc:Fallback xmlns="">
      <p:transition advTm="2376"/>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799</Words>
  <Application>Microsoft Office PowerPoint</Application>
  <PresentationFormat>On-screen Show (4:3)</PresentationFormat>
  <Paragraphs>117</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84979521271</dc:creator>
  <cp:lastModifiedBy>84979521271</cp:lastModifiedBy>
  <cp:revision>24</cp:revision>
  <dcterms:created xsi:type="dcterms:W3CDTF">2021-07-08T16:11:18Z</dcterms:created>
  <dcterms:modified xsi:type="dcterms:W3CDTF">2021-07-08T20:45:11Z</dcterms:modified>
</cp:coreProperties>
</file>