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embeddedFontLst>
    <p:embeddedFont>
      <p:font typeface="a옛날목욕탕L" charset="-127"/>
      <p:regular r:id="rId23"/>
    </p:embeddedFont>
    <p:embeddedFont>
      <p:font typeface="맑은 고딕" pitchFamily="50" charset="-127"/>
      <p:regular r:id="rId24"/>
      <p:bold r:id="rId25"/>
    </p:embeddedFont>
    <p:embeddedFont>
      <p:font typeface="a옛날목욕탕B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7" autoAdjust="0"/>
  </p:normalViewPr>
  <p:slideViewPr>
    <p:cSldViewPr>
      <p:cViewPr varScale="1">
        <p:scale>
          <a:sx n="77" d="100"/>
          <a:sy n="77" d="100"/>
        </p:scale>
        <p:origin x="-160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3142-4E54-4C1D-A8BF-BFDC771F3D15}" type="datetimeFigureOut">
              <a:rPr lang="ko-KR" altLang="en-US" smtClean="0"/>
              <a:t>2016-11-06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1BB0-6861-4781-9724-89D5B6E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4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피피티의</a:t>
            </a:r>
            <a:r>
              <a:rPr lang="ko-KR" altLang="en-US" dirty="0"/>
              <a:t> </a:t>
            </a:r>
            <a:r>
              <a:rPr lang="en-US" altLang="ko-KR" dirty="0"/>
              <a:t>3,4</a:t>
            </a:r>
            <a:r>
              <a:rPr lang="ko-KR" altLang="en-US" dirty="0"/>
              <a:t>번 슬라이드를 합침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8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10,11,12 </a:t>
            </a:r>
            <a:r>
              <a:rPr lang="ko-KR" altLang="en-US" dirty="0"/>
              <a:t>합침 </a:t>
            </a:r>
            <a:r>
              <a:rPr lang="en-US" altLang="ko-KR" dirty="0"/>
              <a:t>12 </a:t>
            </a:r>
            <a:r>
              <a:rPr lang="ko-KR" altLang="en-US" dirty="0"/>
              <a:t>맨</a:t>
            </a:r>
            <a:r>
              <a:rPr lang="ko-KR" altLang="en-US" baseline="0" dirty="0"/>
              <a:t> 밑에 문장 없앰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13,14 </a:t>
            </a:r>
            <a:r>
              <a:rPr lang="ko-KR" altLang="en-US" dirty="0"/>
              <a:t>합침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16,17</a:t>
            </a:r>
            <a:r>
              <a:rPr lang="en-US" altLang="ko-KR" baseline="0" dirty="0"/>
              <a:t> </a:t>
            </a:r>
            <a:r>
              <a:rPr lang="ko-KR" altLang="en-US" baseline="0" dirty="0"/>
              <a:t>합침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1BB0-6861-4781-9724-89D5B6E611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6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2016-11-06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564904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>
                <a:solidFill>
                  <a:schemeClr val="bg1"/>
                </a:solidFill>
                <a:latin typeface="a옛날목욕탕B" charset="-127"/>
                <a:ea typeface="a옛날목욕탕B" charset="-127"/>
              </a:rPr>
              <a:t>마르크스  사상의 형성 과</a:t>
            </a:r>
            <a:r>
              <a:rPr lang="ko-KR" altLang="en-US" sz="45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64088" y="4293096"/>
            <a:ext cx="3600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2014120116 </a:t>
            </a:r>
            <a:r>
              <a:rPr lang="ko-KR" altLang="en-US" sz="26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이진규</a:t>
            </a:r>
            <a:endParaRPr lang="en-US" altLang="ko-KR" sz="26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2016120067 </a:t>
            </a:r>
            <a:r>
              <a:rPr lang="ko-KR" altLang="en-US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김성근</a:t>
            </a:r>
            <a:endParaRPr lang="en-US" altLang="ko-KR" sz="2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2016120068 </a:t>
            </a:r>
            <a:r>
              <a:rPr lang="ko-KR" altLang="en-US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김소정</a:t>
            </a:r>
            <a:endParaRPr lang="en-US" altLang="ko-KR" sz="2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2016120069 </a:t>
            </a:r>
            <a:r>
              <a:rPr lang="ko-KR" altLang="en-US" sz="26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조성우</a:t>
            </a:r>
            <a:endParaRPr lang="en-US" altLang="ko-KR" sz="26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2016120070 </a:t>
            </a:r>
            <a:r>
              <a:rPr lang="ko-KR" altLang="en-US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이하경</a:t>
            </a:r>
            <a:endParaRPr lang="en-US" altLang="ko-KR" sz="2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2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66184"/>
            <a:ext cx="1259632" cy="64807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공산당 선언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070" y="1772816"/>
            <a:ext cx="6906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“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지금까지의 모든 역사는 계급투쟁의 역사이다”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생산수단의 소유 여부에 따라 계급을 나눔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인류의 역사를 유물론적으로 분석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02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1788" y="692696"/>
            <a:ext cx="80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사상</a:t>
            </a:r>
            <a:endParaRPr lang="ko-KR" altLang="en-US" sz="1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11033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4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66184"/>
            <a:ext cx="1259632" cy="64807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공산당 선언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31840" y="1019637"/>
            <a:ext cx="3672408" cy="3365454"/>
          </a:xfrm>
          <a:prstGeom prst="ellipse">
            <a:avLst/>
          </a:prstGeom>
          <a:solidFill>
            <a:srgbClr val="6A94A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78276" y="1636058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자본주의 사회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부르주아의 착취와 억압</a:t>
            </a:r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400" dirty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모순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생산과정 </a:t>
            </a:r>
            <a:r>
              <a:rPr lang="en-US" altLang="ko-KR" sz="2400" dirty="0" err="1">
                <a:latin typeface="a옛날목욕탕L" pitchFamily="18" charset="-127"/>
                <a:ea typeface="a옛날목욕탕L" pitchFamily="18" charset="-127"/>
              </a:rPr>
              <a:t>vs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생산 수단</a:t>
            </a:r>
          </a:p>
        </p:txBody>
      </p:sp>
      <p:sp>
        <p:nvSpPr>
          <p:cNvPr id="5" name="아래쪽 화살표 4"/>
          <p:cNvSpPr/>
          <p:nvPr/>
        </p:nvSpPr>
        <p:spPr>
          <a:xfrm>
            <a:off x="4733764" y="4581128"/>
            <a:ext cx="576064" cy="648072"/>
          </a:xfrm>
          <a:prstGeom prst="downArrow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99638" y="5445224"/>
            <a:ext cx="2844316" cy="936104"/>
          </a:xfrm>
          <a:prstGeom prst="rect">
            <a:avLst/>
          </a:prstGeom>
          <a:solidFill>
            <a:schemeClr val="accent5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61656" y="56824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a옛날목욕탕L" pitchFamily="18" charset="-127"/>
                <a:ea typeface="a옛날목욕탕L" pitchFamily="18" charset="-127"/>
              </a:rPr>
              <a:t>공황과 위기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02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31788" y="692696"/>
            <a:ext cx="80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사상</a:t>
            </a:r>
            <a:endParaRPr lang="ko-KR" altLang="en-US" sz="1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11033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3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66184"/>
            <a:ext cx="1259632" cy="64807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공산당 선언 이후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070" y="1772816"/>
            <a:ext cx="6906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경제학 연구에 집중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	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자본주의 경제의 운동원리와 그 문제점을 집요하게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분석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핵심 이론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“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잉여가치설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”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02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1788" y="692696"/>
            <a:ext cx="80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사상</a:t>
            </a:r>
            <a:endParaRPr lang="ko-KR" altLang="en-US" sz="1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11033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2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66184"/>
            <a:ext cx="1259632" cy="64807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잉여가치설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644" y="1772816"/>
            <a:ext cx="7884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노동과 노동력의 구분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노동력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자연을 가공할 수 있는 잠재적 능력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vs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노동력이 현실화 된 것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자연을 가공하는 활동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잉여가치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노동자에게 지급하지 않는 나머지 부분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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이윤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이윤이 발생하는 근원을 통해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착취가 필연적임을 내비침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02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1788" y="692696"/>
            <a:ext cx="80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사상</a:t>
            </a:r>
            <a:endParaRPr lang="ko-KR" altLang="en-US" sz="1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11033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9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312443"/>
            <a:ext cx="1259632" cy="6196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</a:t>
            </a:r>
            <a:r>
              <a:rPr lang="en-US" altLang="ko-KR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레닌주의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644" y="1772816"/>
            <a:ext cx="788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▶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러시아 혁명에 적용한 레닌의 마르크스 주의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마르크스와 레닌의 차이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 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마르크스의 이론을 경험을 토대로 발전시킴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780" y="255672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03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7683" y="692696"/>
            <a:ext cx="9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</a:t>
            </a:r>
            <a:r>
              <a:rPr lang="en-US" altLang="ko-KR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레닌주의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805708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9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6444208" y="2989277"/>
            <a:ext cx="1800200" cy="1736368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312443"/>
            <a:ext cx="1259632" cy="6196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레닌주의에 나타나는 주장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644" y="1772816"/>
            <a:ext cx="788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사회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공존할 수 없는 대립물 존재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780" y="255672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07704" y="2989277"/>
            <a:ext cx="1800200" cy="1736368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995936" y="3836415"/>
            <a:ext cx="2268253" cy="0"/>
          </a:xfrm>
          <a:prstGeom prst="line">
            <a:avLst/>
          </a:prstGeom>
          <a:ln w="50800" cmpd="sng">
            <a:solidFill>
              <a:srgbClr val="0070C0">
                <a:alpha val="42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3724" y="3605582"/>
            <a:ext cx="14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부르주아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5473" y="3633318"/>
            <a:ext cx="195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프롤레타리아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004048" y="3806952"/>
            <a:ext cx="0" cy="1536801"/>
          </a:xfrm>
          <a:prstGeom prst="line">
            <a:avLst/>
          </a:prstGeom>
          <a:ln w="60325">
            <a:solidFill>
              <a:schemeClr val="accent1">
                <a:shade val="95000"/>
                <a:satMod val="105000"/>
                <a:alpha val="4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3868" y="5589240"/>
            <a:ext cx="3240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“</a:t>
            </a:r>
            <a:r>
              <a:rPr lang="ko-KR" altLang="en-US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국가</a:t>
            </a:r>
            <a:r>
              <a:rPr lang="en-US" altLang="ko-KR" sz="26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”</a:t>
            </a:r>
            <a:endParaRPr lang="ko-KR" altLang="en-US" sz="26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03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17683" y="692696"/>
            <a:ext cx="9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</a:t>
            </a:r>
            <a:r>
              <a:rPr lang="en-US" altLang="ko-KR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레닌주의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805708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86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312443"/>
            <a:ext cx="1259632" cy="6196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레닌의 이념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644" y="1772816"/>
            <a:ext cx="7884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인류 사회의 최종적인 모습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: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공산주의 체제 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 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실천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’, ‘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혁명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에 의해 이루어져야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: ‘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대립물의 투쟁에 의한 발전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이라고 공식화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780" y="255672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03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7683" y="692696"/>
            <a:ext cx="9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</a:t>
            </a:r>
            <a:r>
              <a:rPr lang="en-US" altLang="ko-KR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레닌주의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05708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스탈린주의로의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레닌 타계 후 스탈린 집권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레닌주의와 마르크스주의와 비슷하지만 다른 행보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8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스탈린의 소련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경제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개년 계획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농업집단화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프롤레타리아 계급의 확장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부르주아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농민 계층의 종식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7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스탈린의 마르크스 주의 왜곡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프롤레타리아 위에 군주로 군림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개인 소유를 정부 소유로 박탈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비확산적 공산당 혁명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엘리트 계급의 재활성화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03648" y="2331244"/>
            <a:ext cx="277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‘01</a:t>
            </a:r>
            <a:endParaRPr lang="ko-KR" altLang="en-US" sz="60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331244"/>
            <a:ext cx="277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‘02</a:t>
            </a:r>
            <a:endParaRPr lang="ko-KR" altLang="en-US" sz="60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4168" y="2276872"/>
            <a:ext cx="277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‘03</a:t>
            </a:r>
            <a:endParaRPr lang="ko-KR" altLang="en-US" sz="60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3411364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영향을 미친</a:t>
            </a:r>
            <a:endParaRPr lang="en-US" altLang="ko-KR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학자</a:t>
            </a:r>
            <a:endParaRPr lang="en-US" altLang="ko-KR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3411364"/>
            <a:ext cx="18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</a:t>
            </a:r>
            <a:endParaRPr lang="en-US" altLang="ko-KR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4168" y="3411364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</a:t>
            </a:r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레닌주의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5856" y="2187228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80112" y="2187228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시작은 창대 하나 끝은 미비했다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인간 본성 간과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인간의 물욕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권력욕을 배제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모든 노동자들을 이롭게 할 사상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모든 노동자들을 </a:t>
            </a:r>
            <a:r>
              <a:rPr lang="ko-KR" altLang="en-US">
                <a:solidFill>
                  <a:schemeClr val="bg1"/>
                </a:solidFill>
              </a:rPr>
              <a:t>노예로 전략하게 한 </a:t>
            </a:r>
            <a:r>
              <a:rPr lang="ko-KR" altLang="en-US" dirty="0">
                <a:solidFill>
                  <a:schemeClr val="bg1"/>
                </a:solidFill>
              </a:rPr>
              <a:t>사상</a:t>
            </a:r>
          </a:p>
        </p:txBody>
      </p:sp>
    </p:spTree>
    <p:extLst>
      <p:ext uri="{BB962C8B-B14F-4D97-AF65-F5344CB8AC3E}">
        <p14:creationId xmlns:p14="http://schemas.microsoft.com/office/powerpoint/2010/main" val="56153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700808"/>
            <a:ext cx="1259632" cy="5760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헤겔 </a:t>
            </a:r>
            <a:r>
              <a:rPr lang="en-US" altLang="ko-KR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변증법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780" y="18344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1700808"/>
            <a:ext cx="6552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Master – Slave Dialectics (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주인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노예 변증법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생산을 통해 자신을 찾아가게 됨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자의식 형성</a:t>
            </a:r>
            <a:endParaRPr lang="en-US" altLang="ko-KR" sz="2400" u="sng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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주인에게 반역하여 둘의 상황이 역전된다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01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31788" y="692696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영향을 미친 학자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8130672" y="346211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700808"/>
            <a:ext cx="1259632" cy="5760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헤겔 사상 흡수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780" y="18344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684" y="1705571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주인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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부르주아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/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노예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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</a:t>
            </a:r>
            <a:r>
              <a:rPr lang="ko-KR" altLang="en-US" sz="24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프롤레탈리아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</a:t>
            </a: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 typeface="Wingdings"/>
              <a:buChar char="è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변증법을 통해 계급 투쟁을 설명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의식의 투쟁 개념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 marL="342900" indent="-342900">
              <a:buFont typeface="Wingdings"/>
              <a:buChar char="è"/>
            </a:pP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비판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헤겔의 노동 개념에 대해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헤겔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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노동은 인간의 본질을 실현하게 해주는 것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01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31788" y="692696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영향을 미친 학자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8130672" y="346211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1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700808"/>
            <a:ext cx="1259632" cy="5760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</a:t>
            </a:r>
            <a:r>
              <a:rPr lang="en-US" altLang="ko-KR" sz="4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4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 소외 개념 제시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780" y="18344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684" y="1705571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▶ 마르크스의 노동 개념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노동 생산물로부터의 소외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생산 과정으로부터의 소외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유적 존재로부터의 소외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인간으로 부터의 인간 소외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Wingdings"/>
              <a:buChar char="è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소외의 원인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사유재산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공산주의 체제 주장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01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1788" y="692696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영향을 미친 학자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8130672" y="346211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700808"/>
            <a:ext cx="1259632" cy="5760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포이어바흐의</a:t>
            </a:r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유물론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780" y="18344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684" y="1705571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관념론에서의 신의 개념 비판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lvl="1"/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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헤겔의 종교관 비판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신은 인간의 투영물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신의 개념에서 벗어나 인간 중시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01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1788" y="692696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영향을 미친 학자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8130672" y="346211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700808"/>
            <a:ext cx="1259632" cy="5760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 사상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6288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780" y="18344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684" y="1705571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▶ 마르크스의 역사적 유물론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물질적인 생산력이 사회구조를 결정한다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생산력을 소유한 자와 소유하지 못한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자의 관계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  </a:t>
            </a: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사회구조 결정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01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31788" y="692696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영향을 미친 학자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8130672" y="346211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1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66184"/>
            <a:ext cx="1259632" cy="64807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포이어바흐에</a:t>
            </a:r>
            <a:r>
              <a:rPr lang="ko-KR" altLang="en-US" sz="48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대한 비판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7684" y="1728699"/>
            <a:ext cx="7164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</a:t>
            </a:r>
            <a:r>
              <a:rPr lang="en-US" altLang="ko-KR" sz="2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“</a:t>
            </a:r>
            <a:r>
              <a:rPr lang="ko-KR" altLang="ko-KR" sz="2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철학자들은 세계를 단지 다양하게 해석해왔을 뿐이다</a:t>
            </a:r>
            <a:r>
              <a:rPr lang="en-US" altLang="ko-KR" sz="2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 </a:t>
            </a:r>
            <a:r>
              <a:rPr lang="ko-KR" altLang="ko-KR" sz="2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그러나 중요한 것은 세계를 변화시키는 것이다</a:t>
            </a:r>
            <a:r>
              <a:rPr lang="en-US" altLang="ko-KR" sz="26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.”</a:t>
            </a: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ko-KR" sz="24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포이어바흐의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낡은 유물론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: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오직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‘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해석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’,‘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관조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’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로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일관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-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주체적이고 실천적인 인식이 결핍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 마르크스 </a:t>
            </a:r>
            <a:r>
              <a:rPr lang="en-US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sym typeface="Wingdings"/>
              </a:rPr>
              <a:t>: </a:t>
            </a:r>
            <a:r>
              <a:rPr lang="ko-KR" altLang="ko-KR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세계를 변화시키는 것이 인간활동의 목적</a:t>
            </a:r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sym typeface="Wingding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02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31788" y="692696"/>
            <a:ext cx="80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사상</a:t>
            </a:r>
            <a:endParaRPr lang="ko-KR" altLang="en-US" sz="1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11033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466184"/>
            <a:ext cx="1259632" cy="64807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656" y="188640"/>
            <a:ext cx="766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마르크스와 </a:t>
            </a:r>
            <a:r>
              <a:rPr lang="ko-KR" altLang="en-US" sz="4200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포이어바흐의</a:t>
            </a:r>
            <a:r>
              <a:rPr lang="ko-KR" altLang="en-US" sz="42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비교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-99392"/>
            <a:ext cx="1259632" cy="7074024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780" y="260555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80" y="343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780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54146"/>
              </p:ext>
            </p:extLst>
          </p:nvPr>
        </p:nvGraphicFramePr>
        <p:xfrm>
          <a:off x="1619672" y="1484784"/>
          <a:ext cx="7128792" cy="4608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1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낡은 유물론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마르크스의 유물론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7456"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해석만을 중시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285750" indent="-285750" algn="just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수동적인 관조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객체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대상에 대한 관심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추상적인 인간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고립된 인간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실천적 상호작용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혁명과 변혁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주체의 상호작용</a:t>
                      </a: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역</a:t>
                      </a:r>
                      <a:r>
                        <a:rPr lang="ko-KR" altLang="en-US" sz="2400" baseline="0" dirty="0" err="1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사속의</a:t>
                      </a:r>
                      <a:r>
                        <a:rPr lang="ko-KR" altLang="en-US" sz="2400" baseline="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 구체적인 인간</a:t>
                      </a:r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,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사회적관계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 속의 인간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</a:pPr>
                      <a:endParaRPr lang="ko-KR" altLang="en-US" sz="2400" dirty="0">
                        <a:solidFill>
                          <a:schemeClr val="bg1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70024" y="107921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02</a:t>
            </a:r>
            <a:endParaRPr lang="ko-KR" altLang="en-US" sz="36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1788" y="692696"/>
            <a:ext cx="80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마르크스의 사상</a:t>
            </a:r>
            <a:endParaRPr lang="ko-KR" altLang="en-US" sz="14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110334" y="279812"/>
            <a:ext cx="0" cy="936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546</Words>
  <Application>Microsoft Office PowerPoint</Application>
  <PresentationFormat>화면 슬라이드 쇼(4:3)</PresentationFormat>
  <Paragraphs>245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a옛날목욕탕L</vt:lpstr>
      <vt:lpstr>맑은 고딕</vt:lpstr>
      <vt:lpstr>a옛날목욕탕B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스탈린주의로의 확장</vt:lpstr>
      <vt:lpstr>스탈린의 소련</vt:lpstr>
      <vt:lpstr>스탈린의 마르크스 주의 왜곡</vt:lpstr>
      <vt:lpstr>시작은 창대 하나 끝은 미비했다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이하경</cp:lastModifiedBy>
  <cp:revision>50</cp:revision>
  <dcterms:created xsi:type="dcterms:W3CDTF">2014-04-03T07:49:51Z</dcterms:created>
  <dcterms:modified xsi:type="dcterms:W3CDTF">2016-11-06T13:40:25Z</dcterms:modified>
</cp:coreProperties>
</file>