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27" r:id="rId3"/>
    <p:sldId id="330" r:id="rId4"/>
    <p:sldId id="365" r:id="rId5"/>
    <p:sldId id="358" r:id="rId6"/>
    <p:sldId id="359" r:id="rId7"/>
    <p:sldId id="360" r:id="rId8"/>
    <p:sldId id="366" r:id="rId9"/>
    <p:sldId id="361" r:id="rId10"/>
    <p:sldId id="362" r:id="rId11"/>
    <p:sldId id="363" r:id="rId12"/>
    <p:sldId id="3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413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orient="horz" pos="1457" userDrawn="1">
          <p15:clr>
            <a:srgbClr val="A4A3A4"/>
          </p15:clr>
        </p15:guide>
        <p15:guide id="8" pos="4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FF"/>
    <a:srgbClr val="92D050"/>
    <a:srgbClr val="81FC24"/>
    <a:srgbClr val="1282E7"/>
    <a:srgbClr val="393A39"/>
    <a:srgbClr val="EC4434"/>
    <a:srgbClr val="BFBFBF"/>
    <a:srgbClr val="FF0D0D"/>
    <a:srgbClr val="EC9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0" autoAdjust="0"/>
    <p:restoredTop sz="87269" autoAdjust="0"/>
  </p:normalViewPr>
  <p:slideViewPr>
    <p:cSldViewPr snapToGrid="0" showGuides="1">
      <p:cViewPr>
        <p:scale>
          <a:sx n="66" d="100"/>
          <a:sy n="66" d="100"/>
        </p:scale>
        <p:origin x="704" y="-84"/>
      </p:cViewPr>
      <p:guideLst>
        <p:guide orient="horz" pos="2001"/>
        <p:guide pos="4135"/>
        <p:guide orient="horz" pos="4065"/>
        <p:guide orient="horz" pos="3748"/>
        <p:guide orient="horz" pos="3997"/>
        <p:guide orient="horz" pos="1457"/>
        <p:guide pos="445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8095-7493-425D-B6FB-4BCAFFDAC0AE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97C-3392-4CC7-886D-627E1320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3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97C-3392-4CC7-886D-627E132076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1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97C-3392-4CC7-886D-627E132076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5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97C-3392-4CC7-886D-627E132076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5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97C-3392-4CC7-886D-627E132076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5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97C-3392-4CC7-886D-627E132076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5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97C-3392-4CC7-886D-627E132076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52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97C-3392-4CC7-886D-627E132076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5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97C-3392-4CC7-886D-627E1320760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5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97C-3392-4CC7-886D-627E132076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5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5C3A-343A-4288-8563-D0BC7310752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05A0-FACD-40A5-8727-BB8614BF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1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5C3A-343A-4288-8563-D0BC7310752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05A0-FACD-40A5-8727-BB8614BF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5C3A-343A-4288-8563-D0BC7310752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05A0-FACD-40A5-8727-BB8614BF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0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6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9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4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28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6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9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5C3A-343A-4288-8563-D0BC7310752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05A0-FACD-40A5-8727-BB8614BF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24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78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08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286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5C3A-343A-4288-8563-D0BC7310752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05A0-FACD-40A5-8727-BB8614BF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4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5C3A-343A-4288-8563-D0BC7310752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05A0-FACD-40A5-8727-BB8614BF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5C3A-343A-4288-8563-D0BC7310752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05A0-FACD-40A5-8727-BB8614BF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5C3A-343A-4288-8563-D0BC7310752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05A0-FACD-40A5-8727-BB8614BF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5C3A-343A-4288-8563-D0BC7310752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05A0-FACD-40A5-8727-BB8614BF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5C3A-343A-4288-8563-D0BC7310752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05A0-FACD-40A5-8727-BB8614BF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1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5C3A-343A-4288-8563-D0BC7310752D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05A0-FACD-40A5-8727-BB8614BF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6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D7B4-B4E3-4B0A-B25F-F94172FCFEB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66F9B-58BF-4B4A-9AE7-713E281C8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0" y="-88900"/>
            <a:ext cx="1156692" cy="7213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274169" y="-227842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600" b="1" i="1" spc="-300" dirty="0">
              <a:ln>
                <a:solidFill>
                  <a:srgbClr val="323232"/>
                </a:solidFill>
              </a:ln>
              <a:solidFill>
                <a:srgbClr val="323232"/>
              </a:solidFill>
              <a:latin typeface="Arial Narrow" panose="020B0606020202030204" pitchFamily="34" charset="0"/>
              <a:ea typeface="KaiTi" panose="02010609060101010101" pitchFamily="49" charset="-122"/>
              <a:cs typeface="FrankRuehl" panose="020E0503060101010101" pitchFamily="34" charset="-79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0725" y="1314860"/>
            <a:ext cx="7665389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6000" b="1" dirty="0">
                <a:ln>
                  <a:solidFill>
                    <a:srgbClr val="FFFFFF">
                      <a:alpha val="30000"/>
                    </a:srgbClr>
                  </a:solidFill>
                </a:ln>
                <a:solidFill>
                  <a:srgbClr val="FFFFFF"/>
                </a:solidFill>
                <a:latin typeface="Georgia" panose="02040502050405020303" pitchFamily="18" charset="0"/>
                <a:ea typeface="-윤고딕360" panose="02030504000101010101" pitchFamily="18" charset="-127"/>
                <a:cs typeface="조선일보명조" panose="02030304000000000000" pitchFamily="18" charset="-127"/>
              </a:rPr>
              <a:t>사업아이디어 개요서</a:t>
            </a:r>
            <a:endParaRPr lang="en-US" altLang="ko-KR" sz="6000" b="1" dirty="0">
              <a:ln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  <a:latin typeface="Georgia" panose="02040502050405020303" pitchFamily="18" charset="0"/>
              <a:ea typeface="-윤고딕360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585" y="5340982"/>
            <a:ext cx="105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FFFFF">
                      <a:alpha val="30000"/>
                    </a:srgbClr>
                  </a:solidFill>
                </a:ln>
                <a:solidFill>
                  <a:srgbClr val="FFFFFF"/>
                </a:solidFill>
                <a:latin typeface="Georgia" panose="02040502050405020303" pitchFamily="18" charset="0"/>
                <a:ea typeface="-윤고딕360" panose="02030504000101010101" pitchFamily="18" charset="-127"/>
                <a:cs typeface="조선일보명조" panose="02030304000000000000" pitchFamily="18" charset="-127"/>
              </a:rPr>
              <a:t>[Team]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412661" y="3327339"/>
            <a:ext cx="17059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2017. 03. 30.</a:t>
            </a:r>
            <a:endParaRPr kumimoji="0" lang="ko-KR" altLang="en-US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925694" y="3955988"/>
            <a:ext cx="4679850" cy="1477328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팀장</a:t>
            </a:r>
            <a:r>
              <a:rPr kumimoji="0"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이상욱</a:t>
            </a:r>
            <a:r>
              <a:rPr kumimoji="0"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경영학과</a:t>
            </a:r>
            <a:endParaRPr kumimoji="0" lang="en-US" altLang="ko-KR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hangingPunct="1">
              <a:defRPr/>
            </a:pP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kumimoji="0"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1: </a:t>
            </a: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이진규</a:t>
            </a:r>
            <a:r>
              <a:rPr kumimoji="0"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경영학과</a:t>
            </a:r>
            <a:endParaRPr kumimoji="0" lang="en-US" altLang="ko-KR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hangingPunct="1">
              <a:defRPr/>
            </a:pP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kumimoji="0"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2: </a:t>
            </a:r>
            <a:r>
              <a:rPr kumimoji="0" lang="ko-KR" altLang="en-US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예승형</a:t>
            </a:r>
            <a:r>
              <a:rPr kumimoji="0"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경제학과</a:t>
            </a:r>
            <a:endParaRPr kumimoji="0" lang="en-US" altLang="ko-KR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hangingPunct="1">
              <a:defRPr/>
            </a:pP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kumimoji="0"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3: </a:t>
            </a: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강용준</a:t>
            </a:r>
            <a:r>
              <a:rPr kumimoji="0"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산업경영공학부</a:t>
            </a:r>
            <a:endParaRPr kumimoji="0" lang="en-US" altLang="ko-KR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 eaLnBrk="1" hangingPunct="1">
              <a:defRPr/>
            </a:pP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kumimoji="0"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4: </a:t>
            </a:r>
            <a:r>
              <a:rPr kumimoji="0" lang="ko-KR" altLang="en-US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강순건</a:t>
            </a:r>
            <a:r>
              <a:rPr kumimoji="0"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생명공학부</a:t>
            </a:r>
            <a:endParaRPr kumimoji="0" lang="en-US" altLang="ko-KR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6692" y="5340982"/>
            <a:ext cx="78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너의 공연은</a:t>
            </a:r>
            <a:endParaRPr lang="ko-KR" altLang="en-US" dirty="0">
              <a:solidFill>
                <a:schemeClr val="bg1"/>
              </a:solidFill>
              <a:latin typeface="HY 헤드라인"/>
            </a:endParaRPr>
          </a:p>
        </p:txBody>
      </p:sp>
    </p:spTree>
    <p:extLst>
      <p:ext uri="{BB962C8B-B14F-4D97-AF65-F5344CB8AC3E}">
        <p14:creationId xmlns:p14="http://schemas.microsoft.com/office/powerpoint/2010/main" val="361507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274169" y="-227842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600" b="1" i="1" spc="-300" dirty="0">
              <a:ln>
                <a:solidFill>
                  <a:srgbClr val="323232"/>
                </a:solidFill>
              </a:ln>
              <a:solidFill>
                <a:srgbClr val="323232"/>
              </a:solidFill>
              <a:latin typeface="Arial Narrow" panose="020B0606020202030204" pitchFamily="34" charset="0"/>
              <a:ea typeface="KaiTi" panose="02010609060101010101" pitchFamily="49" charset="-122"/>
              <a:cs typeface="FrankRuehl" panose="020E0503060101010101" pitchFamily="3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401" y="-88900"/>
            <a:ext cx="1344340" cy="7213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833" y="3099"/>
            <a:ext cx="12296704" cy="8345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3317" y="160562"/>
            <a:ext cx="7665389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3800" dirty="0">
                <a:ln>
                  <a:solidFill>
                    <a:srgbClr val="FFFFFF">
                      <a:alpha val="30000"/>
                    </a:srgbClr>
                  </a:solidFill>
                </a:ln>
                <a:solidFill>
                  <a:srgbClr val="FFFFFF"/>
                </a:solidFill>
                <a:latin typeface="Georgia" panose="02040502050405020303" pitchFamily="18" charset="0"/>
                <a:ea typeface="-윤고딕320" panose="02030504000101010101" pitchFamily="18" charset="-127"/>
                <a:cs typeface="조선일보명조" panose="02030304000000000000" pitchFamily="18" charset="-127"/>
              </a:rPr>
              <a:t>Strength</a:t>
            </a:r>
            <a:endParaRPr lang="ko-KR" altLang="en-US" sz="3800" dirty="0">
              <a:ln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  <a:latin typeface="Georgia" panose="02040502050405020303" pitchFamily="18" charset="0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7939" y="2011195"/>
            <a:ext cx="10723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sz="2400" b="1" dirty="0">
                <a:solidFill>
                  <a:schemeClr val="bg1"/>
                </a:solidFill>
              </a:rPr>
              <a:t>관객이 주도적으로 선택하고 만들어가는 공연이다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sz="2400" b="1" dirty="0">
                <a:solidFill>
                  <a:schemeClr val="bg1"/>
                </a:solidFill>
              </a:rPr>
              <a:t>커스터마이징을 최대화 할 수 있는 서비스다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sz="2400" b="1" dirty="0">
                <a:solidFill>
                  <a:schemeClr val="bg1"/>
                </a:solidFill>
              </a:rPr>
              <a:t>공연자의 위험 부담을 최소화 할 수 있는 플랫폼이다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sz="2400" b="1" dirty="0">
                <a:solidFill>
                  <a:schemeClr val="bg1"/>
                </a:solidFill>
              </a:rPr>
              <a:t>공연의 규모와 상관 없이 손익에 따라 다양한 공연이 실현 가능하다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sz="2400" b="1" dirty="0">
                <a:solidFill>
                  <a:schemeClr val="bg1"/>
                </a:solidFill>
              </a:rPr>
              <a:t>효율적인 공연 기획과 </a:t>
            </a:r>
            <a:r>
              <a:rPr lang="ko-KR" altLang="en-US" sz="2400" b="1" dirty="0" err="1">
                <a:solidFill>
                  <a:schemeClr val="bg1"/>
                </a:solidFill>
              </a:rPr>
              <a:t>리스크</a:t>
            </a:r>
            <a:r>
              <a:rPr lang="ko-KR" altLang="en-US" sz="2400" b="1" dirty="0">
                <a:solidFill>
                  <a:schemeClr val="bg1"/>
                </a:solidFill>
              </a:rPr>
              <a:t> 최소화로 가격 차별화가 가능하다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79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274169" y="-227842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600" b="1" i="1" spc="-300" dirty="0">
              <a:ln>
                <a:solidFill>
                  <a:srgbClr val="323232"/>
                </a:solidFill>
              </a:ln>
              <a:solidFill>
                <a:srgbClr val="323232"/>
              </a:solidFill>
              <a:latin typeface="Arial Narrow" panose="020B0606020202030204" pitchFamily="34" charset="0"/>
              <a:ea typeface="KaiTi" panose="02010609060101010101" pitchFamily="49" charset="-122"/>
              <a:cs typeface="FrankRuehl" panose="020E0503060101010101" pitchFamily="3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401" y="-88900"/>
            <a:ext cx="1344340" cy="7213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833" y="3099"/>
            <a:ext cx="12296704" cy="8345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3317" y="160562"/>
            <a:ext cx="7665389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3800" dirty="0">
                <a:ln>
                  <a:solidFill>
                    <a:srgbClr val="FFFFFF">
                      <a:alpha val="30000"/>
                    </a:srgbClr>
                  </a:solidFill>
                </a:ln>
                <a:solidFill>
                  <a:srgbClr val="FFFFFF"/>
                </a:solidFill>
                <a:latin typeface="Georgia" panose="02040502050405020303" pitchFamily="18" charset="0"/>
                <a:ea typeface="-윤고딕320" panose="02030504000101010101" pitchFamily="18" charset="-127"/>
                <a:cs typeface="조선일보명조" panose="02030304000000000000" pitchFamily="18" charset="-127"/>
              </a:rPr>
              <a:t>Member</a:t>
            </a:r>
            <a:endParaRPr lang="ko-KR" altLang="en-US" sz="3800" dirty="0">
              <a:ln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  <a:latin typeface="Georgia" panose="02040502050405020303" pitchFamily="18" charset="0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2650" y="2640737"/>
            <a:ext cx="10723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마케팅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개발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디자이너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데이터 분석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재무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투자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등 여러 분야의 전공과 지식을 가진 팀원으로 구성사업화 시 발생하는 다양한 업무를 효율적으로 해결할 수 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다양한 문화생활을 취미로 가진 팀원들이 모여 해당 영역에 대한 지식과 이해도를 갖고 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ko-KR" altLang="en-US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실제 문화생활 경험을 바탕으로 고객의 애로사항과 불만을 잘 파악하고 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수요자 중심 플랫폼의 활성화라는 공통의 비전을 갖고 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0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274169" y="-227842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600" b="1" i="1" spc="-300" dirty="0">
              <a:ln>
                <a:solidFill>
                  <a:srgbClr val="323232"/>
                </a:solidFill>
              </a:ln>
              <a:solidFill>
                <a:srgbClr val="323232"/>
              </a:solidFill>
              <a:latin typeface="Arial Narrow" panose="020B0606020202030204" pitchFamily="34" charset="0"/>
              <a:ea typeface="KaiTi" panose="02010609060101010101" pitchFamily="49" charset="-122"/>
              <a:cs typeface="FrankRuehl" panose="020E0503060101010101" pitchFamily="3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401" y="-88900"/>
            <a:ext cx="1344340" cy="7213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833" y="3099"/>
            <a:ext cx="12296704" cy="8345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68368" y="116916"/>
            <a:ext cx="7665389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3800" b="1" dirty="0">
                <a:ln>
                  <a:solidFill>
                    <a:srgbClr val="FFFFFF">
                      <a:alpha val="30000"/>
                    </a:srgbClr>
                  </a:solidFill>
                </a:ln>
                <a:solidFill>
                  <a:srgbClr val="FFFFFF"/>
                </a:solidFill>
                <a:latin typeface="Georgia" panose="02040502050405020303" pitchFamily="18" charset="0"/>
                <a:ea typeface="-윤고딕360" panose="02030504000101010101" pitchFamily="18" charset="-127"/>
                <a:cs typeface="조선일보명조" panose="02030304000000000000" pitchFamily="18" charset="-127"/>
              </a:rPr>
              <a:t>Overview</a:t>
            </a:r>
            <a:endParaRPr lang="ko-KR" altLang="en-US" sz="3800" dirty="0">
              <a:ln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  <a:latin typeface="Georgia" panose="02040502050405020303" pitchFamily="18" charset="0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120331" y="1601992"/>
            <a:ext cx="6048375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     </a:t>
            </a:r>
          </a:p>
          <a:p>
            <a:pPr eaLnBrk="1" hangingPunct="1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3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사업아이디어 개요서</a:t>
            </a:r>
            <a:endParaRPr lang="en-US" altLang="ko-KR" sz="3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3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b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아이디어 제목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서비스의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컨셉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목표시장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경쟁사 대비 핵심 </a:t>
            </a:r>
            <a:r>
              <a:rPr lang="ko-KR" altLang="en-US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차별점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 아이디어를 사업화하는데 우리 팀의 장점 </a:t>
            </a:r>
          </a:p>
        </p:txBody>
      </p:sp>
    </p:spTree>
    <p:extLst>
      <p:ext uri="{BB962C8B-B14F-4D97-AF65-F5344CB8AC3E}">
        <p14:creationId xmlns:p14="http://schemas.microsoft.com/office/powerpoint/2010/main" val="257210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8875" y="952500"/>
            <a:ext cx="7334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너 의  공 연 은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바탕" panose="02030600000101010101" pitchFamily="18" charset="2"/>
              <a:ea typeface="한컴바탕" panose="02030600000101010101" pitchFamily="18" charset="2"/>
              <a:cs typeface="한컴바탕" panose="02030600000101010101" pitchFamily="18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59037" y="1479032"/>
            <a:ext cx="7661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너 의  공 연 은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한컴바탕" panose="02030600000101010101" pitchFamily="18" charset="2"/>
              </a:rPr>
              <a:t>。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바탕" panose="02030600000101010101" pitchFamily="18" charset="2"/>
              <a:ea typeface="한컴바탕" panose="02030600000101010101" pitchFamily="18" charset="2"/>
              <a:cs typeface="한컴바탕" panose="02030600000101010101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6225" y="2587028"/>
            <a:ext cx="655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    Y o u r   C o n c e r 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한컴바탕" panose="02030600000101010101" pitchFamily="18" charset="2"/>
              </a:rPr>
              <a:t> 。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바탕" panose="02030600000101010101" pitchFamily="18" charset="2"/>
              <a:ea typeface="한컴바탕" panose="02030600000101010101" pitchFamily="18" charset="2"/>
              <a:cs typeface="한컴바탕" panose="02030600000101010101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9900" y="336946"/>
            <a:ext cx="6559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만날 리 없는 두 사람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만나야 하는 운명이 되다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59037" y="5812828"/>
            <a:ext cx="6559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    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2 0 1 7 . 03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한컴바탕" panose="02030600000101010101" pitchFamily="18" charset="2"/>
              <a:ea typeface="한컴바탕" panose="02030600000101010101" pitchFamily="18" charset="2"/>
              <a:cs typeface="한컴바탕" panose="02030600000101010101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87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274169" y="-227842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600" b="1" i="1" spc="-300" dirty="0">
              <a:ln>
                <a:solidFill>
                  <a:srgbClr val="323232"/>
                </a:solidFill>
              </a:ln>
              <a:solidFill>
                <a:srgbClr val="323232"/>
              </a:solidFill>
              <a:latin typeface="Arial Narrow" panose="020B0606020202030204" pitchFamily="34" charset="0"/>
              <a:ea typeface="KaiTi" panose="02010609060101010101" pitchFamily="49" charset="-122"/>
              <a:cs typeface="FrankRuehl" panose="020E0503060101010101" pitchFamily="3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401" y="-88900"/>
            <a:ext cx="1344340" cy="7213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833" y="3099"/>
            <a:ext cx="12296704" cy="8345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3317" y="160562"/>
            <a:ext cx="7665389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3800" dirty="0">
                <a:ln>
                  <a:solidFill>
                    <a:srgbClr val="FFFFFF">
                      <a:alpha val="30000"/>
                    </a:srgbClr>
                  </a:solidFill>
                </a:ln>
                <a:solidFill>
                  <a:srgbClr val="FFFFFF"/>
                </a:solidFill>
                <a:latin typeface="Georgia" panose="02040502050405020303" pitchFamily="18" charset="0"/>
                <a:ea typeface="-윤고딕320" panose="02030504000101010101" pitchFamily="18" charset="-127"/>
                <a:cs typeface="조선일보명조" panose="02030304000000000000" pitchFamily="18" charset="-127"/>
              </a:rPr>
              <a:t>Team</a:t>
            </a:r>
            <a:endParaRPr lang="ko-KR" altLang="en-US" sz="3800" dirty="0">
              <a:ln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  <a:latin typeface="Georgia" panose="02040502050405020303" pitchFamily="18" charset="0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120331" y="2113459"/>
            <a:ext cx="6048375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     </a:t>
            </a:r>
          </a:p>
          <a:p>
            <a:pPr algn="ctr" eaLnBrk="1" hangingPunct="1"/>
            <a:r>
              <a: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너의 공연은 </a:t>
            </a:r>
          </a:p>
          <a:p>
            <a:pPr algn="ctr" eaLnBrk="1" hangingPunct="1"/>
            <a:b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8368" y="4664533"/>
            <a:ext cx="989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관객과 공연자가 상호 작용을 하며 무대를 만들어가는 본 서비스의 특징을 함축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3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274169" y="-227842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600" b="1" i="1" spc="-300" dirty="0">
              <a:ln>
                <a:solidFill>
                  <a:srgbClr val="323232"/>
                </a:solidFill>
              </a:ln>
              <a:solidFill>
                <a:srgbClr val="323232"/>
              </a:solidFill>
              <a:latin typeface="Arial Narrow" panose="020B0606020202030204" pitchFamily="34" charset="0"/>
              <a:ea typeface="KaiTi" panose="02010609060101010101" pitchFamily="49" charset="-122"/>
              <a:cs typeface="FrankRuehl" panose="020E0503060101010101" pitchFamily="3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401" y="-88900"/>
            <a:ext cx="1344340" cy="7213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833" y="3099"/>
            <a:ext cx="12296704" cy="8345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3317" y="160562"/>
            <a:ext cx="7665389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3800" dirty="0">
                <a:ln>
                  <a:solidFill>
                    <a:srgbClr val="FFFFFF">
                      <a:alpha val="30000"/>
                    </a:srgbClr>
                  </a:solidFill>
                </a:ln>
                <a:solidFill>
                  <a:srgbClr val="FFFFFF"/>
                </a:solidFill>
                <a:latin typeface="Georgia" panose="02040502050405020303" pitchFamily="18" charset="0"/>
                <a:ea typeface="-윤고딕320" panose="02030504000101010101" pitchFamily="18" charset="-127"/>
                <a:cs typeface="조선일보명조" panose="02030304000000000000" pitchFamily="18" charset="-127"/>
              </a:rPr>
              <a:t>Title</a:t>
            </a:r>
            <a:endParaRPr lang="ko-KR" altLang="en-US" sz="3800" dirty="0">
              <a:ln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  <a:latin typeface="Georgia" panose="02040502050405020303" pitchFamily="18" charset="0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748566" y="2327285"/>
            <a:ext cx="786251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     </a:t>
            </a:r>
          </a:p>
          <a:p>
            <a:pPr algn="ctr" eaLnBrk="1" hangingPunct="1"/>
            <a:r>
              <a:rPr lang="ko-KR" altLang="en-US" sz="5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무대의 주인은 관객이다 </a:t>
            </a:r>
          </a:p>
          <a:p>
            <a:pPr algn="ctr" eaLnBrk="1" hangingPunct="1"/>
            <a:b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323277" y="5002842"/>
            <a:ext cx="8713093" cy="47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</a:rPr>
              <a:t>소비자가 주체가 되는 공연 기획 서비스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4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274169" y="-227842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600" b="1" i="1" spc="-300" dirty="0">
              <a:ln>
                <a:solidFill>
                  <a:srgbClr val="323232"/>
                </a:solidFill>
              </a:ln>
              <a:solidFill>
                <a:srgbClr val="323232"/>
              </a:solidFill>
              <a:latin typeface="Arial Narrow" panose="020B0606020202030204" pitchFamily="34" charset="0"/>
              <a:ea typeface="KaiTi" panose="02010609060101010101" pitchFamily="49" charset="-122"/>
              <a:cs typeface="FrankRuehl" panose="020E0503060101010101" pitchFamily="3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401" y="-88900"/>
            <a:ext cx="1344340" cy="7213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833" y="3099"/>
            <a:ext cx="12296704" cy="8345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3317" y="160562"/>
            <a:ext cx="7665389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3800" dirty="0">
                <a:ln>
                  <a:solidFill>
                    <a:srgbClr val="FFFFFF">
                      <a:alpha val="30000"/>
                    </a:srgbClr>
                  </a:solidFill>
                </a:ln>
                <a:solidFill>
                  <a:srgbClr val="FFFFFF"/>
                </a:solidFill>
                <a:latin typeface="Georgia" panose="02040502050405020303" pitchFamily="18" charset="0"/>
                <a:ea typeface="-윤고딕320" panose="02030504000101010101" pitchFamily="18" charset="-127"/>
                <a:cs typeface="조선일보명조" panose="02030304000000000000" pitchFamily="18" charset="-127"/>
              </a:rPr>
              <a:t>Concept</a:t>
            </a:r>
            <a:endParaRPr lang="ko-KR" altLang="en-US" sz="3800" dirty="0">
              <a:ln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  <a:latin typeface="Georgia" panose="02040502050405020303" pitchFamily="18" charset="0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458900" y="2165146"/>
            <a:ext cx="8713093" cy="69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sz="3200" b="1" dirty="0">
                <a:solidFill>
                  <a:schemeClr val="bg1"/>
                </a:solidFill>
              </a:rPr>
              <a:t>소비자가 주체가 되는 공연 기획 서비스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8368" y="4105733"/>
            <a:ext cx="10723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소비자가 본 플랫폼을 통해 수요를 모으면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이를 아티스트에게 전달해 공연이 실현되도록 중개한다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altLang="ko-KR" b="1" dirty="0">
                <a:solidFill>
                  <a:schemeClr val="bg1"/>
                </a:solidFill>
              </a:rPr>
              <a:t>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공연자는 플랫폼을 통해 예상치 못한 수요를 발견하거나 공연의 흥행 여부를 기획 전에 확인한다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관객은 자신이 원하는 아티스트의 공연을 제공 받을 수 있다</a:t>
            </a:r>
            <a:r>
              <a:rPr lang="en-US" altLang="ko-KR" b="1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706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1877" y="2170983"/>
            <a:ext cx="4181524" cy="2977555"/>
            <a:chOff x="379589" y="625212"/>
            <a:chExt cx="5143946" cy="29775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89" y="2985494"/>
              <a:ext cx="5143946" cy="61727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72" y="625212"/>
              <a:ext cx="5113463" cy="98306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72" y="1843456"/>
              <a:ext cx="5113463" cy="906859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-3833" y="3099"/>
            <a:ext cx="12296704" cy="8345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6657" y="160562"/>
            <a:ext cx="7665389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3800" dirty="0">
                <a:ln>
                  <a:solidFill>
                    <a:srgbClr val="FFFFFF">
                      <a:alpha val="30000"/>
                    </a:srgbClr>
                  </a:solidFill>
                </a:ln>
                <a:solidFill>
                  <a:srgbClr val="FFFFFF"/>
                </a:solidFill>
                <a:latin typeface="Georgia" panose="02040502050405020303" pitchFamily="18" charset="0"/>
                <a:ea typeface="-윤고딕320" panose="02030504000101010101" pitchFamily="18" charset="-127"/>
                <a:cs typeface="조선일보명조" panose="02030304000000000000" pitchFamily="18" charset="-127"/>
              </a:rPr>
              <a:t>Concept</a:t>
            </a:r>
            <a:endParaRPr lang="ko-KR" altLang="en-US" sz="3800" dirty="0">
              <a:ln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  <a:latin typeface="Georgia" panose="02040502050405020303" pitchFamily="18" charset="0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20" name="그룹 27"/>
          <p:cNvGrpSpPr/>
          <p:nvPr/>
        </p:nvGrpSpPr>
        <p:grpSpPr>
          <a:xfrm>
            <a:off x="760419" y="5512287"/>
            <a:ext cx="2984439" cy="936031"/>
            <a:chOff x="3815338" y="1286332"/>
            <a:chExt cx="6265580" cy="1164768"/>
          </a:xfrm>
        </p:grpSpPr>
        <p:sp>
          <p:nvSpPr>
            <p:cNvPr id="21" name="모서리가 둥근 직사각형 28"/>
            <p:cNvSpPr/>
            <p:nvPr/>
          </p:nvSpPr>
          <p:spPr>
            <a:xfrm>
              <a:off x="3868372" y="1286332"/>
              <a:ext cx="6212546" cy="1164768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15338" y="1543177"/>
              <a:ext cx="6029689" cy="65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</a:rPr>
                <a:t>공연 수요자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43866" y="3577893"/>
            <a:ext cx="452659" cy="529526"/>
            <a:chOff x="2355850" y="2444570"/>
            <a:chExt cx="452659" cy="529526"/>
          </a:xfrm>
        </p:grpSpPr>
        <p:sp>
          <p:nvSpPr>
            <p:cNvPr id="25" name="화살표: 오른쪽 24"/>
            <p:cNvSpPr/>
            <p:nvPr/>
          </p:nvSpPr>
          <p:spPr>
            <a:xfrm>
              <a:off x="2355850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화살표: 오른쪽 4"/>
            <p:cNvSpPr txBox="1"/>
            <p:nvPr/>
          </p:nvSpPr>
          <p:spPr>
            <a:xfrm>
              <a:off x="2355850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500" kern="1200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64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90" y="3238948"/>
            <a:ext cx="1186600" cy="1207416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6884055" y="3577893"/>
            <a:ext cx="452659" cy="529526"/>
            <a:chOff x="2355850" y="2444570"/>
            <a:chExt cx="452659" cy="529526"/>
          </a:xfrm>
        </p:grpSpPr>
        <p:sp>
          <p:nvSpPr>
            <p:cNvPr id="32" name="화살표: 오른쪽 31"/>
            <p:cNvSpPr/>
            <p:nvPr/>
          </p:nvSpPr>
          <p:spPr>
            <a:xfrm>
              <a:off x="2355850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화살표: 오른쪽 4"/>
            <p:cNvSpPr txBox="1"/>
            <p:nvPr/>
          </p:nvSpPr>
          <p:spPr>
            <a:xfrm>
              <a:off x="2355850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500" kern="1200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758950" y="2214887"/>
            <a:ext cx="1104900" cy="29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27"/>
          <p:cNvGrpSpPr/>
          <p:nvPr/>
        </p:nvGrpSpPr>
        <p:grpSpPr>
          <a:xfrm>
            <a:off x="4498070" y="5512286"/>
            <a:ext cx="2984439" cy="936031"/>
            <a:chOff x="3815338" y="1286332"/>
            <a:chExt cx="6265580" cy="1164768"/>
          </a:xfrm>
        </p:grpSpPr>
        <p:sp>
          <p:nvSpPr>
            <p:cNvPr id="35" name="모서리가 둥근 직사각형 28"/>
            <p:cNvSpPr/>
            <p:nvPr/>
          </p:nvSpPr>
          <p:spPr>
            <a:xfrm>
              <a:off x="3868372" y="1286332"/>
              <a:ext cx="6212546" cy="1164768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5338" y="1543177"/>
              <a:ext cx="6029689" cy="65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</a:rPr>
                <a:t>플랫폼</a:t>
              </a: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06" y="2640412"/>
            <a:ext cx="3616779" cy="2404488"/>
          </a:xfrm>
          <a:prstGeom prst="rect">
            <a:avLst/>
          </a:prstGeom>
        </p:spPr>
      </p:pic>
      <p:grpSp>
        <p:nvGrpSpPr>
          <p:cNvPr id="39" name="그룹 27"/>
          <p:cNvGrpSpPr/>
          <p:nvPr/>
        </p:nvGrpSpPr>
        <p:grpSpPr>
          <a:xfrm>
            <a:off x="8368875" y="5512286"/>
            <a:ext cx="2984439" cy="936031"/>
            <a:chOff x="3815338" y="1286332"/>
            <a:chExt cx="6265580" cy="1164768"/>
          </a:xfrm>
        </p:grpSpPr>
        <p:sp>
          <p:nvSpPr>
            <p:cNvPr id="40" name="모서리가 둥근 직사각형 28"/>
            <p:cNvSpPr/>
            <p:nvPr/>
          </p:nvSpPr>
          <p:spPr>
            <a:xfrm>
              <a:off x="3868372" y="1286332"/>
              <a:ext cx="6212546" cy="1164768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5338" y="1543177"/>
              <a:ext cx="6029689" cy="65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</a:rPr>
                <a:t>공연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4300" y="3432103"/>
            <a:ext cx="1104900" cy="29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6250" y="4491657"/>
            <a:ext cx="1104900" cy="29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274169" y="-227842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600" b="1" i="1" spc="-300" dirty="0">
              <a:ln>
                <a:solidFill>
                  <a:srgbClr val="323232"/>
                </a:solidFill>
              </a:ln>
              <a:solidFill>
                <a:srgbClr val="323232"/>
              </a:solidFill>
              <a:latin typeface="Arial Narrow" panose="020B0606020202030204" pitchFamily="34" charset="0"/>
              <a:ea typeface="KaiTi" panose="02010609060101010101" pitchFamily="49" charset="-122"/>
              <a:cs typeface="FrankRuehl" panose="020E0503060101010101" pitchFamily="3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401" y="-88900"/>
            <a:ext cx="1344340" cy="7213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833" y="3099"/>
            <a:ext cx="12296704" cy="8345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3317" y="160562"/>
            <a:ext cx="7665389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3800" dirty="0">
                <a:ln>
                  <a:solidFill>
                    <a:srgbClr val="FFFFFF">
                      <a:alpha val="30000"/>
                    </a:srgbClr>
                  </a:solidFill>
                </a:ln>
                <a:solidFill>
                  <a:srgbClr val="FFFFFF"/>
                </a:solidFill>
                <a:latin typeface="Georgia" panose="02040502050405020303" pitchFamily="18" charset="0"/>
                <a:ea typeface="-윤고딕320" panose="02030504000101010101" pitchFamily="18" charset="-127"/>
                <a:cs typeface="조선일보명조" panose="02030304000000000000" pitchFamily="18" charset="-127"/>
              </a:rPr>
              <a:t>Concept</a:t>
            </a:r>
            <a:endParaRPr lang="ko-KR" altLang="en-US" sz="3800" dirty="0">
              <a:ln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  <a:latin typeface="Georgia" panose="02040502050405020303" pitchFamily="18" charset="0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458900" y="1303377"/>
            <a:ext cx="8713093" cy="56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sz="2500" b="1" dirty="0">
                <a:solidFill>
                  <a:schemeClr val="bg1"/>
                </a:solidFill>
              </a:rPr>
              <a:t>소비자가 주체가 되는 공연 기획 서비스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17" y="2011195"/>
            <a:ext cx="7663759" cy="3291840"/>
          </a:xfrm>
          <a:prstGeom prst="rect">
            <a:avLst/>
          </a:prstGeom>
        </p:spPr>
      </p:pic>
      <p:grpSp>
        <p:nvGrpSpPr>
          <p:cNvPr id="22" name="그룹 27"/>
          <p:cNvGrpSpPr/>
          <p:nvPr/>
        </p:nvGrpSpPr>
        <p:grpSpPr>
          <a:xfrm>
            <a:off x="2902368" y="5577601"/>
            <a:ext cx="2984439" cy="936031"/>
            <a:chOff x="3815338" y="1286332"/>
            <a:chExt cx="6265580" cy="1164768"/>
          </a:xfrm>
        </p:grpSpPr>
        <p:sp>
          <p:nvSpPr>
            <p:cNvPr id="23" name="모서리가 둥근 직사각형 28"/>
            <p:cNvSpPr/>
            <p:nvPr/>
          </p:nvSpPr>
          <p:spPr>
            <a:xfrm>
              <a:off x="3868372" y="1286332"/>
              <a:ext cx="6212546" cy="1164768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5338" y="1543177"/>
              <a:ext cx="6029689" cy="65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</a:rPr>
                <a:t>공급자 중심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394137" y="5784007"/>
            <a:ext cx="30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소비자 중심</a:t>
            </a:r>
          </a:p>
        </p:txBody>
      </p:sp>
      <p:sp>
        <p:nvSpPr>
          <p:cNvPr id="30" name="모서리가 둥근 직사각형 28"/>
          <p:cNvSpPr/>
          <p:nvPr/>
        </p:nvSpPr>
        <p:spPr>
          <a:xfrm>
            <a:off x="7489536" y="5577602"/>
            <a:ext cx="2986313" cy="936031"/>
          </a:xfrm>
          <a:prstGeom prst="round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274169" y="-227842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600" b="1" i="1" spc="-300" dirty="0">
              <a:ln>
                <a:solidFill>
                  <a:srgbClr val="323232"/>
                </a:solidFill>
              </a:ln>
              <a:solidFill>
                <a:srgbClr val="323232"/>
              </a:solidFill>
              <a:latin typeface="Arial Narrow" panose="020B0606020202030204" pitchFamily="34" charset="0"/>
              <a:ea typeface="KaiTi" panose="02010609060101010101" pitchFamily="49" charset="-122"/>
              <a:cs typeface="FrankRuehl" panose="020E0503060101010101" pitchFamily="3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401" y="-88900"/>
            <a:ext cx="1344340" cy="7213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833" y="3099"/>
            <a:ext cx="12296704" cy="8345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3317" y="160562"/>
            <a:ext cx="7665389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3800" dirty="0">
                <a:ln>
                  <a:solidFill>
                    <a:srgbClr val="FFFFFF">
                      <a:alpha val="30000"/>
                    </a:srgbClr>
                  </a:solidFill>
                </a:ln>
                <a:solidFill>
                  <a:srgbClr val="FFFFFF"/>
                </a:solidFill>
                <a:latin typeface="Georgia" panose="02040502050405020303" pitchFamily="18" charset="0"/>
                <a:ea typeface="-윤고딕320" panose="02030504000101010101" pitchFamily="18" charset="-127"/>
                <a:cs typeface="조선일보명조" panose="02030304000000000000" pitchFamily="18" charset="-127"/>
              </a:rPr>
              <a:t>Target</a:t>
            </a:r>
            <a:endParaRPr lang="ko-KR" altLang="en-US" sz="3800" dirty="0">
              <a:ln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  <a:latin typeface="Georgia" panose="02040502050405020303" pitchFamily="18" charset="0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95455" y="1286332"/>
            <a:ext cx="7269457" cy="1164768"/>
            <a:chOff x="3723911" y="1286333"/>
            <a:chExt cx="6212546" cy="116476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723911" y="1286333"/>
              <a:ext cx="6212546" cy="1164768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5340" y="1637884"/>
              <a:ext cx="6029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문화공연에 관심이 많은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10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대 후반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~ 30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대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95454" y="2975432"/>
            <a:ext cx="7269457" cy="1182548"/>
            <a:chOff x="3723911" y="1286333"/>
            <a:chExt cx="6212546" cy="118254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723911" y="1286333"/>
              <a:ext cx="6212546" cy="1164768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5340" y="1637884"/>
              <a:ext cx="6029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원하는 공연을 접하지 못하고 있는 잠재적 수요자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195453" y="4779100"/>
            <a:ext cx="7269457" cy="1164768"/>
            <a:chOff x="3723911" y="1286333"/>
            <a:chExt cx="6212546" cy="116476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723911" y="1286333"/>
              <a:ext cx="6212546" cy="1164768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15341" y="1453218"/>
              <a:ext cx="6029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수요를 인지하지 못하거나 수요 파악에 어려움을 겪는 아티스트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02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E5E5"/>
      </a:accent1>
      <a:accent2>
        <a:srgbClr val="E5E5E5"/>
      </a:accent2>
      <a:accent3>
        <a:srgbClr val="EC4434"/>
      </a:accent3>
      <a:accent4>
        <a:srgbClr val="F2A31B"/>
      </a:accent4>
      <a:accent5>
        <a:srgbClr val="1282E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3975</TotalTime>
  <Words>320</Words>
  <Application>Microsoft Office PowerPoint</Application>
  <PresentationFormat>와이드스크린</PresentationFormat>
  <Paragraphs>81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7" baseType="lpstr">
      <vt:lpstr>FrankRuehl</vt:lpstr>
      <vt:lpstr>HY 헤드라인</vt:lpstr>
      <vt:lpstr>HY헤드라인M</vt:lpstr>
      <vt:lpstr>KaiTi</vt:lpstr>
      <vt:lpstr>굴림</vt:lpstr>
      <vt:lpstr>맑은 고딕</vt:lpstr>
      <vt:lpstr>-윤고딕320</vt:lpstr>
      <vt:lpstr>-윤고딕360</vt:lpstr>
      <vt:lpstr>조선일보명조</vt:lpstr>
      <vt:lpstr>Arial</vt:lpstr>
      <vt:lpstr>Arial Narrow</vt:lpstr>
      <vt:lpstr>Georgia</vt:lpstr>
      <vt:lpstr>Wingdings</vt:lpstr>
      <vt:lpstr>한컴바탕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sw</cp:lastModifiedBy>
  <cp:revision>362</cp:revision>
  <dcterms:created xsi:type="dcterms:W3CDTF">2016-11-03T11:32:49Z</dcterms:created>
  <dcterms:modified xsi:type="dcterms:W3CDTF">2017-04-03T08:50:08Z</dcterms:modified>
</cp:coreProperties>
</file>