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f906d12c_2_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4f906d12c_2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9fc1509ab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9fc1509ab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9fc1509ab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9fc1509ab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9fc1509ab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9fc1509ab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9fc1509ab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9fc1509ab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52738aab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552738aab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f906d12c_2_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4f906d12c_2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9fc1509a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49fc1509a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fc1509ab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49fc1509ab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9fc1509ab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49fc1509ab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9fc1509ab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9fc1509ab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9fc1509a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9fc1509a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9fc1509a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9fc1509a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9fc1509ab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9fc1509ab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4229100" y="228601"/>
            <a:ext cx="4114800" cy="18859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Impact"/>
              <a:buNone/>
              <a:defRPr b="0" i="0" sz="41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229100" y="2171700"/>
            <a:ext cx="411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5C09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5C09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5943600" y="628650"/>
            <a:ext cx="2743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Impact"/>
              <a:buNone/>
              <a:defRPr b="0" i="0" sz="27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descr="An empty placeholder to add an image. Click on the placeholder and select the image that you wish to add" id="61" name="Google Shape;61;p15"/>
          <p:cNvSpPr/>
          <p:nvPr>
            <p:ph idx="2" type="pic"/>
          </p:nvPr>
        </p:nvSpPr>
        <p:spPr>
          <a:xfrm>
            <a:off x="0" y="0"/>
            <a:ext cx="542925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943601" y="2343150"/>
            <a:ext cx="27432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5429250" y="0"/>
            <a:ext cx="171450" cy="51435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800100" y="228600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Impact"/>
              <a:buNone/>
              <a:defRPr b="0" i="0" sz="27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800100" y="1257300"/>
            <a:ext cx="7543800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803188" y="4794422"/>
            <a:ext cx="5311861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6400800" y="4794422"/>
            <a:ext cx="971550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7543800" y="4794422"/>
            <a:ext cx="800100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0" y="0"/>
            <a:ext cx="5600700" cy="51435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5943600" y="628650"/>
            <a:ext cx="2743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Impact"/>
              <a:buNone/>
              <a:defRPr b="0" i="0" sz="27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57200" y="628650"/>
            <a:ext cx="4629150" cy="388620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5943602" y="2343150"/>
            <a:ext cx="27432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800100" y="228600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Impact"/>
              <a:buNone/>
              <a:defRPr b="0" i="0" sz="27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800100" y="1257301"/>
            <a:ext cx="3634740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4709160" y="1257301"/>
            <a:ext cx="3634740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>
            <a:off x="803188" y="4794422"/>
            <a:ext cx="5311861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6400800" y="4794422"/>
            <a:ext cx="971550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7543800" y="4794422"/>
            <a:ext cx="800100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795338" y="1257301"/>
            <a:ext cx="7543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  <a:defRPr b="0" i="0" sz="36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795338" y="2686050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>
            <a:off x="803188" y="4794422"/>
            <a:ext cx="5311861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6400800" y="4794422"/>
            <a:ext cx="971550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7543800" y="4794422"/>
            <a:ext cx="800100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800100" y="228600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Impact"/>
              <a:buNone/>
              <a:defRPr b="0" i="0" sz="27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800100" y="1260872"/>
            <a:ext cx="36347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7854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E7854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2" type="body"/>
          </p:nvPr>
        </p:nvSpPr>
        <p:spPr>
          <a:xfrm>
            <a:off x="800100" y="1878806"/>
            <a:ext cx="3634740" cy="26360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3" type="body"/>
          </p:nvPr>
        </p:nvSpPr>
        <p:spPr>
          <a:xfrm>
            <a:off x="4709160" y="1260872"/>
            <a:ext cx="36347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7854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E7854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4" type="body"/>
          </p:nvPr>
        </p:nvSpPr>
        <p:spPr>
          <a:xfrm>
            <a:off x="4709160" y="1878806"/>
            <a:ext cx="3634740" cy="26360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803188" y="4794422"/>
            <a:ext cx="5311861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6400800" y="4794422"/>
            <a:ext cx="971550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7543800" y="4794422"/>
            <a:ext cx="800100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800100" y="228600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Impact"/>
              <a:buNone/>
              <a:defRPr b="0" i="0" sz="27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9" name="Google Shape;99;p21"/>
          <p:cNvSpPr txBox="1"/>
          <p:nvPr>
            <p:ph idx="11" type="ftr"/>
          </p:nvPr>
        </p:nvSpPr>
        <p:spPr>
          <a:xfrm>
            <a:off x="803188" y="4794422"/>
            <a:ext cx="5311861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6400800" y="4794422"/>
            <a:ext cx="971550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7543800" y="4794422"/>
            <a:ext cx="800100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idx="11" type="ftr"/>
          </p:nvPr>
        </p:nvSpPr>
        <p:spPr>
          <a:xfrm>
            <a:off x="803188" y="4794422"/>
            <a:ext cx="5311861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10" type="dt"/>
          </p:nvPr>
        </p:nvSpPr>
        <p:spPr>
          <a:xfrm>
            <a:off x="6400800" y="4794422"/>
            <a:ext cx="971550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7543800" y="4794422"/>
            <a:ext cx="800100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800100" y="228600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Impact"/>
              <a:buNone/>
              <a:defRPr b="0" i="0" sz="27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 rot="5400000">
            <a:off x="2943225" y="-885825"/>
            <a:ext cx="325755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11" type="ftr"/>
          </p:nvPr>
        </p:nvSpPr>
        <p:spPr>
          <a:xfrm>
            <a:off x="803188" y="4794422"/>
            <a:ext cx="5311861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idx="10" type="dt"/>
          </p:nvPr>
        </p:nvSpPr>
        <p:spPr>
          <a:xfrm>
            <a:off x="6400800" y="4794422"/>
            <a:ext cx="971550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7543800" y="4794422"/>
            <a:ext cx="800100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 rot="5400000">
            <a:off x="5537597" y="1708547"/>
            <a:ext cx="424100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Impact"/>
              <a:buNone/>
              <a:defRPr b="0" i="0" sz="27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4" name="Google Shape;114;p24"/>
          <p:cNvSpPr txBox="1"/>
          <p:nvPr>
            <p:ph idx="1" type="body"/>
          </p:nvPr>
        </p:nvSpPr>
        <p:spPr>
          <a:xfrm rot="5400000">
            <a:off x="1679972" y="-606028"/>
            <a:ext cx="4241006" cy="60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11" type="ftr"/>
          </p:nvPr>
        </p:nvSpPr>
        <p:spPr>
          <a:xfrm>
            <a:off x="803188" y="4794422"/>
            <a:ext cx="5311861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6" name="Google Shape;116;p24"/>
          <p:cNvSpPr txBox="1"/>
          <p:nvPr>
            <p:ph idx="10" type="dt"/>
          </p:nvPr>
        </p:nvSpPr>
        <p:spPr>
          <a:xfrm>
            <a:off x="6400800" y="4794422"/>
            <a:ext cx="971550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7543800" y="4794422"/>
            <a:ext cx="800100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00100" y="228600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Impact"/>
              <a:buNone/>
              <a:defRPr b="0" i="0" sz="27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00100" y="1257300"/>
            <a:ext cx="7543800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803188" y="4794422"/>
            <a:ext cx="5311861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400800" y="4794422"/>
            <a:ext cx="971550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543800" y="4794422"/>
            <a:ext cx="800100" cy="13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rgilermo/nba-players-stat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ctrTitle"/>
          </p:nvPr>
        </p:nvSpPr>
        <p:spPr>
          <a:xfrm>
            <a:off x="3810900" y="425325"/>
            <a:ext cx="5333100" cy="25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Impact"/>
              <a:buNone/>
            </a:pPr>
            <a:r>
              <a:rPr lang="en" sz="4800"/>
              <a:t>NBA MVP </a:t>
            </a:r>
            <a:r>
              <a:rPr lang="en" sz="4800"/>
              <a:t>Prediction  with Spark + Scala</a:t>
            </a:r>
            <a:endParaRPr sz="4800"/>
          </a:p>
        </p:txBody>
      </p:sp>
      <p:sp>
        <p:nvSpPr>
          <p:cNvPr id="123" name="Google Shape;123;p25"/>
          <p:cNvSpPr txBox="1"/>
          <p:nvPr>
            <p:ph type="ctrTitle"/>
          </p:nvPr>
        </p:nvSpPr>
        <p:spPr>
          <a:xfrm>
            <a:off x="3882825" y="2319175"/>
            <a:ext cx="4721700" cy="20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Impact"/>
              <a:buNone/>
            </a:pPr>
            <a:r>
              <a:rPr lang="en" sz="3000"/>
              <a:t>Lei Liu, Yuchen He       </a:t>
            </a:r>
            <a:r>
              <a:rPr lang="en" sz="3000"/>
              <a:t>Group 4</a:t>
            </a:r>
            <a:endParaRPr sz="3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800100" y="228600"/>
            <a:ext cx="7543800" cy="8574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81" name="Google Shape;181;p34"/>
          <p:cNvSpPr txBox="1"/>
          <p:nvPr>
            <p:ph idx="3" type="body"/>
          </p:nvPr>
        </p:nvSpPr>
        <p:spPr>
          <a:xfrm>
            <a:off x="800110" y="1085997"/>
            <a:ext cx="3634800" cy="6180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Pipeline Model</a:t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274" y="419728"/>
            <a:ext cx="3734075" cy="43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800100" y="228600"/>
            <a:ext cx="7543800" cy="8574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88" name="Google Shape;188;p35"/>
          <p:cNvSpPr txBox="1"/>
          <p:nvPr>
            <p:ph idx="3" type="body"/>
          </p:nvPr>
        </p:nvSpPr>
        <p:spPr>
          <a:xfrm>
            <a:off x="800110" y="1085997"/>
            <a:ext cx="3634800" cy="6180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Metric--rmse</a:t>
            </a:r>
            <a:endParaRPr/>
          </a:p>
        </p:txBody>
      </p:sp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600" y="1085997"/>
            <a:ext cx="5623255" cy="3134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800100" y="228600"/>
            <a:ext cx="7543800" cy="8574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925" y="2012900"/>
            <a:ext cx="4970151" cy="21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6"/>
          <p:cNvSpPr txBox="1"/>
          <p:nvPr>
            <p:ph idx="3" type="body"/>
          </p:nvPr>
        </p:nvSpPr>
        <p:spPr>
          <a:xfrm>
            <a:off x="834360" y="1085997"/>
            <a:ext cx="3634800" cy="6180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mse: 0.0236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Criteria: 0.05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800100" y="228600"/>
            <a:ext cx="7543800" cy="8574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000" y="1984800"/>
            <a:ext cx="3750938" cy="2436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838" y="1897875"/>
            <a:ext cx="3114675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7"/>
          <p:cNvSpPr txBox="1"/>
          <p:nvPr>
            <p:ph idx="3" type="body"/>
          </p:nvPr>
        </p:nvSpPr>
        <p:spPr>
          <a:xfrm>
            <a:off x="800110" y="1366797"/>
            <a:ext cx="3634800" cy="6180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Top2 Correct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70% accuracy in Top10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Acceptance Criteria: 80%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idx="2" type="body"/>
          </p:nvPr>
        </p:nvSpPr>
        <p:spPr>
          <a:xfrm>
            <a:off x="661200" y="2147700"/>
            <a:ext cx="78216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 &amp; A?</a:t>
            </a:r>
            <a:endParaRPr sz="4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800100" y="228600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Impact"/>
              <a:buNone/>
            </a:pPr>
            <a:r>
              <a:rPr lang="en" sz="3600"/>
              <a:t>Facts</a:t>
            </a:r>
            <a:endParaRPr sz="3600"/>
          </a:p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800100" y="1489325"/>
            <a:ext cx="7821600" cy="26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There have been 61 MVPs in the NBA with the first being Bob Pettit in the 1956-57 season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Since 1980, the selection of the MVP has been determined by voting from sportswriters and broadcasters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Before that, it was determined by the NBA players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our project, we use voting share as the target variable to predict.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800100" y="22860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Impact"/>
              <a:buNone/>
            </a:pPr>
            <a:r>
              <a:rPr lang="en" sz="3600"/>
              <a:t>Dataset</a:t>
            </a:r>
            <a:endParaRPr sz="3600"/>
          </a:p>
        </p:txBody>
      </p:sp>
      <p:sp>
        <p:nvSpPr>
          <p:cNvPr id="135" name="Google Shape;135;p27"/>
          <p:cNvSpPr txBox="1"/>
          <p:nvPr>
            <p:ph idx="2" type="body"/>
          </p:nvPr>
        </p:nvSpPr>
        <p:spPr>
          <a:xfrm>
            <a:off x="800100" y="1258350"/>
            <a:ext cx="7821600" cy="26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dataset is from kaggle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https://www.kaggle.com/drgilermo/nba-players-stats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Voting data is from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https://www.basketball-reference.com/awards/mvp.html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use player stats from season 2000-2017 as training and testing data, and use season 17-18 stats to make the final prediction.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2000-2017 data has over 100,000 records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800100" y="22860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Impact"/>
              <a:buNone/>
            </a:pPr>
            <a:r>
              <a:rPr lang="en" sz="3600"/>
              <a:t>Random Forest and Evaluation Method</a:t>
            </a:r>
            <a:endParaRPr sz="3600"/>
          </a:p>
        </p:txBody>
      </p:sp>
      <p:sp>
        <p:nvSpPr>
          <p:cNvPr id="141" name="Google Shape;141;p28"/>
          <p:cNvSpPr txBox="1"/>
          <p:nvPr>
            <p:ph idx="2" type="body"/>
          </p:nvPr>
        </p:nvSpPr>
        <p:spPr>
          <a:xfrm>
            <a:off x="800100" y="1258350"/>
            <a:ext cx="7821600" cy="26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created random forest model to make predictions and get RMSE(Root Mean Square Error) to evaluate our model.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Then we compare the MVP predictions with actual results in 17-18 season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Acceptance Criteria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 80% accuracy in Top 10 MVP candidates.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Target RMSE of final MVP prediction is lower than 0.05.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800100" y="22860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Impact"/>
              <a:buNone/>
            </a:pPr>
            <a:r>
              <a:rPr lang="en" sz="3600"/>
              <a:t>Learning Strategy</a:t>
            </a:r>
            <a:endParaRPr sz="3600"/>
          </a:p>
        </p:txBody>
      </p:sp>
      <p:sp>
        <p:nvSpPr>
          <p:cNvPr id="147" name="Google Shape;147;p29"/>
          <p:cNvSpPr txBox="1"/>
          <p:nvPr>
            <p:ph idx="2" type="body"/>
          </p:nvPr>
        </p:nvSpPr>
        <p:spPr>
          <a:xfrm>
            <a:off x="800100" y="1258350"/>
            <a:ext cx="7821600" cy="26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Import and prepare data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Optimize the model by setting thresholds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Vectorize features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Random Forest Model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 the model and test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Make MVP predictions for 17-18 season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800100" y="228600"/>
            <a:ext cx="7543800" cy="8574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53" name="Google Shape;153;p30"/>
          <p:cNvSpPr txBox="1"/>
          <p:nvPr>
            <p:ph idx="3" type="body"/>
          </p:nvPr>
        </p:nvSpPr>
        <p:spPr>
          <a:xfrm>
            <a:off x="800110" y="1085997"/>
            <a:ext cx="3634800" cy="6180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SparkConfig</a:t>
            </a:r>
            <a:endParaRPr/>
          </a:p>
        </p:txBody>
      </p:sp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525" y="1223550"/>
            <a:ext cx="3854175" cy="26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800100" y="228600"/>
            <a:ext cx="7543800" cy="8574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60" name="Google Shape;160;p31"/>
          <p:cNvSpPr txBox="1"/>
          <p:nvPr>
            <p:ph idx="3" type="body"/>
          </p:nvPr>
        </p:nvSpPr>
        <p:spPr>
          <a:xfrm>
            <a:off x="800110" y="1085997"/>
            <a:ext cx="3634800" cy="6180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DataCleaning--Load Dataset</a:t>
            </a:r>
            <a:endParaRPr/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1959122"/>
            <a:ext cx="80772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800100" y="228600"/>
            <a:ext cx="7543800" cy="8574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67" name="Google Shape;167;p32"/>
          <p:cNvSpPr txBox="1"/>
          <p:nvPr>
            <p:ph idx="3" type="body"/>
          </p:nvPr>
        </p:nvSpPr>
        <p:spPr>
          <a:xfrm>
            <a:off x="800110" y="1085997"/>
            <a:ext cx="3634800" cy="6180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DataCleaning--StringIndexer</a:t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310" y="935325"/>
            <a:ext cx="4404291" cy="3641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800100" y="228600"/>
            <a:ext cx="7543800" cy="8574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74" name="Google Shape;174;p33"/>
          <p:cNvSpPr txBox="1"/>
          <p:nvPr>
            <p:ph idx="3" type="body"/>
          </p:nvPr>
        </p:nvSpPr>
        <p:spPr>
          <a:xfrm>
            <a:off x="800110" y="1085997"/>
            <a:ext cx="3634800" cy="6180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DataCleaning--Threshold</a:t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1970197"/>
            <a:ext cx="62484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sketball 16x9">
  <a:themeElements>
    <a:clrScheme name="Basketball">
      <a:dk1>
        <a:srgbClr val="000000"/>
      </a:dk1>
      <a:lt1>
        <a:srgbClr val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