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59" r:id="rId6"/>
    <p:sldId id="262" r:id="rId7"/>
    <p:sldId id="258" r:id="rId8"/>
    <p:sldId id="260" r:id="rId9"/>
    <p:sldId id="263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onomicity" initials="A" lastIdx="1" clrIdx="0">
    <p:extLst>
      <p:ext uri="{19B8F6BF-5375-455C-9EA6-DF929625EA0E}">
        <p15:presenceInfo xmlns:p15="http://schemas.microsoft.com/office/powerpoint/2012/main" userId="Autonomicit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48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CD86-AE42-45AA-B89A-5A326EE058D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8CD-78E3-4C65-9F09-72C93ECF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0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CD86-AE42-45AA-B89A-5A326EE058D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8CD-78E3-4C65-9F09-72C93ECF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5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CD86-AE42-45AA-B89A-5A326EE058D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8CD-78E3-4C65-9F09-72C93ECF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8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CD86-AE42-45AA-B89A-5A326EE058D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8CD-78E3-4C65-9F09-72C93ECF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65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CD86-AE42-45AA-B89A-5A326EE058D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8CD-78E3-4C65-9F09-72C93ECF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3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CD86-AE42-45AA-B89A-5A326EE058D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8CD-78E3-4C65-9F09-72C93ECF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3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CD86-AE42-45AA-B89A-5A326EE058D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8CD-78E3-4C65-9F09-72C93ECF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2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CD86-AE42-45AA-B89A-5A326EE058D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8CD-78E3-4C65-9F09-72C93ECF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9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CD86-AE42-45AA-B89A-5A326EE058D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8CD-78E3-4C65-9F09-72C93ECF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8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CD86-AE42-45AA-B89A-5A326EE058D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8CD-78E3-4C65-9F09-72C93ECF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7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CD86-AE42-45AA-B89A-5A326EE058D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3D8CD-78E3-4C65-9F09-72C93ECF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4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CD86-AE42-45AA-B89A-5A326EE058DA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3D8CD-78E3-4C65-9F09-72C93ECF9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8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 on Micro-transit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Siwei</a:t>
            </a:r>
            <a:r>
              <a:rPr lang="en-US" dirty="0" smtClean="0"/>
              <a:t> Hu</a:t>
            </a:r>
          </a:p>
          <a:p>
            <a:r>
              <a:rPr lang="en-US" dirty="0" smtClean="0"/>
              <a:t>07/21/2023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auto_trips</a:t>
            </a:r>
            <a:r>
              <a:rPr lang="en-US" dirty="0"/>
              <a:t> </a:t>
            </a:r>
            <a:r>
              <a:rPr lang="en-US" dirty="0" smtClean="0"/>
              <a:t>9213 </a:t>
            </a:r>
          </a:p>
          <a:p>
            <a:r>
              <a:rPr lang="en-US" dirty="0" err="1" smtClean="0"/>
              <a:t>tnc_trips</a:t>
            </a:r>
            <a:r>
              <a:rPr lang="en-US" dirty="0" smtClean="0"/>
              <a:t> </a:t>
            </a:r>
            <a:r>
              <a:rPr lang="en-US" dirty="0"/>
              <a:t>2187 </a:t>
            </a:r>
            <a:endParaRPr lang="en-US" dirty="0" smtClean="0"/>
          </a:p>
          <a:p>
            <a:r>
              <a:rPr lang="en-US" dirty="0" err="1" smtClean="0"/>
              <a:t>transit_trips</a:t>
            </a:r>
            <a:r>
              <a:rPr lang="en-US" dirty="0" smtClean="0"/>
              <a:t> </a:t>
            </a:r>
            <a:r>
              <a:rPr lang="en-US" dirty="0"/>
              <a:t>34841 </a:t>
            </a:r>
            <a:endParaRPr lang="en-US" dirty="0" smtClean="0"/>
          </a:p>
          <a:p>
            <a:r>
              <a:rPr lang="en-US" dirty="0" err="1" smtClean="0"/>
              <a:t>total_trips</a:t>
            </a:r>
            <a:r>
              <a:rPr lang="en-US" dirty="0" smtClean="0"/>
              <a:t> </a:t>
            </a:r>
            <a:r>
              <a:rPr lang="en-US" dirty="0"/>
              <a:t>46241</a:t>
            </a:r>
          </a:p>
          <a:p>
            <a:r>
              <a:rPr lang="en-US" dirty="0" err="1"/>
              <a:t>auto_trips</a:t>
            </a:r>
            <a:r>
              <a:rPr lang="en-US" dirty="0"/>
              <a:t>(%) </a:t>
            </a:r>
            <a:r>
              <a:rPr lang="en-US" dirty="0" smtClean="0"/>
              <a:t>19.9%</a:t>
            </a:r>
          </a:p>
          <a:p>
            <a:r>
              <a:rPr lang="en-US" dirty="0" err="1" smtClean="0"/>
              <a:t>tnc_trips</a:t>
            </a:r>
            <a:r>
              <a:rPr lang="en-US" dirty="0"/>
              <a:t>(%) </a:t>
            </a:r>
            <a:r>
              <a:rPr lang="en-US" dirty="0" smtClean="0"/>
              <a:t>4.7%</a:t>
            </a:r>
          </a:p>
          <a:p>
            <a:r>
              <a:rPr lang="en-US" dirty="0" err="1" smtClean="0"/>
              <a:t>transit_trips</a:t>
            </a:r>
            <a:r>
              <a:rPr lang="en-US" dirty="0"/>
              <a:t>(%) </a:t>
            </a:r>
            <a:r>
              <a:rPr lang="en-US" dirty="0" smtClean="0"/>
              <a:t>75.4%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Demand Modeling – Mode Share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1911" y="5762884"/>
            <a:ext cx="745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24 hour demand – first trip starts from 5am (5*3,600=18,000)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46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route transit – supply side -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#link type: </a:t>
            </a:r>
          </a:p>
          <a:p>
            <a:r>
              <a:rPr lang="en-US" dirty="0"/>
              <a:t>#0: </a:t>
            </a:r>
            <a:r>
              <a:rPr lang="en-US" dirty="0" err="1"/>
              <a:t>walk_link</a:t>
            </a:r>
            <a:r>
              <a:rPr lang="en-US" dirty="0"/>
              <a:t>; </a:t>
            </a:r>
          </a:p>
          <a:p>
            <a:r>
              <a:rPr lang="en-US" dirty="0"/>
              <a:t>#1: transit link;</a:t>
            </a:r>
          </a:p>
          <a:p>
            <a:r>
              <a:rPr lang="en-US" dirty="0"/>
              <a:t>#2: </a:t>
            </a:r>
            <a:r>
              <a:rPr lang="en-US" dirty="0" err="1"/>
              <a:t>walk_transit_connector</a:t>
            </a:r>
            <a:r>
              <a:rPr lang="en-US" dirty="0"/>
              <a:t> (waiting time - associate to headway);</a:t>
            </a:r>
          </a:p>
          <a:p>
            <a:r>
              <a:rPr lang="en-US" dirty="0"/>
              <a:t>#3: </a:t>
            </a:r>
            <a:r>
              <a:rPr lang="en-US" dirty="0" err="1"/>
              <a:t>within_transit_stop_wait_time</a:t>
            </a:r>
            <a:r>
              <a:rPr lang="en-US" dirty="0"/>
              <a:t> (waiting time - 30sec for passengers to board)</a:t>
            </a:r>
          </a:p>
          <a:p>
            <a:r>
              <a:rPr lang="en-US" dirty="0"/>
              <a:t>#4: transfer connector (transfer penalty)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on-going 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8051" y="1690688"/>
            <a:ext cx="1025589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Preparation of Integration (Thursday morning, work on it)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Supply side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Transit network shortest path (stochastic waiting time for every passenger) – </a:t>
            </a:r>
            <a:r>
              <a:rPr lang="en-US" sz="2400" dirty="0" smtClean="0">
                <a:solidFill>
                  <a:srgbClr val="FF0000"/>
                </a:solidFill>
              </a:rPr>
              <a:t>working, especially stochastic waiting time</a:t>
            </a:r>
            <a:endParaRPr lang="en-US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Auto network shortest path (fixed travel time) - </a:t>
            </a:r>
            <a:r>
              <a:rPr lang="en-US" sz="2400" dirty="0" smtClean="0">
                <a:solidFill>
                  <a:srgbClr val="FF0000"/>
                </a:solidFill>
              </a:rPr>
              <a:t>finished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Demand side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 </a:t>
            </a:r>
            <a:r>
              <a:rPr lang="en-US" sz="2400" dirty="0" err="1" smtClean="0"/>
              <a:t>ActivitySim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MGRA level </a:t>
            </a:r>
            <a:r>
              <a:rPr lang="en-US" sz="2400" dirty="0" smtClean="0"/>
              <a:t>Demand to the </a:t>
            </a:r>
            <a:r>
              <a:rPr lang="en-US" sz="2400" b="1" i="1" dirty="0" smtClean="0">
                <a:solidFill>
                  <a:srgbClr val="FF0000"/>
                </a:solidFill>
              </a:rPr>
              <a:t>nodal-level demand </a:t>
            </a:r>
            <a:r>
              <a:rPr lang="en-US" sz="2400" dirty="0" smtClean="0"/>
              <a:t>in our multi-modal system – </a:t>
            </a:r>
            <a:r>
              <a:rPr lang="en-US" sz="2400" dirty="0" smtClean="0">
                <a:solidFill>
                  <a:srgbClr val="FF0000"/>
                </a:solidFill>
              </a:rPr>
              <a:t>working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Integration </a:t>
            </a:r>
            <a:r>
              <a:rPr lang="en-US" sz="2400" b="1" i="1" u="sng" dirty="0" smtClean="0"/>
              <a:t>(Thursday afternoon and </a:t>
            </a:r>
            <a:r>
              <a:rPr lang="en-US" sz="2400" b="1" i="1" u="sng" dirty="0" err="1" smtClean="0"/>
              <a:t>evrning</a:t>
            </a:r>
            <a:r>
              <a:rPr lang="en-US" sz="2400" b="1" i="1" u="sng" dirty="0" smtClean="0"/>
              <a:t>, work on it)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u="sng" dirty="0" smtClean="0"/>
              <a:t>Choice Models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- finished</a:t>
            </a:r>
            <a:r>
              <a:rPr lang="en-US" sz="2400" b="1" i="1" u="sng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u="sng" dirty="0" err="1" smtClean="0"/>
              <a:t>FleetPy</a:t>
            </a:r>
            <a:r>
              <a:rPr lang="en-US" sz="2400" b="1" i="1" u="sng" dirty="0" smtClean="0"/>
              <a:t> (simulation) –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need to convert its output into choice model</a:t>
            </a:r>
            <a:r>
              <a:rPr lang="en-US" sz="2400" b="1" i="1" u="sng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u="sng" dirty="0" smtClean="0"/>
              <a:t>Fixed Route Transit (Supply side – item 1 –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working on it</a:t>
            </a:r>
            <a:r>
              <a:rPr lang="en-US" sz="2400" b="1" i="1" u="sng" dirty="0" smtClean="0"/>
              <a:t>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u="sng" dirty="0" err="1" smtClean="0"/>
              <a:t>AutoNetwork</a:t>
            </a:r>
            <a:r>
              <a:rPr lang="en-US" sz="2400" b="1" i="1" u="sng" dirty="0" smtClean="0"/>
              <a:t> (lookup table -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finished</a:t>
            </a:r>
            <a:r>
              <a:rPr lang="en-US" sz="2400" b="1" i="1" u="sng" dirty="0" smtClean="0"/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2120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on-going 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8051" y="1690688"/>
            <a:ext cx="1025589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Preparation of Integration (Thursday morning, work on it)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Supply side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Transit network shortest path (stochastic waiting time for every passenger) – </a:t>
            </a:r>
            <a:r>
              <a:rPr lang="en-US" sz="2400" dirty="0" smtClean="0">
                <a:solidFill>
                  <a:srgbClr val="FF0000"/>
                </a:solidFill>
              </a:rPr>
              <a:t>working, especially stochastic waiting time</a:t>
            </a:r>
            <a:endParaRPr lang="en-US" sz="24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Auto network shortest path (fixed travel time) - </a:t>
            </a:r>
            <a:r>
              <a:rPr lang="en-US" sz="2400" dirty="0" smtClean="0">
                <a:solidFill>
                  <a:srgbClr val="FF0000"/>
                </a:solidFill>
              </a:rPr>
              <a:t>finished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Demand side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 </a:t>
            </a:r>
            <a:r>
              <a:rPr lang="en-US" sz="2400" dirty="0" err="1" smtClean="0"/>
              <a:t>ActivitySim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MGRA level </a:t>
            </a:r>
            <a:r>
              <a:rPr lang="en-US" sz="2400" dirty="0" smtClean="0"/>
              <a:t>Demand to the </a:t>
            </a:r>
            <a:r>
              <a:rPr lang="en-US" sz="2400" b="1" i="1" dirty="0" smtClean="0">
                <a:solidFill>
                  <a:srgbClr val="FF0000"/>
                </a:solidFill>
              </a:rPr>
              <a:t>nodal-level demand </a:t>
            </a:r>
            <a:r>
              <a:rPr lang="en-US" sz="2400" dirty="0" smtClean="0"/>
              <a:t>in our multi-modal system – </a:t>
            </a:r>
            <a:r>
              <a:rPr lang="en-US" sz="2400" dirty="0" smtClean="0">
                <a:solidFill>
                  <a:srgbClr val="FF0000"/>
                </a:solidFill>
              </a:rPr>
              <a:t>working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Integration </a:t>
            </a:r>
            <a:r>
              <a:rPr lang="en-US" sz="2400" b="1" i="1" u="sng" dirty="0" smtClean="0"/>
              <a:t>(Thursday afternoon and </a:t>
            </a:r>
            <a:r>
              <a:rPr lang="en-US" sz="2400" b="1" i="1" u="sng" dirty="0" err="1" smtClean="0"/>
              <a:t>evrning</a:t>
            </a:r>
            <a:r>
              <a:rPr lang="en-US" sz="2400" b="1" i="1" u="sng" dirty="0" smtClean="0"/>
              <a:t>, work on it)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u="sng" dirty="0" smtClean="0"/>
              <a:t>Choice Models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- finished</a:t>
            </a:r>
            <a:r>
              <a:rPr lang="en-US" sz="2400" b="1" i="1" u="sng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u="sng" dirty="0" err="1" smtClean="0"/>
              <a:t>FleetPy</a:t>
            </a:r>
            <a:r>
              <a:rPr lang="en-US" sz="2400" b="1" i="1" u="sng" dirty="0" smtClean="0"/>
              <a:t> (simulation) –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need to convert its output into choice model</a:t>
            </a:r>
            <a:r>
              <a:rPr lang="en-US" sz="2400" b="1" i="1" u="sng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u="sng" dirty="0" smtClean="0"/>
              <a:t>Fixed Route Transit (Supply side – item 1 –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working on it</a:t>
            </a:r>
            <a:r>
              <a:rPr lang="en-US" sz="2400" b="1" i="1" u="sng" dirty="0" smtClean="0"/>
              <a:t>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u="sng" dirty="0" err="1" smtClean="0"/>
              <a:t>AutoNetwork</a:t>
            </a:r>
            <a:r>
              <a:rPr lang="en-US" sz="2400" b="1" i="1" u="sng" dirty="0" smtClean="0"/>
              <a:t> (lookup table -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finished</a:t>
            </a:r>
            <a:r>
              <a:rPr lang="en-US" sz="2400" b="1" i="1" u="sng" dirty="0" smtClean="0"/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8348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on-going work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8051" y="1690688"/>
            <a:ext cx="1025589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i="1" u="sng" dirty="0" smtClean="0"/>
              <a:t>Preparation of Integration (Thursday morning, work on it)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Supply side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Transit network shortest path (stochastic waiting time for every passenger) – </a:t>
            </a:r>
            <a:r>
              <a:rPr lang="en-US" sz="2400" b="1" dirty="0" smtClean="0">
                <a:solidFill>
                  <a:srgbClr val="FF0000"/>
                </a:solidFill>
              </a:rPr>
              <a:t>to be finished on Friday afternoon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Auto network shortest path (fixed travel time) - </a:t>
            </a:r>
            <a:r>
              <a:rPr lang="en-US" sz="2400" dirty="0" smtClean="0">
                <a:solidFill>
                  <a:srgbClr val="FF0000"/>
                </a:solidFill>
              </a:rPr>
              <a:t>finished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b="1" u="sng" dirty="0" smtClean="0">
                <a:solidFill>
                  <a:srgbClr val="FF0000"/>
                </a:solidFill>
              </a:rPr>
              <a:t>Demand side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Convert </a:t>
            </a:r>
            <a:r>
              <a:rPr lang="en-US" sz="2400" dirty="0" err="1" smtClean="0"/>
              <a:t>ActivitySim</a:t>
            </a:r>
            <a:r>
              <a:rPr lang="en-US" sz="2400" dirty="0" smtClean="0"/>
              <a:t> </a:t>
            </a:r>
            <a:r>
              <a:rPr lang="en-US" sz="2400" b="1" i="1" dirty="0" smtClean="0">
                <a:solidFill>
                  <a:srgbClr val="FF0000"/>
                </a:solidFill>
              </a:rPr>
              <a:t>MGRA level </a:t>
            </a:r>
            <a:r>
              <a:rPr lang="en-US" sz="2400" dirty="0" smtClean="0"/>
              <a:t>Demand to the </a:t>
            </a:r>
            <a:r>
              <a:rPr lang="en-US" sz="2400" b="1" i="1" dirty="0" smtClean="0">
                <a:solidFill>
                  <a:srgbClr val="FF0000"/>
                </a:solidFill>
              </a:rPr>
              <a:t>nodal-level demand </a:t>
            </a:r>
            <a:r>
              <a:rPr lang="en-US" sz="2400" dirty="0" smtClean="0"/>
              <a:t>in our multi-modal system – </a:t>
            </a:r>
            <a:r>
              <a:rPr lang="en-US" sz="2400" dirty="0" smtClean="0">
                <a:solidFill>
                  <a:srgbClr val="FF0000"/>
                </a:solidFill>
              </a:rPr>
              <a:t>Finished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Integration </a:t>
            </a:r>
            <a:r>
              <a:rPr lang="en-US" sz="2400" b="1" i="1" u="sng" dirty="0" smtClean="0"/>
              <a:t>(Thursday afternoon and </a:t>
            </a:r>
            <a:r>
              <a:rPr lang="en-US" sz="2400" b="1" i="1" u="sng" dirty="0" err="1" smtClean="0"/>
              <a:t>evrning</a:t>
            </a:r>
            <a:r>
              <a:rPr lang="en-US" sz="2400" b="1" i="1" u="sng" dirty="0" smtClean="0"/>
              <a:t>, work on it)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u="sng" dirty="0" smtClean="0"/>
              <a:t>Choice Models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- finished</a:t>
            </a:r>
            <a:r>
              <a:rPr lang="en-US" sz="2400" b="1" i="1" u="sng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u="sng" dirty="0" err="1" smtClean="0"/>
              <a:t>FleetPy</a:t>
            </a:r>
            <a:r>
              <a:rPr lang="en-US" sz="2400" b="1" i="1" u="sng" dirty="0" smtClean="0"/>
              <a:t> (simulation) –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need to convert its output into choice model</a:t>
            </a:r>
            <a:r>
              <a:rPr lang="en-US" sz="2400" b="1" i="1" u="sng" dirty="0" smtClean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u="sng" dirty="0" smtClean="0"/>
              <a:t>Fixed Route Transit (Supply side – item 1 –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working on it</a:t>
            </a:r>
            <a:r>
              <a:rPr lang="en-US" sz="2400" b="1" i="1" u="sng" dirty="0" smtClean="0"/>
              <a:t>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i="1" u="sng" dirty="0" err="1" smtClean="0"/>
              <a:t>AutoNetwork</a:t>
            </a:r>
            <a:r>
              <a:rPr lang="en-US" sz="2400" b="1" i="1" u="sng" dirty="0" smtClean="0"/>
              <a:t> (lookup table -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finished</a:t>
            </a:r>
            <a:r>
              <a:rPr lang="en-US" sz="2400" b="1" i="1" u="sng" dirty="0" smtClean="0"/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21182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424" y="2462977"/>
            <a:ext cx="3870087" cy="3004476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01597" y="1717909"/>
            <a:ext cx="4190999" cy="38475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158046" y="1717909"/>
            <a:ext cx="3945465" cy="38475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64" y="2669903"/>
            <a:ext cx="3454400" cy="2542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4200" y="5657671"/>
            <a:ext cx="3259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Walking network</a:t>
            </a:r>
          </a:p>
          <a:p>
            <a:pPr algn="ctr"/>
            <a:r>
              <a:rPr lang="en-US" dirty="0" smtClean="0"/>
              <a:t>(auto network using walking speed – 3.57mile/hour)</a:t>
            </a:r>
          </a:p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Skims considered fixed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25585" y="5726282"/>
            <a:ext cx="3766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Transit network</a:t>
            </a:r>
          </a:p>
          <a:p>
            <a:pPr algn="ctr"/>
            <a:r>
              <a:rPr lang="en-US" dirty="0" smtClean="0"/>
              <a:t>(Transit network using 21 mile/hour speed)</a:t>
            </a:r>
          </a:p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Skims considered fixed</a:t>
            </a:r>
          </a:p>
          <a:p>
            <a:pPr algn="ctr"/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Fixed route transit system modeling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88" y="2099734"/>
            <a:ext cx="2976736" cy="3234266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580463" y="1879600"/>
            <a:ext cx="3386669" cy="36858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72173" y="5700417"/>
            <a:ext cx="3830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Network Node-Transit Stop Connector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</a:t>
            </a:r>
            <a:r>
              <a:rPr lang="en-US" i="1" u="sng" dirty="0" smtClean="0">
                <a:solidFill>
                  <a:srgbClr val="FF0000"/>
                </a:solidFill>
              </a:rPr>
              <a:t>transit waiting time will be incorporated in this “connector</a:t>
            </a:r>
            <a:r>
              <a:rPr lang="en-US" dirty="0" smtClean="0">
                <a:solidFill>
                  <a:srgbClr val="FF0000"/>
                </a:solidFill>
              </a:rPr>
              <a:t>”, which is stochastic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6273797" y="3158067"/>
            <a:ext cx="93136" cy="135466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325962" y="3289254"/>
            <a:ext cx="81942" cy="239973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0"/>
          </p:cNvCxnSpPr>
          <p:nvPr/>
        </p:nvCxnSpPr>
        <p:spPr>
          <a:xfrm>
            <a:off x="6325962" y="3529227"/>
            <a:ext cx="61589" cy="217119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3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Question: Fixed route transit system modeling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21" y="1744134"/>
            <a:ext cx="2976736" cy="3234266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61996" y="1524000"/>
            <a:ext cx="3386669" cy="36858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4201" y="5579069"/>
            <a:ext cx="346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Network Node-Transit Stop</a:t>
            </a:r>
            <a:endParaRPr lang="en-US" b="1" i="1" dirty="0" smtClean="0">
              <a:solidFill>
                <a:srgbClr val="FF0000"/>
              </a:solidFill>
            </a:endParaRPr>
          </a:p>
          <a:p>
            <a:pPr algn="ctr"/>
            <a:r>
              <a:rPr lang="en-US" dirty="0" smtClean="0"/>
              <a:t>(</a:t>
            </a:r>
            <a:r>
              <a:rPr lang="en-US" i="1" u="sng" dirty="0" smtClean="0">
                <a:solidFill>
                  <a:srgbClr val="FF0000"/>
                </a:solidFill>
              </a:rPr>
              <a:t>transit waiting time will be incorporated in this “connector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455330" y="2802467"/>
            <a:ext cx="93136" cy="135466"/>
          </a:xfrm>
          <a:prstGeom prst="ellipse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507495" y="2933654"/>
            <a:ext cx="81942" cy="239973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0"/>
          </p:cNvCxnSpPr>
          <p:nvPr/>
        </p:nvCxnSpPr>
        <p:spPr>
          <a:xfrm flipH="1">
            <a:off x="2316257" y="3073400"/>
            <a:ext cx="200160" cy="2505669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57192" y="1875453"/>
                <a:ext cx="5952930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Question: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Shall we just assume each passenger’s waiting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follows a uniform distribution, whose mean is related to the transit vehicle headway?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We just assign waiting time for passengers, but don’t calculate the actual waiting time for passengers, right?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calculating the actual waiting time might require the timetable of transit system, and the exact time passenger arrives at the transit stop.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192" y="1875453"/>
                <a:ext cx="5952930" cy="3170099"/>
              </a:xfrm>
              <a:prstGeom prst="rect">
                <a:avLst/>
              </a:prstGeom>
              <a:blipFill rotWithShape="0">
                <a:blip r:embed="rId3"/>
                <a:stretch>
                  <a:fillRect l="-922" t="-1154" r="-1639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Nodes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9716" y="6109703"/>
            <a:ext cx="504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Yellow links with speed = 20 mph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37919" y="1951671"/>
            <a:ext cx="44413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 smtClean="0">
                <a:solidFill>
                  <a:srgbClr val="FF0000"/>
                </a:solidFill>
              </a:rPr>
              <a:t>Auto, fixed route transit, and </a:t>
            </a:r>
            <a:r>
              <a:rPr lang="en-US" sz="2200" i="1" dirty="0" err="1" smtClean="0">
                <a:solidFill>
                  <a:srgbClr val="FF0000"/>
                </a:solidFill>
              </a:rPr>
              <a:t>microtransit</a:t>
            </a:r>
            <a:r>
              <a:rPr lang="en-US" sz="2200" i="1" dirty="0" smtClean="0">
                <a:solidFill>
                  <a:srgbClr val="FF0000"/>
                </a:solidFill>
              </a:rPr>
              <a:t> demand will be loaded in these nodes</a:t>
            </a:r>
            <a:r>
              <a:rPr lang="en-US" sz="2200" dirty="0" smtClean="0"/>
              <a:t>, whose link speed is 20 mph.</a:t>
            </a:r>
            <a:endParaRPr lang="en-US" sz="2200" i="1" dirty="0" smtClean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6" y="1551642"/>
            <a:ext cx="6131391" cy="432664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929812" y="3041780"/>
            <a:ext cx="2304661" cy="23886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Modeling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7" y="1780352"/>
            <a:ext cx="7147178" cy="3297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2793" y="5167312"/>
            <a:ext cx="325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Trip demand from </a:t>
            </a:r>
            <a:r>
              <a:rPr lang="en-US" dirty="0" err="1" smtClean="0"/>
              <a:t>ActivitySim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(OD are in MGRA level)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554963" y="3172408"/>
            <a:ext cx="774441" cy="19949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58311" y="6100372"/>
            <a:ext cx="504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slide explain how we connect </a:t>
            </a:r>
            <a:r>
              <a:rPr lang="en-US" dirty="0" err="1" smtClean="0"/>
              <a:t>ActivitySim</a:t>
            </a:r>
            <a:r>
              <a:rPr lang="en-US" dirty="0" smtClean="0"/>
              <a:t> output to our request input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10939" y="1343608"/>
            <a:ext cx="3713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ActivitySim’s</a:t>
            </a:r>
            <a:r>
              <a:rPr lang="en-US" dirty="0" smtClean="0"/>
              <a:t> trip output is in MGRA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</a:t>
            </a:r>
            <a:r>
              <a:rPr lang="en-US" i="1" dirty="0" smtClean="0">
                <a:solidFill>
                  <a:srgbClr val="FF0000"/>
                </a:solidFill>
              </a:rPr>
              <a:t>our network table doesn’t say which node is in which MGRA.</a:t>
            </a:r>
          </a:p>
        </p:txBody>
      </p:sp>
    </p:spTree>
    <p:extLst>
      <p:ext uri="{BB962C8B-B14F-4D97-AF65-F5344CB8AC3E}">
        <p14:creationId xmlns:p14="http://schemas.microsoft.com/office/powerpoint/2010/main" val="3799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Demand Modeling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6547" y="6478315"/>
            <a:ext cx="745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This slide explain how we connect </a:t>
            </a:r>
            <a:r>
              <a:rPr lang="en-US" dirty="0" err="1" smtClean="0"/>
              <a:t>ActivitySim</a:t>
            </a:r>
            <a:r>
              <a:rPr lang="en-US" dirty="0" smtClean="0"/>
              <a:t> output to our request input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78417" y="1394306"/>
            <a:ext cx="37135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ActivitySim’s</a:t>
            </a:r>
            <a:r>
              <a:rPr lang="en-US" dirty="0" smtClean="0"/>
              <a:t> trip output is in MGRA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However, </a:t>
            </a:r>
            <a:r>
              <a:rPr lang="en-US" i="1" dirty="0" smtClean="0">
                <a:solidFill>
                  <a:srgbClr val="FF0000"/>
                </a:solidFill>
              </a:rPr>
              <a:t>our network table doesn’t say which node is in which MGRA.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our network table says </a:t>
            </a:r>
            <a:r>
              <a:rPr lang="en-US" i="1" dirty="0" smtClean="0">
                <a:solidFill>
                  <a:srgbClr val="FF0000"/>
                </a:solidFill>
              </a:rPr>
              <a:t>which nodes are in which census tract. </a:t>
            </a:r>
            <a:r>
              <a:rPr lang="en-US" i="1" dirty="0" smtClean="0"/>
              <a:t>And </a:t>
            </a:r>
            <a:r>
              <a:rPr lang="en-US" i="1" dirty="0" smtClean="0">
                <a:solidFill>
                  <a:srgbClr val="FF0000"/>
                </a:solidFill>
              </a:rPr>
              <a:t>MGRA Table also says which MGRA is in which census 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So we plan to aggregate the OD demand in MGRA level to census tract level, and then distribute demand randomly among all the nodes in the census tract.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8" y="1398386"/>
            <a:ext cx="8205557" cy="502515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618653" y="2985796"/>
            <a:ext cx="1166327" cy="127829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30220" y="1623526"/>
            <a:ext cx="2500604" cy="2892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18653" y="1960437"/>
            <a:ext cx="1073020" cy="2042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461449" y="2271469"/>
            <a:ext cx="1814803" cy="238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9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Demand Modeling - Finished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479" y="1331819"/>
            <a:ext cx="4863445" cy="3833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41911" y="5762884"/>
            <a:ext cx="745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24 hour demand – first trip starts from 5am (5*3,600=18,000)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4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12392</TotalTime>
  <Words>713</Words>
  <Application>Microsoft Office PowerPoint</Application>
  <PresentationFormat>Widescreen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Update on Micro-transit Models</vt:lpstr>
      <vt:lpstr>Current on-going work</vt:lpstr>
      <vt:lpstr>Current on-going work</vt:lpstr>
      <vt:lpstr>Fixed route transit system modeling</vt:lpstr>
      <vt:lpstr>Question: Fixed route transit system modeling</vt:lpstr>
      <vt:lpstr>Demand Nodes</vt:lpstr>
      <vt:lpstr>Demand Modeling</vt:lpstr>
      <vt:lpstr>Demand Modeling</vt:lpstr>
      <vt:lpstr>Demand Modeling - Finished</vt:lpstr>
      <vt:lpstr>Demand Modeling – Mode Share</vt:lpstr>
      <vt:lpstr>Fixed route transit – supply side - working</vt:lpstr>
      <vt:lpstr>Current on-going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Micro-transit Models</dc:title>
  <dc:creator>Autonomicity</dc:creator>
  <cp:lastModifiedBy>Autonomicity</cp:lastModifiedBy>
  <cp:revision>16</cp:revision>
  <dcterms:created xsi:type="dcterms:W3CDTF">2023-07-20T06:38:36Z</dcterms:created>
  <dcterms:modified xsi:type="dcterms:W3CDTF">2023-07-30T07:52:57Z</dcterms:modified>
</cp:coreProperties>
</file>