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6" r:id="rId2"/>
    <p:sldId id="257" r:id="rId3"/>
    <p:sldId id="258" r:id="rId4"/>
    <p:sldId id="259" r:id="rId5"/>
    <p:sldId id="260" r:id="rId6"/>
    <p:sldId id="268" r:id="rId7"/>
    <p:sldId id="262" r:id="rId8"/>
    <p:sldId id="263" r:id="rId9"/>
    <p:sldId id="264" r:id="rId10"/>
    <p:sldId id="270" r:id="rId11"/>
    <p:sldId id="265"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743F6-57E9-4D06-8A39-D4488F8780E7}" type="datetimeFigureOut">
              <a:rPr lang="it-IT" smtClean="0"/>
              <a:t>25/08/2021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B1F18-264B-4299-9978-F843C4C4E87A}" type="slidenum">
              <a:rPr lang="it-IT" smtClean="0"/>
              <a:t>‹N›</a:t>
            </a:fld>
            <a:endParaRPr lang="it-IT"/>
          </a:p>
        </p:txBody>
      </p:sp>
    </p:spTree>
    <p:extLst>
      <p:ext uri="{BB962C8B-B14F-4D97-AF65-F5344CB8AC3E}">
        <p14:creationId xmlns:p14="http://schemas.microsoft.com/office/powerpoint/2010/main" val="152738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94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26824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353820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71861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12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608A1C71-D362-49E2-AD8B-81DBE780E570}" type="datetimeFigureOut">
              <a:rPr lang="it-IT" smtClean="0"/>
              <a:t>25/08/2021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88127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608A1C71-D362-49E2-AD8B-81DBE780E570}" type="datetimeFigureOut">
              <a:rPr lang="it-IT" smtClean="0"/>
              <a:t>25/08/2021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155513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608A1C71-D362-49E2-AD8B-81DBE780E570}" type="datetimeFigureOut">
              <a:rPr lang="it-IT" smtClean="0"/>
              <a:t>25/08/2021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44539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8A1C71-D362-49E2-AD8B-81DBE780E570}" type="datetimeFigureOut">
              <a:rPr lang="it-IT" smtClean="0"/>
              <a:t>25/08/2021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305532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8A1C71-D362-49E2-AD8B-81DBE780E570}" type="datetimeFigureOut">
              <a:rPr lang="it-IT" smtClean="0"/>
              <a:t>25/08/2021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131630-6712-41B5-AC24-7FEF6C6FC045}" type="slidenum">
              <a:rPr lang="it-IT" smtClean="0"/>
              <a:t>‹N›</a:t>
            </a:fld>
            <a:endParaRPr lang="it-IT"/>
          </a:p>
        </p:txBody>
      </p:sp>
    </p:spTree>
    <p:extLst>
      <p:ext uri="{BB962C8B-B14F-4D97-AF65-F5344CB8AC3E}">
        <p14:creationId xmlns:p14="http://schemas.microsoft.com/office/powerpoint/2010/main" val="8285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608A1C71-D362-49E2-AD8B-81DBE780E570}" type="datetimeFigureOut">
              <a:rPr lang="it-IT" smtClean="0"/>
              <a:t>25/08/2021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12566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8A1C71-D362-49E2-AD8B-81DBE780E570}" type="datetimeFigureOut">
              <a:rPr lang="it-IT" smtClean="0"/>
              <a:t>25/08/2021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131630-6712-41B5-AC24-7FEF6C6FC045}"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04051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dc.gov/nchs/icd/icd10c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2909/ICon_mental_diagnosis/tree/main/doc/_build/html" TargetMode="External"/><Relationship Id="rId2" Type="http://schemas.openxmlformats.org/officeDocument/2006/relationships/hyperlink" Target="https://github.com/ll2909/ICon_mental_diagnosis" TargetMode="External"/><Relationship Id="rId1" Type="http://schemas.openxmlformats.org/officeDocument/2006/relationships/slideLayout" Target="../slideLayouts/slideLayout2.xml"/><Relationship Id="rId4" Type="http://schemas.openxmlformats.org/officeDocument/2006/relationships/hyperlink" Target="https://github.com/ll2909/ICon_mental_diagnosis/blob/main/doc/doc_final.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megranate.readthedocs.io/en/late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pi.org/project/pysq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058400" cy="856906"/>
          </a:xfrm>
        </p:spPr>
        <p:txBody>
          <a:bodyPr>
            <a:normAutofit/>
          </a:bodyPr>
          <a:lstStyle/>
          <a:p>
            <a:pPr algn="ctr"/>
            <a:r>
              <a:rPr lang="it-IT" sz="5000" b="1" dirty="0"/>
              <a:t>Esame di Ingegneria della Conoscenza</a:t>
            </a:r>
          </a:p>
        </p:txBody>
      </p:sp>
      <p:sp>
        <p:nvSpPr>
          <p:cNvPr id="4" name="CasellaDiTesto 3"/>
          <p:cNvSpPr txBox="1"/>
          <p:nvPr/>
        </p:nvSpPr>
        <p:spPr>
          <a:xfrm>
            <a:off x="1097280" y="1615858"/>
            <a:ext cx="10058400" cy="584775"/>
          </a:xfrm>
          <a:prstGeom prst="rect">
            <a:avLst/>
          </a:prstGeom>
          <a:noFill/>
        </p:spPr>
        <p:txBody>
          <a:bodyPr wrap="square" rtlCol="0">
            <a:spAutoFit/>
          </a:bodyPr>
          <a:lstStyle/>
          <a:p>
            <a:pPr algn="ctr"/>
            <a:r>
              <a:rPr lang="it-IT" sz="3200" dirty="0" smtClean="0"/>
              <a:t>Presentazione Caso di Studio</a:t>
            </a:r>
            <a:endParaRPr lang="it-IT" sz="3200" dirty="0"/>
          </a:p>
        </p:txBody>
      </p:sp>
      <p:sp>
        <p:nvSpPr>
          <p:cNvPr id="5" name="CasellaDiTesto 4"/>
          <p:cNvSpPr txBox="1"/>
          <p:nvPr/>
        </p:nvSpPr>
        <p:spPr>
          <a:xfrm>
            <a:off x="1097280" y="2402744"/>
            <a:ext cx="10058400" cy="1292662"/>
          </a:xfrm>
          <a:prstGeom prst="rect">
            <a:avLst/>
          </a:prstGeom>
          <a:noFill/>
        </p:spPr>
        <p:txBody>
          <a:bodyPr wrap="square" rtlCol="0">
            <a:spAutoFit/>
          </a:bodyPr>
          <a:lstStyle/>
          <a:p>
            <a:pPr algn="ctr"/>
            <a:r>
              <a:rPr lang="it-IT" sz="2600" dirty="0" smtClean="0"/>
              <a:t>Università degli Studi di Bari «Aldo Moro»</a:t>
            </a:r>
          </a:p>
          <a:p>
            <a:pPr algn="ctr"/>
            <a:r>
              <a:rPr lang="it-IT" sz="2600" dirty="0" smtClean="0"/>
              <a:t>Dipartimento di Informatica</a:t>
            </a:r>
          </a:p>
          <a:p>
            <a:pPr algn="ctr"/>
            <a:r>
              <a:rPr lang="it-IT" sz="2600" dirty="0" smtClean="0"/>
              <a:t>A.A 2020/2021</a:t>
            </a:r>
            <a:endParaRPr lang="it-IT" sz="2600" dirty="0"/>
          </a:p>
        </p:txBody>
      </p:sp>
      <p:sp>
        <p:nvSpPr>
          <p:cNvPr id="6" name="CasellaDiTesto 5"/>
          <p:cNvSpPr txBox="1"/>
          <p:nvPr/>
        </p:nvSpPr>
        <p:spPr>
          <a:xfrm>
            <a:off x="1097280" y="4534422"/>
            <a:ext cx="10058400" cy="707886"/>
          </a:xfrm>
          <a:prstGeom prst="rect">
            <a:avLst/>
          </a:prstGeom>
          <a:noFill/>
        </p:spPr>
        <p:txBody>
          <a:bodyPr wrap="square" rtlCol="0">
            <a:spAutoFit/>
          </a:bodyPr>
          <a:lstStyle/>
          <a:p>
            <a:r>
              <a:rPr lang="it-IT" sz="2000" dirty="0" smtClean="0"/>
              <a:t>Gruppo di Lavoro:</a:t>
            </a:r>
            <a:endParaRPr lang="it-IT" sz="2000" dirty="0"/>
          </a:p>
          <a:p>
            <a:r>
              <a:rPr lang="it-IT" sz="2000" dirty="0" smtClean="0"/>
              <a:t>Luca Lobascio, matricola 676614</a:t>
            </a:r>
          </a:p>
        </p:txBody>
      </p:sp>
      <p:sp>
        <p:nvSpPr>
          <p:cNvPr id="7" name="CasellaDiTesto 6"/>
          <p:cNvSpPr txBox="1"/>
          <p:nvPr/>
        </p:nvSpPr>
        <p:spPr>
          <a:xfrm>
            <a:off x="1097280" y="3695406"/>
            <a:ext cx="10058400" cy="461665"/>
          </a:xfrm>
          <a:prstGeom prst="rect">
            <a:avLst/>
          </a:prstGeom>
          <a:noFill/>
        </p:spPr>
        <p:txBody>
          <a:bodyPr wrap="square" rtlCol="0">
            <a:spAutoFit/>
          </a:bodyPr>
          <a:lstStyle/>
          <a:p>
            <a:pPr algn="ctr"/>
            <a:r>
              <a:rPr lang="it-IT" sz="2400" dirty="0" smtClean="0"/>
              <a:t>Docente: Nicola </a:t>
            </a:r>
            <a:r>
              <a:rPr lang="it-IT" sz="2400" dirty="0" err="1" smtClean="0"/>
              <a:t>Fanizzi</a:t>
            </a:r>
            <a:endParaRPr lang="it-IT" sz="2400" dirty="0"/>
          </a:p>
        </p:txBody>
      </p:sp>
    </p:spTree>
    <p:extLst>
      <p:ext uri="{BB962C8B-B14F-4D97-AF65-F5344CB8AC3E}">
        <p14:creationId xmlns:p14="http://schemas.microsoft.com/office/powerpoint/2010/main" val="292280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err="1" smtClean="0"/>
              <a:t>Dataset</a:t>
            </a:r>
            <a:r>
              <a:rPr lang="it-IT" sz="5000" b="1" dirty="0" smtClean="0"/>
              <a:t> usati</a:t>
            </a:r>
            <a:endParaRPr lang="it-IT" sz="5000" b="1" dirty="0"/>
          </a:p>
        </p:txBody>
      </p:sp>
      <p:sp>
        <p:nvSpPr>
          <p:cNvPr id="3" name="Segnaposto contenuto 2"/>
          <p:cNvSpPr>
            <a:spLocks noGrp="1"/>
          </p:cNvSpPr>
          <p:nvPr>
            <p:ph idx="1"/>
          </p:nvPr>
        </p:nvSpPr>
        <p:spPr>
          <a:xfrm>
            <a:off x="1097280" y="1837421"/>
            <a:ext cx="10058400" cy="4023360"/>
          </a:xfrm>
        </p:spPr>
        <p:txBody>
          <a:bodyPr>
            <a:normAutofit lnSpcReduction="10000"/>
          </a:bodyPr>
          <a:lstStyle/>
          <a:p>
            <a:r>
              <a:rPr lang="it-IT" dirty="0" smtClean="0"/>
              <a:t>I </a:t>
            </a:r>
            <a:r>
              <a:rPr lang="it-IT" dirty="0" err="1" smtClean="0"/>
              <a:t>dataset</a:t>
            </a:r>
            <a:r>
              <a:rPr lang="it-IT" dirty="0" smtClean="0"/>
              <a:t> utilizzati all’interno del progetto sono quattro:</a:t>
            </a:r>
          </a:p>
          <a:p>
            <a:pPr marL="457200" indent="-457200">
              <a:buFont typeface="+mj-lt"/>
              <a:buAutoNum type="arabicPeriod"/>
            </a:pPr>
            <a:r>
              <a:rPr lang="it-IT" dirty="0" smtClean="0"/>
              <a:t>Diagnosis.csv: documento contenente gli ID (ICD) delle diagnosi, con i rispettivi nomi e categorie. Creato tramite </a:t>
            </a:r>
            <a:r>
              <a:rPr lang="it-IT" dirty="0" err="1" smtClean="0"/>
              <a:t>parsing</a:t>
            </a:r>
            <a:r>
              <a:rPr lang="it-IT" dirty="0" smtClean="0"/>
              <a:t> del file icd-f-section.xml.</a:t>
            </a:r>
          </a:p>
          <a:p>
            <a:pPr marL="457200" indent="-457200">
              <a:buFont typeface="+mj-lt"/>
              <a:buAutoNum type="arabicPeriod"/>
            </a:pPr>
            <a:r>
              <a:rPr lang="it-IT" dirty="0" smtClean="0"/>
              <a:t>Criteria.csv: documento contenente gli ID dei sintomi/criteri, con i rispettivi nomi e categorie. Il </a:t>
            </a:r>
            <a:r>
              <a:rPr lang="it-IT" dirty="0" err="1" smtClean="0"/>
              <a:t>dataset</a:t>
            </a:r>
            <a:r>
              <a:rPr lang="it-IT" dirty="0" smtClean="0"/>
              <a:t> è stato creato manualmente, tramite l’ausilio del DSM-5, manuale di riferimento per gli studi psichiatrici.</a:t>
            </a:r>
          </a:p>
          <a:p>
            <a:pPr marL="457200" indent="-457200">
              <a:buFont typeface="+mj-lt"/>
              <a:buAutoNum type="arabicPeriod"/>
            </a:pPr>
            <a:r>
              <a:rPr lang="it-IT" dirty="0"/>
              <a:t>CritToDiag</a:t>
            </a:r>
            <a:r>
              <a:rPr lang="it-IT" dirty="0" smtClean="0"/>
              <a:t>.csv: documento contenente gli ID dei sintomi, correlati agli ID delle diagnosi. Il </a:t>
            </a:r>
            <a:r>
              <a:rPr lang="it-IT" dirty="0" err="1" smtClean="0"/>
              <a:t>dataset</a:t>
            </a:r>
            <a:r>
              <a:rPr lang="it-IT" dirty="0" smtClean="0"/>
              <a:t> è stato creato manualmente, anche qui facendo riferimento </a:t>
            </a:r>
            <a:r>
              <a:rPr lang="it-IT" dirty="0"/>
              <a:t>a</a:t>
            </a:r>
            <a:r>
              <a:rPr lang="it-IT" dirty="0" smtClean="0"/>
              <a:t>l manuale precedentemente menzionato.</a:t>
            </a:r>
          </a:p>
          <a:p>
            <a:pPr marL="457200" indent="-457200">
              <a:buFont typeface="+mj-lt"/>
              <a:buAutoNum type="arabicPeriod"/>
            </a:pPr>
            <a:r>
              <a:rPr lang="it-IT" dirty="0" smtClean="0"/>
              <a:t>icd-f-section.xml: base di conoscenza contenente tutti le diagnosi, con le rispettive </a:t>
            </a:r>
            <a:r>
              <a:rPr lang="it-IT" dirty="0" err="1" smtClean="0"/>
              <a:t>sottodiagnosi</a:t>
            </a:r>
            <a:r>
              <a:rPr lang="it-IT" dirty="0"/>
              <a:t>,</a:t>
            </a:r>
            <a:r>
              <a:rPr lang="it-IT" dirty="0" smtClean="0"/>
              <a:t> termini di inclusione/esclusione. Utilizzato per ricavare il </a:t>
            </a:r>
            <a:r>
              <a:rPr lang="it-IT" dirty="0" err="1" smtClean="0"/>
              <a:t>dataset</a:t>
            </a:r>
            <a:r>
              <a:rPr lang="it-IT" dirty="0" smtClean="0"/>
              <a:t> Diagnosis.csv e per la funzionalità di ricerca. Il </a:t>
            </a:r>
            <a:r>
              <a:rPr lang="it-IT" dirty="0" smtClean="0"/>
              <a:t>file </a:t>
            </a:r>
            <a:r>
              <a:rPr lang="it-IT" dirty="0" smtClean="0"/>
              <a:t>è ottenibile </a:t>
            </a:r>
            <a:r>
              <a:rPr lang="it-IT" dirty="0"/>
              <a:t>dal sito dell’ente americano Centers for </a:t>
            </a:r>
            <a:r>
              <a:rPr lang="it-IT" dirty="0" err="1"/>
              <a:t>Disease</a:t>
            </a:r>
            <a:r>
              <a:rPr lang="it-IT" dirty="0"/>
              <a:t> Control and </a:t>
            </a:r>
            <a:r>
              <a:rPr lang="it-IT" dirty="0" err="1"/>
              <a:t>Prevention</a:t>
            </a:r>
            <a:r>
              <a:rPr lang="it-IT" dirty="0"/>
              <a:t> (</a:t>
            </a:r>
            <a:r>
              <a:rPr lang="it-IT" dirty="0">
                <a:hlinkClick r:id="rId2"/>
              </a:rPr>
              <a:t>https://www.cdc.gov/nchs/icd/icd10cm.htm</a:t>
            </a:r>
            <a:r>
              <a:rPr lang="it-IT" dirty="0"/>
              <a:t>).</a:t>
            </a:r>
          </a:p>
          <a:p>
            <a:pPr marL="457200" indent="-457200">
              <a:buFont typeface="+mj-lt"/>
              <a:buAutoNum type="arabicPeriod"/>
            </a:pPr>
            <a:endParaRPr lang="it-IT" dirty="0"/>
          </a:p>
        </p:txBody>
      </p:sp>
    </p:spTree>
    <p:extLst>
      <p:ext uri="{BB962C8B-B14F-4D97-AF65-F5344CB8AC3E}">
        <p14:creationId xmlns:p14="http://schemas.microsoft.com/office/powerpoint/2010/main" val="99041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Ulteriori note sui </a:t>
            </a:r>
            <a:r>
              <a:rPr lang="it-IT" sz="5000" b="1" dirty="0" err="1" smtClean="0"/>
              <a:t>dataset</a:t>
            </a:r>
            <a:r>
              <a:rPr lang="it-IT" sz="5000" b="1" dirty="0" smtClean="0"/>
              <a:t> utilizzati</a:t>
            </a:r>
            <a:endParaRPr lang="it-IT" sz="5000" b="1" dirty="0"/>
          </a:p>
        </p:txBody>
      </p:sp>
      <p:sp>
        <p:nvSpPr>
          <p:cNvPr id="3" name="Segnaposto contenuto 2"/>
          <p:cNvSpPr>
            <a:spLocks noGrp="1"/>
          </p:cNvSpPr>
          <p:nvPr>
            <p:ph idx="1"/>
          </p:nvPr>
        </p:nvSpPr>
        <p:spPr/>
        <p:txBody>
          <a:bodyPr>
            <a:normAutofit fontScale="77500" lnSpcReduction="20000"/>
          </a:bodyPr>
          <a:lstStyle/>
          <a:p>
            <a:r>
              <a:rPr lang="it-IT" dirty="0"/>
              <a:t>Sia le diagnosi che i sintomi sono suddivise in dieci </a:t>
            </a:r>
            <a:r>
              <a:rPr lang="it-IT" dirty="0" smtClean="0"/>
              <a:t>categorie, etichettate con le lettere dell’alfabeto. Ogni categoria ha un </a:t>
            </a:r>
            <a:r>
              <a:rPr lang="it-IT" dirty="0" err="1" smtClean="0"/>
              <a:t>range</a:t>
            </a:r>
            <a:r>
              <a:rPr lang="it-IT" dirty="0" smtClean="0"/>
              <a:t> di diagnosi correlate ad esso.</a:t>
            </a:r>
          </a:p>
          <a:p>
            <a:pPr>
              <a:buFont typeface="Arial" panose="020B0604020202020204" pitchFamily="34" charset="0"/>
              <a:buChar char="•"/>
            </a:pPr>
            <a:r>
              <a:rPr lang="it-IT" dirty="0" smtClean="0"/>
              <a:t>A (F01-F09): Disturbi dovuti a condizioni psicologiche conosciute</a:t>
            </a:r>
          </a:p>
          <a:p>
            <a:pPr>
              <a:buFont typeface="Arial" panose="020B0604020202020204" pitchFamily="34" charset="0"/>
              <a:buChar char="•"/>
            </a:pPr>
            <a:r>
              <a:rPr lang="it-IT" dirty="0" smtClean="0"/>
              <a:t>B </a:t>
            </a:r>
            <a:r>
              <a:rPr lang="it-IT" dirty="0"/>
              <a:t>(</a:t>
            </a:r>
            <a:r>
              <a:rPr lang="it-IT" dirty="0" smtClean="0"/>
              <a:t>F10-F19): Disturbi e atteggiamenti dovuti all’uso di sostanze psicoattive</a:t>
            </a:r>
          </a:p>
          <a:p>
            <a:pPr>
              <a:buFont typeface="Arial" panose="020B0604020202020204" pitchFamily="34" charset="0"/>
              <a:buChar char="•"/>
            </a:pPr>
            <a:r>
              <a:rPr lang="it-IT" dirty="0"/>
              <a:t>C (</a:t>
            </a:r>
            <a:r>
              <a:rPr lang="it-IT" dirty="0" smtClean="0"/>
              <a:t>F20-F29):  Disturbo schizofrenico, </a:t>
            </a:r>
            <a:r>
              <a:rPr lang="it-IT" dirty="0" err="1" smtClean="0"/>
              <a:t>schizotipico</a:t>
            </a:r>
            <a:r>
              <a:rPr lang="it-IT" smtClean="0"/>
              <a:t>, delirante </a:t>
            </a:r>
            <a:r>
              <a:rPr lang="it-IT" dirty="0" smtClean="0"/>
              <a:t>e altri disturbi psicotici non umorali</a:t>
            </a:r>
          </a:p>
          <a:p>
            <a:pPr>
              <a:buFont typeface="Arial" panose="020B0604020202020204" pitchFamily="34" charset="0"/>
              <a:buChar char="•"/>
            </a:pPr>
            <a:r>
              <a:rPr lang="it-IT" dirty="0" smtClean="0"/>
              <a:t>D </a:t>
            </a:r>
            <a:r>
              <a:rPr lang="it-IT" dirty="0"/>
              <a:t>(</a:t>
            </a:r>
            <a:r>
              <a:rPr lang="it-IT" dirty="0" smtClean="0"/>
              <a:t>F30-F39): Disturbi dell’umore (affettivi)</a:t>
            </a:r>
          </a:p>
          <a:p>
            <a:pPr>
              <a:buFont typeface="Arial" panose="020B0604020202020204" pitchFamily="34" charset="0"/>
              <a:buChar char="•"/>
            </a:pPr>
            <a:r>
              <a:rPr lang="it-IT" dirty="0"/>
              <a:t>E (</a:t>
            </a:r>
            <a:r>
              <a:rPr lang="it-IT" dirty="0" smtClean="0"/>
              <a:t>F40-F48): Disturbo d’ansia, dissociativo, stress, </a:t>
            </a:r>
            <a:r>
              <a:rPr lang="it-IT" dirty="0" err="1" smtClean="0"/>
              <a:t>somatoforme</a:t>
            </a:r>
            <a:r>
              <a:rPr lang="it-IT" dirty="0" smtClean="0"/>
              <a:t> e altri disturbi non psicotici</a:t>
            </a:r>
          </a:p>
          <a:p>
            <a:pPr>
              <a:buFont typeface="Arial" panose="020B0604020202020204" pitchFamily="34" charset="0"/>
              <a:buChar char="•"/>
            </a:pPr>
            <a:r>
              <a:rPr lang="it-IT" dirty="0" smtClean="0"/>
              <a:t>F </a:t>
            </a:r>
            <a:r>
              <a:rPr lang="it-IT" dirty="0"/>
              <a:t>(</a:t>
            </a:r>
            <a:r>
              <a:rPr lang="it-IT" dirty="0" smtClean="0"/>
              <a:t>F50-F59): Sindromi comportamentali associati a disturbi psicologici e a fattori fisici</a:t>
            </a:r>
          </a:p>
          <a:p>
            <a:pPr>
              <a:buFont typeface="Arial" panose="020B0604020202020204" pitchFamily="34" charset="0"/>
              <a:buChar char="•"/>
            </a:pPr>
            <a:r>
              <a:rPr lang="it-IT" dirty="0"/>
              <a:t>G (</a:t>
            </a:r>
            <a:r>
              <a:rPr lang="it-IT" dirty="0" smtClean="0"/>
              <a:t>F60-F69): Disturbi della personalità e del comportamento nell’età adulta</a:t>
            </a:r>
          </a:p>
          <a:p>
            <a:pPr>
              <a:buFont typeface="Arial" panose="020B0604020202020204" pitchFamily="34" charset="0"/>
              <a:buChar char="•"/>
            </a:pPr>
            <a:r>
              <a:rPr lang="it-IT" dirty="0" smtClean="0"/>
              <a:t>H </a:t>
            </a:r>
            <a:r>
              <a:rPr lang="it-IT" dirty="0"/>
              <a:t>(</a:t>
            </a:r>
            <a:r>
              <a:rPr lang="it-IT" dirty="0" smtClean="0"/>
              <a:t>F70-F79): Disabilità intellettuali</a:t>
            </a:r>
          </a:p>
          <a:p>
            <a:pPr>
              <a:buFont typeface="Arial" panose="020B0604020202020204" pitchFamily="34" charset="0"/>
              <a:buChar char="•"/>
            </a:pPr>
            <a:r>
              <a:rPr lang="it-IT" dirty="0" smtClean="0"/>
              <a:t>I (F80-F89): Disturbi evolutivi specifici e pervasivi</a:t>
            </a:r>
          </a:p>
          <a:p>
            <a:pPr>
              <a:buFont typeface="Arial" panose="020B0604020202020204" pitchFamily="34" charset="0"/>
              <a:buChar char="•"/>
            </a:pPr>
            <a:r>
              <a:rPr lang="it-IT" dirty="0" smtClean="0"/>
              <a:t>J </a:t>
            </a:r>
            <a:r>
              <a:rPr lang="it-IT" dirty="0"/>
              <a:t>(</a:t>
            </a:r>
            <a:r>
              <a:rPr lang="it-IT" dirty="0" smtClean="0"/>
              <a:t>F90-F98): Disturbi emotivi e comportamentali ricorrenti durante l’infanzia ed adolescenza</a:t>
            </a:r>
            <a:endParaRPr lang="it-IT" dirty="0"/>
          </a:p>
        </p:txBody>
      </p:sp>
    </p:spTree>
    <p:extLst>
      <p:ext uri="{BB962C8B-B14F-4D97-AF65-F5344CB8AC3E}">
        <p14:creationId xmlns:p14="http://schemas.microsoft.com/office/powerpoint/2010/main" val="3158336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Esempio di esecuzione del sistema</a:t>
            </a:r>
            <a:endParaRPr lang="it-IT" sz="5000" b="1" dirty="0"/>
          </a:p>
        </p:txBody>
      </p:sp>
      <p:sp>
        <p:nvSpPr>
          <p:cNvPr id="8" name="CasellaDiTesto 7"/>
          <p:cNvSpPr txBox="1"/>
          <p:nvPr/>
        </p:nvSpPr>
        <p:spPr>
          <a:xfrm>
            <a:off x="1097280" y="3990109"/>
            <a:ext cx="4610100" cy="323165"/>
          </a:xfrm>
          <a:prstGeom prst="rect">
            <a:avLst/>
          </a:prstGeom>
          <a:noFill/>
        </p:spPr>
        <p:txBody>
          <a:bodyPr wrap="square" rtlCol="0">
            <a:spAutoFit/>
          </a:bodyPr>
          <a:lstStyle/>
          <a:p>
            <a:r>
              <a:rPr lang="it-IT" sz="1500" dirty="0" smtClean="0"/>
              <a:t>Schermata 1: Input dei sintomi e output dei risultati</a:t>
            </a:r>
            <a:endParaRPr lang="it-IT" sz="1500" dirty="0"/>
          </a:p>
        </p:txBody>
      </p:sp>
      <p:sp>
        <p:nvSpPr>
          <p:cNvPr id="9" name="CasellaDiTesto 8"/>
          <p:cNvSpPr txBox="1"/>
          <p:nvPr/>
        </p:nvSpPr>
        <p:spPr>
          <a:xfrm>
            <a:off x="5770806" y="5835543"/>
            <a:ext cx="5884545" cy="323165"/>
          </a:xfrm>
          <a:prstGeom prst="rect">
            <a:avLst/>
          </a:prstGeom>
          <a:noFill/>
        </p:spPr>
        <p:txBody>
          <a:bodyPr wrap="square" rtlCol="0">
            <a:spAutoFit/>
          </a:bodyPr>
          <a:lstStyle/>
          <a:p>
            <a:r>
              <a:rPr lang="it-IT" sz="1500" dirty="0" smtClean="0"/>
              <a:t>Schermata 2: Ricerca delle informazioni su una specifica diagnosi </a:t>
            </a:r>
            <a:endParaRPr lang="it-IT" sz="1500"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999" y="1780949"/>
            <a:ext cx="5420503" cy="4054594"/>
          </a:xfrm>
          <a:prstGeom prst="rect">
            <a:avLst/>
          </a:prstGeom>
        </p:spPr>
      </p:pic>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80949"/>
            <a:ext cx="4442074" cy="2209160"/>
          </a:xfrm>
        </p:spPr>
      </p:pic>
    </p:spTree>
    <p:extLst>
      <p:ext uri="{BB962C8B-B14F-4D97-AF65-F5344CB8AC3E}">
        <p14:creationId xmlns:p14="http://schemas.microsoft.com/office/powerpoint/2010/main" val="3266185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3549" y="2447912"/>
            <a:ext cx="10058400" cy="1292815"/>
          </a:xfrm>
        </p:spPr>
        <p:txBody>
          <a:bodyPr>
            <a:normAutofit/>
          </a:bodyPr>
          <a:lstStyle/>
          <a:p>
            <a:pPr algn="ctr"/>
            <a:r>
              <a:rPr lang="it-IT" sz="5000" b="1" dirty="0" smtClean="0"/>
              <a:t>Grazie per l’attenzione</a:t>
            </a:r>
            <a:endParaRPr lang="it-IT" sz="5000" b="1" dirty="0"/>
          </a:p>
        </p:txBody>
      </p:sp>
      <p:cxnSp>
        <p:nvCxnSpPr>
          <p:cNvPr id="5" name="Connettore diritto 4"/>
          <p:cNvCxnSpPr/>
          <p:nvPr/>
        </p:nvCxnSpPr>
        <p:spPr>
          <a:xfrm>
            <a:off x="606829" y="1745673"/>
            <a:ext cx="10773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a:xfrm>
            <a:off x="676102" y="5115099"/>
            <a:ext cx="10773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02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Link utili</a:t>
            </a:r>
            <a:endParaRPr lang="it-IT" sz="5000" b="1" dirty="0"/>
          </a:p>
        </p:txBody>
      </p:sp>
      <p:sp>
        <p:nvSpPr>
          <p:cNvPr id="3" name="Segnaposto contenuto 2"/>
          <p:cNvSpPr>
            <a:spLocks noGrp="1"/>
          </p:cNvSpPr>
          <p:nvPr>
            <p:ph idx="1"/>
          </p:nvPr>
        </p:nvSpPr>
        <p:spPr>
          <a:xfrm>
            <a:off x="1097280" y="1886988"/>
            <a:ext cx="10058400" cy="3982105"/>
          </a:xfrm>
        </p:spPr>
        <p:txBody>
          <a:bodyPr/>
          <a:lstStyle/>
          <a:p>
            <a:endParaRPr lang="it-IT" dirty="0" smtClean="0"/>
          </a:p>
          <a:p>
            <a:r>
              <a:rPr lang="it-IT" dirty="0" err="1" smtClean="0"/>
              <a:t>Repository</a:t>
            </a:r>
            <a:r>
              <a:rPr lang="it-IT" dirty="0" smtClean="0"/>
              <a:t> Progetto: </a:t>
            </a:r>
          </a:p>
          <a:p>
            <a:r>
              <a:rPr lang="it-IT" dirty="0">
                <a:hlinkClick r:id="rId2"/>
              </a:rPr>
              <a:t>https://github.com/ll2909/ICon_mental_diagnosis</a:t>
            </a:r>
            <a:endParaRPr lang="it-IT" dirty="0" smtClean="0"/>
          </a:p>
          <a:p>
            <a:endParaRPr lang="it-IT" dirty="0" smtClean="0"/>
          </a:p>
          <a:p>
            <a:r>
              <a:rPr lang="it-IT" dirty="0" smtClean="0"/>
              <a:t>Documentazione</a:t>
            </a:r>
            <a:r>
              <a:rPr lang="it-IT" dirty="0"/>
              <a:t>:</a:t>
            </a:r>
            <a:endParaRPr lang="it-IT" dirty="0" smtClean="0"/>
          </a:p>
          <a:p>
            <a:r>
              <a:rPr lang="it-IT" dirty="0">
                <a:hlinkClick r:id="rId3"/>
              </a:rPr>
              <a:t>https://github.com/ll2909/ICon_mental_diagnosis/tree/main/doc/_</a:t>
            </a:r>
            <a:r>
              <a:rPr lang="it-IT" dirty="0" smtClean="0">
                <a:hlinkClick r:id="rId3"/>
              </a:rPr>
              <a:t>build/html</a:t>
            </a:r>
            <a:r>
              <a:rPr lang="it-IT" dirty="0" smtClean="0"/>
              <a:t> (HTML)</a:t>
            </a:r>
          </a:p>
          <a:p>
            <a:r>
              <a:rPr lang="it-IT">
                <a:hlinkClick r:id="rId4"/>
              </a:rPr>
              <a:t>https://</a:t>
            </a:r>
            <a:r>
              <a:rPr lang="it-IT" smtClean="0">
                <a:hlinkClick r:id="rId4"/>
              </a:rPr>
              <a:t>github.com/ll2909/ICon_mental_diagnosis/blob/main/doc/doc_final.pdf</a:t>
            </a:r>
            <a:r>
              <a:rPr lang="it-IT" smtClean="0"/>
              <a:t> (PDF)</a:t>
            </a:r>
            <a:endParaRPr lang="it-IT" dirty="0" smtClean="0"/>
          </a:p>
        </p:txBody>
      </p:sp>
    </p:spTree>
    <p:extLst>
      <p:ext uri="{BB962C8B-B14F-4D97-AF65-F5344CB8AC3E}">
        <p14:creationId xmlns:p14="http://schemas.microsoft.com/office/powerpoint/2010/main" val="16836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Introduzione al caso di studio</a:t>
            </a:r>
            <a:endParaRPr lang="it-IT" sz="5000" b="1" dirty="0"/>
          </a:p>
        </p:txBody>
      </p:sp>
      <p:sp>
        <p:nvSpPr>
          <p:cNvPr id="3" name="Segnaposto contenuto 2"/>
          <p:cNvSpPr>
            <a:spLocks noGrp="1"/>
          </p:cNvSpPr>
          <p:nvPr>
            <p:ph idx="1"/>
          </p:nvPr>
        </p:nvSpPr>
        <p:spPr/>
        <p:txBody>
          <a:bodyPr>
            <a:normAutofit/>
          </a:bodyPr>
          <a:lstStyle/>
          <a:p>
            <a:r>
              <a:rPr lang="it-IT" sz="1900" dirty="0" smtClean="0"/>
              <a:t>Il progetto di questo caso di studio si focalizza sulla diagnosi dei disturbi mentali, tema piuttosto attuale nell’ultimo periodo, per via delle numerose restrizioni, tra cui il </a:t>
            </a:r>
            <a:r>
              <a:rPr lang="it-IT" sz="1900" dirty="0" err="1" smtClean="0"/>
              <a:t>lockdown</a:t>
            </a:r>
            <a:r>
              <a:rPr lang="it-IT" sz="1900" dirty="0" smtClean="0"/>
              <a:t>, a causa della pandemia del virus Sars-CoV-2, iniziata nel 2020 e tutt’ora in corso, seppur con misure di restrizione ridotte, allo stato attuale. </a:t>
            </a:r>
          </a:p>
          <a:p>
            <a:r>
              <a:rPr lang="it-IT" sz="1900" dirty="0" smtClean="0"/>
              <a:t>Il </a:t>
            </a:r>
            <a:r>
              <a:rPr lang="it-IT" sz="1900" dirty="0" err="1" smtClean="0"/>
              <a:t>lockdown</a:t>
            </a:r>
            <a:r>
              <a:rPr lang="it-IT" sz="1900" dirty="0" smtClean="0"/>
              <a:t> ha decisamente accentuato le problematiche legate ai disturbi mentali, poiché l’essere umano, per via del bisogno quasi naturale di socializzare, non è abituato a mantenere distanze sociali, o ad essere isolati per tanto tempo, così come altre forme di restrizione sociale.</a:t>
            </a:r>
            <a:br>
              <a:rPr lang="it-IT" sz="1900" dirty="0" smtClean="0"/>
            </a:br>
            <a:r>
              <a:rPr lang="it-IT" sz="1900" dirty="0" smtClean="0"/>
              <a:t>Spesso</a:t>
            </a:r>
            <a:r>
              <a:rPr lang="it-IT" sz="1900" dirty="0"/>
              <a:t>, quando si parla di </a:t>
            </a:r>
            <a:r>
              <a:rPr lang="it-IT" sz="1900" dirty="0" smtClean="0"/>
              <a:t>qualcuno che soffre di un disturbo mentale, il pensiero comune lo indirizza subito alla depressione, nonostante ci siano numerose diagnosi di diverse categorie, e in certi casi anche con sintomi e criteri apparentemente simili fra loro.</a:t>
            </a:r>
          </a:p>
          <a:p>
            <a:r>
              <a:rPr lang="it-IT" sz="1900" dirty="0" smtClean="0"/>
              <a:t>Il progetto lo si potrebbe definire come un </a:t>
            </a:r>
            <a:r>
              <a:rPr lang="it-IT" sz="1900" i="1" dirty="0" err="1" smtClean="0"/>
              <a:t>proof</a:t>
            </a:r>
            <a:r>
              <a:rPr lang="it-IT" sz="1900" i="1" dirty="0" smtClean="0"/>
              <a:t> of </a:t>
            </a:r>
            <a:r>
              <a:rPr lang="it-IT" sz="1900" i="1" dirty="0" err="1" smtClean="0"/>
              <a:t>concept</a:t>
            </a:r>
            <a:r>
              <a:rPr lang="it-IT" sz="1900" dirty="0" smtClean="0"/>
              <a:t>, con l’obiettivo di dimostrare che è possibile realizzare un sistema che sfrutta l’Intelligenza Artificiale per assistere gli utenti, che siano esperti o meno in materia, ad individuare i vari disturbi mentali e ad avere informazioni su di esso.</a:t>
            </a:r>
            <a:endParaRPr lang="it-IT" sz="1900" dirty="0"/>
          </a:p>
        </p:txBody>
      </p:sp>
    </p:spTree>
    <p:extLst>
      <p:ext uri="{BB962C8B-B14F-4D97-AF65-F5344CB8AC3E}">
        <p14:creationId xmlns:p14="http://schemas.microsoft.com/office/powerpoint/2010/main" val="2749442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Descrizione generale del sistema</a:t>
            </a:r>
            <a:endParaRPr lang="it-IT" sz="5000" b="1" dirty="0"/>
          </a:p>
        </p:txBody>
      </p:sp>
      <p:sp>
        <p:nvSpPr>
          <p:cNvPr id="3" name="Segnaposto contenuto 2"/>
          <p:cNvSpPr>
            <a:spLocks noGrp="1"/>
          </p:cNvSpPr>
          <p:nvPr>
            <p:ph idx="1"/>
          </p:nvPr>
        </p:nvSpPr>
        <p:spPr/>
        <p:txBody>
          <a:bodyPr/>
          <a:lstStyle/>
          <a:p>
            <a:r>
              <a:rPr lang="it-IT" dirty="0" smtClean="0"/>
              <a:t>Per questo caso di studio è stato implementato, in linguaggio </a:t>
            </a:r>
            <a:r>
              <a:rPr lang="it-IT" dirty="0" err="1" smtClean="0"/>
              <a:t>Python</a:t>
            </a:r>
            <a:r>
              <a:rPr lang="it-IT" dirty="0" smtClean="0"/>
              <a:t>, un </a:t>
            </a:r>
            <a:r>
              <a:rPr lang="it-IT" b="1" i="1" dirty="0" smtClean="0"/>
              <a:t>sistema esperto</a:t>
            </a:r>
            <a:r>
              <a:rPr lang="it-IT" dirty="0"/>
              <a:t> </a:t>
            </a:r>
            <a:r>
              <a:rPr lang="it-IT" dirty="0" smtClean="0"/>
              <a:t>che, in base ai sintomi/criteri che l’utente inserisce tramite interfaccia a riga di comando (CLI), restituisce una lista delle possibili diagnosi (con i rispettivi codici identificativi standard ICD-10-CM, sezione F) e la probabilità correlate ad esse.</a:t>
            </a:r>
          </a:p>
          <a:p>
            <a:r>
              <a:rPr lang="it-IT" dirty="0" smtClean="0"/>
              <a:t>Successivamente l’utente potrà effettuare una ricerca delle diagnosi, inserendo in input il codice della diagnosi che si vuole cercare, e il sistema fornirà in output le informazioni della diagnosi, con eventuali termini di inclusione/esclusione e le varie </a:t>
            </a:r>
            <a:r>
              <a:rPr lang="it-IT" dirty="0" err="1" smtClean="0"/>
              <a:t>sottodiagnosi</a:t>
            </a:r>
            <a:r>
              <a:rPr lang="it-IT" smtClean="0"/>
              <a:t>.</a:t>
            </a:r>
            <a:endParaRPr lang="it-IT" dirty="0"/>
          </a:p>
        </p:txBody>
      </p:sp>
    </p:spTree>
    <p:extLst>
      <p:ext uri="{BB962C8B-B14F-4D97-AF65-F5344CB8AC3E}">
        <p14:creationId xmlns:p14="http://schemas.microsoft.com/office/powerpoint/2010/main" val="3894170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Composizione del sistema</a:t>
            </a:r>
            <a:endParaRPr lang="it-IT" sz="5000" b="1" dirty="0"/>
          </a:p>
        </p:txBody>
      </p:sp>
      <p:sp>
        <p:nvSpPr>
          <p:cNvPr id="3" name="Segnaposto contenuto 2"/>
          <p:cNvSpPr>
            <a:spLocks noGrp="1"/>
          </p:cNvSpPr>
          <p:nvPr>
            <p:ph idx="1"/>
          </p:nvPr>
        </p:nvSpPr>
        <p:spPr/>
        <p:txBody>
          <a:bodyPr/>
          <a:lstStyle/>
          <a:p>
            <a:r>
              <a:rPr lang="it-IT" dirty="0" smtClean="0"/>
              <a:t>Il sistema è composto da quattro moduli, ognuno di loro responsabile di una specifica funzionalità del sistema, descritte nelle </a:t>
            </a:r>
            <a:r>
              <a:rPr lang="it-IT" dirty="0" err="1" smtClean="0"/>
              <a:t>slides</a:t>
            </a:r>
            <a:r>
              <a:rPr lang="it-IT" dirty="0" smtClean="0"/>
              <a:t> successive:</a:t>
            </a:r>
            <a:endParaRPr lang="it-IT" dirty="0"/>
          </a:p>
          <a:p>
            <a:endParaRPr lang="it-IT" dirty="0"/>
          </a:p>
          <a:p>
            <a:pPr lvl="1">
              <a:buFont typeface="Arial" panose="020B0604020202020204" pitchFamily="34" charset="0"/>
              <a:buChar char="•"/>
            </a:pPr>
            <a:r>
              <a:rPr lang="it-IT" sz="2000" dirty="0" smtClean="0"/>
              <a:t>BBN.py</a:t>
            </a:r>
          </a:p>
          <a:p>
            <a:pPr lvl="1">
              <a:buFont typeface="Arial" panose="020B0604020202020204" pitchFamily="34" charset="0"/>
              <a:buChar char="•"/>
            </a:pPr>
            <a:r>
              <a:rPr lang="it-IT" sz="2000" dirty="0" smtClean="0"/>
              <a:t>database.py</a:t>
            </a:r>
          </a:p>
          <a:p>
            <a:pPr lvl="1">
              <a:buFont typeface="Arial" panose="020B0604020202020204" pitchFamily="34" charset="0"/>
              <a:buChar char="•"/>
            </a:pPr>
            <a:r>
              <a:rPr lang="it-IT" sz="2000" dirty="0" smtClean="0"/>
              <a:t>xml_parser.py</a:t>
            </a:r>
          </a:p>
          <a:p>
            <a:pPr lvl="1">
              <a:buFont typeface="Arial" panose="020B0604020202020204" pitchFamily="34" charset="0"/>
              <a:buChar char="•"/>
            </a:pPr>
            <a:r>
              <a:rPr lang="it-IT" sz="2000" dirty="0"/>
              <a:t>m</a:t>
            </a:r>
            <a:r>
              <a:rPr lang="it-IT" sz="2000" dirty="0" smtClean="0"/>
              <a:t>ain.py</a:t>
            </a:r>
          </a:p>
        </p:txBody>
      </p:sp>
    </p:spTree>
    <p:extLst>
      <p:ext uri="{BB962C8B-B14F-4D97-AF65-F5344CB8AC3E}">
        <p14:creationId xmlns:p14="http://schemas.microsoft.com/office/powerpoint/2010/main" val="2102737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BBN.py</a:t>
            </a:r>
            <a:endParaRPr lang="it-IT" sz="5000" b="1" dirty="0"/>
          </a:p>
        </p:txBody>
      </p:sp>
      <p:sp>
        <p:nvSpPr>
          <p:cNvPr id="3" name="Segnaposto contenuto 2"/>
          <p:cNvSpPr>
            <a:spLocks noGrp="1"/>
          </p:cNvSpPr>
          <p:nvPr>
            <p:ph idx="1"/>
          </p:nvPr>
        </p:nvSpPr>
        <p:spPr/>
        <p:txBody>
          <a:bodyPr/>
          <a:lstStyle/>
          <a:p>
            <a:r>
              <a:rPr lang="it-IT" dirty="0" smtClean="0"/>
              <a:t>Il modulo è responsabile del calcolo della probabilità che l’utente abbia una certa diagnosi, così come le probabilità della categoria di una diagnosi condizionata da quella dei sintomi, ottenute tramite la costruzione di una </a:t>
            </a:r>
            <a:r>
              <a:rPr lang="it-IT" b="1" dirty="0" err="1" smtClean="0"/>
              <a:t>Bayesian</a:t>
            </a:r>
            <a:r>
              <a:rPr lang="it-IT" b="1" dirty="0" smtClean="0"/>
              <a:t> </a:t>
            </a:r>
            <a:r>
              <a:rPr lang="it-IT" b="1" dirty="0" err="1" smtClean="0"/>
              <a:t>Belief</a:t>
            </a:r>
            <a:r>
              <a:rPr lang="it-IT" b="1" dirty="0" smtClean="0"/>
              <a:t> Network</a:t>
            </a:r>
            <a:r>
              <a:rPr lang="it-IT" dirty="0" smtClean="0"/>
              <a:t>, sfruttando la libreria </a:t>
            </a:r>
            <a:r>
              <a:rPr lang="it-IT" i="1" dirty="0" err="1" smtClean="0">
                <a:hlinkClick r:id="rId2"/>
              </a:rPr>
              <a:t>pomegranate</a:t>
            </a:r>
            <a:r>
              <a:rPr lang="it-IT" dirty="0" smtClean="0"/>
              <a:t>. </a:t>
            </a:r>
            <a:endParaRPr lang="it-IT" dirty="0"/>
          </a:p>
          <a:p>
            <a:r>
              <a:rPr lang="it-IT" dirty="0" smtClean="0"/>
              <a:t>Inoltre sono presenti funzioni utili per il </a:t>
            </a:r>
            <a:r>
              <a:rPr lang="it-IT" dirty="0" err="1" smtClean="0"/>
              <a:t>preprocessing</a:t>
            </a:r>
            <a:r>
              <a:rPr lang="it-IT" dirty="0" smtClean="0"/>
              <a:t> dei dati, elencate di seguito:</a:t>
            </a:r>
            <a:br>
              <a:rPr lang="it-IT" dirty="0" smtClean="0"/>
            </a:br>
            <a:endParaRPr lang="it-IT" dirty="0"/>
          </a:p>
          <a:p>
            <a:pPr lvl="1">
              <a:buFont typeface="Arial" panose="020B0604020202020204" pitchFamily="34" charset="0"/>
              <a:buChar char="•"/>
            </a:pPr>
            <a:r>
              <a:rPr lang="it-IT" dirty="0"/>
              <a:t>C</a:t>
            </a:r>
            <a:r>
              <a:rPr lang="it-IT" dirty="0" smtClean="0"/>
              <a:t>alcolo della percentuale delle categorie dei sintomi fornite in input dagli utenti</a:t>
            </a:r>
          </a:p>
          <a:p>
            <a:pPr lvl="1">
              <a:buFont typeface="Arial" panose="020B0604020202020204" pitchFamily="34" charset="0"/>
              <a:buChar char="•"/>
            </a:pPr>
            <a:r>
              <a:rPr lang="it-IT" dirty="0"/>
              <a:t>C</a:t>
            </a:r>
            <a:r>
              <a:rPr lang="it-IT" dirty="0" smtClean="0"/>
              <a:t>alcolo della probabilità pesata</a:t>
            </a:r>
          </a:p>
          <a:p>
            <a:pPr lvl="1">
              <a:buFont typeface="Arial" panose="020B0604020202020204" pitchFamily="34" charset="0"/>
              <a:buChar char="•"/>
            </a:pPr>
            <a:r>
              <a:rPr lang="it-IT" dirty="0" smtClean="0"/>
              <a:t>Calcolo della </a:t>
            </a:r>
            <a:r>
              <a:rPr lang="it-IT" dirty="0" smtClean="0"/>
              <a:t>probabilità totale.</a:t>
            </a:r>
            <a:endParaRPr lang="it-IT" dirty="0" smtClean="0"/>
          </a:p>
        </p:txBody>
      </p:sp>
    </p:spTree>
    <p:extLst>
      <p:ext uri="{BB962C8B-B14F-4D97-AF65-F5344CB8AC3E}">
        <p14:creationId xmlns:p14="http://schemas.microsoft.com/office/powerpoint/2010/main" val="58790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database.py</a:t>
            </a:r>
            <a:endParaRPr lang="it-IT" sz="5000" b="1" dirty="0"/>
          </a:p>
        </p:txBody>
      </p:sp>
      <p:sp>
        <p:nvSpPr>
          <p:cNvPr id="3" name="Segnaposto contenuto 2"/>
          <p:cNvSpPr>
            <a:spLocks noGrp="1"/>
          </p:cNvSpPr>
          <p:nvPr>
            <p:ph idx="1"/>
          </p:nvPr>
        </p:nvSpPr>
        <p:spPr/>
        <p:txBody>
          <a:bodyPr/>
          <a:lstStyle/>
          <a:p>
            <a:r>
              <a:rPr lang="it-IT" dirty="0" smtClean="0"/>
              <a:t>Questo modulo sfrutta la libreria </a:t>
            </a:r>
            <a:r>
              <a:rPr lang="it-IT" dirty="0" err="1" smtClean="0">
                <a:hlinkClick r:id="rId2"/>
              </a:rPr>
              <a:t>pysql</a:t>
            </a:r>
            <a:r>
              <a:rPr lang="it-IT" dirty="0" smtClean="0"/>
              <a:t> per il collegamento ad un database server, al fine di effettuare operazioni (</a:t>
            </a:r>
            <a:r>
              <a:rPr lang="it-IT" dirty="0" err="1" smtClean="0"/>
              <a:t>query</a:t>
            </a:r>
            <a:r>
              <a:rPr lang="it-IT" dirty="0" smtClean="0"/>
              <a:t>) all’interno di esso.</a:t>
            </a:r>
          </a:p>
          <a:p>
            <a:r>
              <a:rPr lang="it-IT" dirty="0" smtClean="0"/>
              <a:t>Il modulo implementa funzioni per:</a:t>
            </a:r>
            <a:br>
              <a:rPr lang="it-IT" dirty="0" smtClean="0"/>
            </a:br>
            <a:endParaRPr lang="it-IT" dirty="0"/>
          </a:p>
          <a:p>
            <a:pPr lvl="1">
              <a:buFont typeface="Arial" panose="020B0604020202020204" pitchFamily="34" charset="0"/>
              <a:buChar char="•"/>
            </a:pPr>
            <a:r>
              <a:rPr lang="it-IT" sz="2000" dirty="0" smtClean="0"/>
              <a:t>Creazione e utilizzo dei database</a:t>
            </a:r>
          </a:p>
          <a:p>
            <a:pPr lvl="1">
              <a:buFont typeface="Arial" panose="020B0604020202020204" pitchFamily="34" charset="0"/>
              <a:buChar char="•"/>
            </a:pPr>
            <a:r>
              <a:rPr lang="it-IT" sz="2000" dirty="0" smtClean="0"/>
              <a:t>Creazione tabelle e popolazione tramite lettura di file CSV</a:t>
            </a:r>
          </a:p>
          <a:p>
            <a:pPr lvl="1">
              <a:buFont typeface="Arial" panose="020B0604020202020204" pitchFamily="34" charset="0"/>
              <a:buChar char="•"/>
            </a:pPr>
            <a:r>
              <a:rPr lang="it-IT" sz="2000" dirty="0" smtClean="0"/>
              <a:t>Verifica dell’esistenza di un dato all’interno di una tabella</a:t>
            </a:r>
          </a:p>
          <a:p>
            <a:pPr lvl="1">
              <a:buFont typeface="Arial" panose="020B0604020202020204" pitchFamily="34" charset="0"/>
              <a:buChar char="•"/>
            </a:pPr>
            <a:r>
              <a:rPr lang="it-IT" sz="2000" dirty="0" smtClean="0"/>
              <a:t>Interrogazione (</a:t>
            </a:r>
            <a:r>
              <a:rPr lang="it-IT" sz="2000" dirty="0"/>
              <a:t>S</a:t>
            </a:r>
            <a:r>
              <a:rPr lang="it-IT" sz="2000" dirty="0" smtClean="0"/>
              <a:t>elect) di specifiche tabelle</a:t>
            </a:r>
          </a:p>
          <a:p>
            <a:pPr lvl="1">
              <a:buFont typeface="Arial" panose="020B0604020202020204" pitchFamily="34" charset="0"/>
              <a:buChar char="•"/>
            </a:pPr>
            <a:r>
              <a:rPr lang="it-IT" sz="2000" dirty="0" smtClean="0"/>
              <a:t>(Right) Join tra due tabelle</a:t>
            </a:r>
          </a:p>
        </p:txBody>
      </p:sp>
    </p:spTree>
    <p:extLst>
      <p:ext uri="{BB962C8B-B14F-4D97-AF65-F5344CB8AC3E}">
        <p14:creationId xmlns:p14="http://schemas.microsoft.com/office/powerpoint/2010/main" val="224635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xml_parser.py</a:t>
            </a:r>
            <a:endParaRPr lang="it-IT" sz="5000" b="1" dirty="0"/>
          </a:p>
        </p:txBody>
      </p:sp>
      <p:sp>
        <p:nvSpPr>
          <p:cNvPr id="3" name="Segnaposto contenuto 2"/>
          <p:cNvSpPr>
            <a:spLocks noGrp="1"/>
          </p:cNvSpPr>
          <p:nvPr>
            <p:ph idx="1"/>
          </p:nvPr>
        </p:nvSpPr>
        <p:spPr/>
        <p:txBody>
          <a:bodyPr/>
          <a:lstStyle/>
          <a:p>
            <a:r>
              <a:rPr lang="it-IT" dirty="0" smtClean="0"/>
              <a:t>Il modulo ha il compito di leggere un file XML e di effettuare il </a:t>
            </a:r>
            <a:r>
              <a:rPr lang="it-IT" dirty="0" err="1" smtClean="0"/>
              <a:t>parsing</a:t>
            </a:r>
            <a:r>
              <a:rPr lang="it-IT" dirty="0" smtClean="0"/>
              <a:t> dei dati all’interno del file.</a:t>
            </a:r>
          </a:p>
          <a:p>
            <a:r>
              <a:rPr lang="it-IT" dirty="0" smtClean="0"/>
              <a:t>All’interno vengono implementate due funzioni: </a:t>
            </a:r>
          </a:p>
          <a:p>
            <a:pPr lvl="1"/>
            <a:endParaRPr lang="it-IT" sz="2000" dirty="0"/>
          </a:p>
          <a:p>
            <a:pPr lvl="1">
              <a:buFont typeface="Arial" panose="020B0604020202020204" pitchFamily="34" charset="0"/>
              <a:buChar char="•"/>
            </a:pPr>
            <a:r>
              <a:rPr lang="it-IT" sz="2000" dirty="0" smtClean="0"/>
              <a:t>La prima legge le diagnosi (con i rispettivi codici) all’interno del file XML e successivamente li scrive su un file CSV.</a:t>
            </a:r>
          </a:p>
          <a:p>
            <a:pPr lvl="1">
              <a:buFont typeface="Arial" panose="020B0604020202020204" pitchFamily="34" charset="0"/>
              <a:buChar char="•"/>
            </a:pPr>
            <a:r>
              <a:rPr lang="it-IT" sz="2000" dirty="0" smtClean="0"/>
              <a:t>La seconda è per la ricerca di tutte le informazioni inerenti una specifica diagnosi (termini di inclusione/esclusione e </a:t>
            </a:r>
            <a:r>
              <a:rPr lang="it-IT" sz="2000" dirty="0" err="1" smtClean="0"/>
              <a:t>sottodiagnosi</a:t>
            </a:r>
            <a:r>
              <a:rPr lang="it-IT" sz="2000" dirty="0" smtClean="0"/>
              <a:t>), quando l’utente fornisce in input il codice della diagnosi da ricercare.</a:t>
            </a:r>
          </a:p>
        </p:txBody>
      </p:sp>
    </p:spTree>
    <p:extLst>
      <p:ext uri="{BB962C8B-B14F-4D97-AF65-F5344CB8AC3E}">
        <p14:creationId xmlns:p14="http://schemas.microsoft.com/office/powerpoint/2010/main" val="2173475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main.py</a:t>
            </a:r>
            <a:endParaRPr lang="it-IT" sz="5000" b="1" dirty="0"/>
          </a:p>
        </p:txBody>
      </p:sp>
      <p:sp>
        <p:nvSpPr>
          <p:cNvPr id="3" name="Segnaposto contenuto 2"/>
          <p:cNvSpPr>
            <a:spLocks noGrp="1"/>
          </p:cNvSpPr>
          <p:nvPr>
            <p:ph idx="1"/>
          </p:nvPr>
        </p:nvSpPr>
        <p:spPr/>
        <p:txBody>
          <a:bodyPr/>
          <a:lstStyle/>
          <a:p>
            <a:r>
              <a:rPr lang="it-IT" dirty="0" smtClean="0"/>
              <a:t>Il modulo principale contiene la funzione per l’inserimento dei dati e richiama le funzioni delle altre librerie per calcolare e stampare a video il risultato finale.</a:t>
            </a:r>
          </a:p>
          <a:p>
            <a:r>
              <a:rPr lang="it-IT" dirty="0" smtClean="0"/>
              <a:t>All’interno vengono implementate ulteriori funzioni di utilità, come il conteggio delle occorrenze, l’unione di più liste e la tabulazione dei dati.</a:t>
            </a:r>
          </a:p>
          <a:p>
            <a:endParaRPr lang="it-IT" dirty="0"/>
          </a:p>
        </p:txBody>
      </p:sp>
    </p:spTree>
    <p:extLst>
      <p:ext uri="{BB962C8B-B14F-4D97-AF65-F5344CB8AC3E}">
        <p14:creationId xmlns:p14="http://schemas.microsoft.com/office/powerpoint/2010/main" val="4138033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388</TotalTime>
  <Words>1043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Retrospettivo</vt:lpstr>
      <vt:lpstr>Esame di Ingegneria della Conoscenza</vt:lpstr>
      <vt:lpstr>Link utili</vt:lpstr>
      <vt:lpstr>Introduzione al caso di studio</vt:lpstr>
      <vt:lpstr>Descrizione generale del sistema</vt:lpstr>
      <vt:lpstr>Composizione del sistema</vt:lpstr>
      <vt:lpstr>Il modulo BBN.py</vt:lpstr>
      <vt:lpstr>Il modulo database.py</vt:lpstr>
      <vt:lpstr>Il modulo xml_parser.py</vt:lpstr>
      <vt:lpstr>Il modulo main.py</vt:lpstr>
      <vt:lpstr>Dataset usati</vt:lpstr>
      <vt:lpstr>Ulteriori note sui dataset utilizzati</vt:lpstr>
      <vt:lpstr>Esempio di esecuzione del sistema</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Esame di Ingegneria della Conoscenza</dc:title>
  <dc:creator>Luca Lobascio</dc:creator>
  <cp:lastModifiedBy>Luca Lobascio</cp:lastModifiedBy>
  <cp:revision>57</cp:revision>
  <dcterms:created xsi:type="dcterms:W3CDTF">2021-08-16T07:36:57Z</dcterms:created>
  <dcterms:modified xsi:type="dcterms:W3CDTF">2021-08-25T22:09:12Z</dcterms:modified>
</cp:coreProperties>
</file>