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5201-9E94-4C7F-94C1-90A12E6FE81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DDFF-C630-4F7A-B675-D0B57C28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8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5201-9E94-4C7F-94C1-90A12E6FE81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DDFF-C630-4F7A-B675-D0B57C28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5201-9E94-4C7F-94C1-90A12E6FE81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DDFF-C630-4F7A-B675-D0B57C28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8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5201-9E94-4C7F-94C1-90A12E6FE81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DDFF-C630-4F7A-B675-D0B57C28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7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5201-9E94-4C7F-94C1-90A12E6FE81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DDFF-C630-4F7A-B675-D0B57C28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5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5201-9E94-4C7F-94C1-90A12E6FE81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DDFF-C630-4F7A-B675-D0B57C28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5201-9E94-4C7F-94C1-90A12E6FE81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DDFF-C630-4F7A-B675-D0B57C28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8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5201-9E94-4C7F-94C1-90A12E6FE81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DDFF-C630-4F7A-B675-D0B57C28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5201-9E94-4C7F-94C1-90A12E6FE81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DDFF-C630-4F7A-B675-D0B57C28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4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5201-9E94-4C7F-94C1-90A12E6FE81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DDFF-C630-4F7A-B675-D0B57C28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6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5201-9E94-4C7F-94C1-90A12E6FE81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DDFF-C630-4F7A-B675-D0B57C28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5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15201-9E94-4C7F-94C1-90A12E6FE81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6DDFF-C630-4F7A-B675-D0B57C28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6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duke.edu/breezycircuits/etching-a-board-from-altium-designer/" TargetMode="External"/><Relationship Id="rId2" Type="http://schemas.openxmlformats.org/officeDocument/2006/relationships/hyperlink" Target="https://sites.duke.edu/breezycircuits/category/pcb-etch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cbminion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PCB Fabrication in BME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Blanks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sided 6 inch x 6 inch</a:t>
            </a:r>
          </a:p>
          <a:p>
            <a:r>
              <a:rPr lang="en-US" dirty="0" smtClean="0"/>
              <a:t>Single sided 6 inch x 6 inch</a:t>
            </a:r>
          </a:p>
          <a:p>
            <a:r>
              <a:rPr lang="en-US" dirty="0" smtClean="0"/>
              <a:t>Single sided 4 inch x 6 inch</a:t>
            </a:r>
          </a:p>
          <a:p>
            <a:r>
              <a:rPr lang="en-US" dirty="0" smtClean="0"/>
              <a:t>All boards 1/16 inch thick</a:t>
            </a:r>
          </a:p>
          <a:p>
            <a:r>
              <a:rPr lang="en-US" dirty="0" smtClean="0"/>
              <a:t>FR4 substrate – glass epoxy</a:t>
            </a:r>
          </a:p>
          <a:p>
            <a:endParaRPr lang="en-US" dirty="0"/>
          </a:p>
          <a:p>
            <a:r>
              <a:rPr lang="en-US" dirty="0" smtClean="0"/>
              <a:t>We can shear boards to size, as long as they’re roughly square, BEFORE parts are mounted.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1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#60 (0.040 inch)</a:t>
            </a:r>
          </a:p>
          <a:p>
            <a:r>
              <a:rPr lang="en-US" dirty="0" smtClean="0"/>
              <a:t>#66 (0.033)</a:t>
            </a:r>
          </a:p>
          <a:p>
            <a:r>
              <a:rPr lang="en-US" dirty="0" smtClean="0"/>
              <a:t>#71 (0.026)</a:t>
            </a:r>
          </a:p>
          <a:p>
            <a:r>
              <a:rPr lang="en-US" dirty="0" smtClean="0"/>
              <a:t>1/8 inch for fasteners</a:t>
            </a:r>
          </a:p>
          <a:p>
            <a:r>
              <a:rPr lang="en-US" dirty="0" smtClean="0"/>
              <a:t>All drills Tungsten Carbide – very hard, very brittle, very fragile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Ideally:</a:t>
            </a:r>
            <a:br>
              <a:rPr lang="en-US" dirty="0" smtClean="0"/>
            </a:br>
            <a:r>
              <a:rPr lang="en-US" dirty="0" smtClean="0"/>
              <a:t>20 mil (0.020 inch) traces</a:t>
            </a:r>
            <a:br>
              <a:rPr lang="en-US" dirty="0" smtClean="0"/>
            </a:br>
            <a:r>
              <a:rPr lang="en-US" dirty="0" smtClean="0"/>
              <a:t>20 mil spacing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 can get away with 10 mil for a few limited cases on a good day.</a:t>
            </a:r>
          </a:p>
          <a:p>
            <a:r>
              <a:rPr lang="en-US" dirty="0" smtClean="0"/>
              <a:t>Put connectors on the perimeter of the board. </a:t>
            </a:r>
          </a:p>
          <a:p>
            <a:r>
              <a:rPr lang="en-US" dirty="0" smtClean="0"/>
              <a:t>It’s OK to have to have a few “air wires” on a single sided board where necessary.</a:t>
            </a:r>
          </a:p>
          <a:p>
            <a:r>
              <a:rPr lang="en-US" dirty="0" smtClean="0"/>
              <a:t>Always place your mounting holes FIRST, then put components around those.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4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Design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sided boards’ </a:t>
            </a:r>
            <a:r>
              <a:rPr lang="en-US" dirty="0" err="1" smtClean="0"/>
              <a:t>vias</a:t>
            </a:r>
            <a:r>
              <a:rPr lang="en-US" dirty="0" smtClean="0"/>
              <a:t> are not plated through. To connect from top side to bottom side, you’ll need to solder a wire top and bottom. </a:t>
            </a:r>
          </a:p>
          <a:p>
            <a:r>
              <a:rPr lang="en-US" dirty="0" smtClean="0"/>
              <a:t>Using a component pin as a via to connect top and bottom is OK, most of the time.</a:t>
            </a:r>
          </a:p>
          <a:p>
            <a:r>
              <a:rPr lang="en-US" dirty="0" smtClean="0"/>
              <a:t>Be aware of your limited ability to solder to the component side of certain through-hole components. For example, a chip with a lot of pins will hide a lot of the board beneath it, limiting your ability to solder the component side. Some sockets completely obscure the pads, making it </a:t>
            </a:r>
            <a:r>
              <a:rPr lang="en-US" i="1" dirty="0" smtClean="0"/>
              <a:t>impossible</a:t>
            </a:r>
            <a:r>
              <a:rPr lang="en-US" dirty="0" smtClean="0"/>
              <a:t> to solder on the component side.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0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PCB etch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 with 1:1 PDFs, not </a:t>
            </a:r>
            <a:r>
              <a:rPr lang="en-US" dirty="0" err="1" smtClean="0"/>
              <a:t>Gerbers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It’s potentially MESSY! Wear old clothes. Clean up after yourselves.</a:t>
            </a:r>
          </a:p>
          <a:p>
            <a:r>
              <a:rPr lang="en-US" dirty="0" smtClean="0"/>
              <a:t>It uses caustic chemicals! You will be provided with gloves and goggles. You must wear closed-toe shoes. </a:t>
            </a:r>
          </a:p>
          <a:p>
            <a:r>
              <a:rPr lang="en-US" dirty="0" smtClean="0"/>
              <a:t>It takes two hours if all goes well. (Actually, it takes Matt about a half hour if he has no “helpers.”)</a:t>
            </a:r>
          </a:p>
          <a:p>
            <a:r>
              <a:rPr lang="en-US" dirty="0" smtClean="0"/>
              <a:t>You must have a steady hand to drill the board. Consider assigning the least-caffeinated member of your team to this 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5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more complete guide to our photolithographic process: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https://sites.duke.edu/breezycircuits/category/pcb-etching/</a:t>
            </a:r>
            <a:endParaRPr lang="en-US" dirty="0" smtClean="0"/>
          </a:p>
          <a:p>
            <a:r>
              <a:rPr lang="en-US" dirty="0" smtClean="0"/>
              <a:t>How to generate 1:1 PDFs from </a:t>
            </a:r>
            <a:r>
              <a:rPr lang="en-US" dirty="0" err="1" smtClean="0"/>
              <a:t>Altium</a:t>
            </a:r>
            <a:r>
              <a:rPr lang="en-US" dirty="0" smtClean="0"/>
              <a:t> Designer: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https://sites.duke.edu/breezycircuits/etching-a-board-from-altium-designer/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2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PCB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Commercial board houses can do tighter spacing and smaller traces than we can. Expect ~7 mil minimums. Commercial boards will have holes plated through, and will have solder mask and silk screen (text). Odd sizes, outlines, and cut-outs are possible.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PCB Minions is used by several folks around here. (I haven’t yet, but don’t let that stop you.)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https://pcbminions.com/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$50 for 4x6 board in 4 days. $160 for 1 day. You get 5 copies of your board for those prices.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3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419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PCB Fabrication in BME</vt:lpstr>
      <vt:lpstr>Board Blanks</vt:lpstr>
      <vt:lpstr>Drill Sizes</vt:lpstr>
      <vt:lpstr>Board Features</vt:lpstr>
      <vt:lpstr>Other Design Criteria</vt:lpstr>
      <vt:lpstr>The PCB etch process</vt:lpstr>
      <vt:lpstr>Specifics</vt:lpstr>
      <vt:lpstr>Commercial PCB construction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PCB Fabrication in BME</dc:title>
  <dc:creator>Matt Brown</dc:creator>
  <cp:lastModifiedBy>csalinas</cp:lastModifiedBy>
  <cp:revision>6</cp:revision>
  <dcterms:created xsi:type="dcterms:W3CDTF">2017-10-23T18:25:04Z</dcterms:created>
  <dcterms:modified xsi:type="dcterms:W3CDTF">2017-10-23T21:15:48Z</dcterms:modified>
</cp:coreProperties>
</file>