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60C368-FC38-4D41-8BB0-16FEBA3077F2}">
  <a:tblStyle styleId="{9060C368-FC38-4D41-8BB0-16FEBA3077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e35da4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e35da4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e35da469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e35da469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e35da469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e35da469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35da4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35da4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e35da4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e35da4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35da469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35da469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e35da46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e35da46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e35da469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e35da469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e35da46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e35da46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e35da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e35da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2414152"/>
            <a:ext cx="3054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An data science exploratory study…. 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Presented by:</a:t>
            </a:r>
            <a:endParaRPr i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Suhaib Kiani</a:t>
            </a:r>
            <a:endParaRPr i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Steve Li</a:t>
            </a:r>
            <a:endParaRPr i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Yanelly Nunez</a:t>
            </a:r>
            <a:endParaRPr i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Jared Madris</a:t>
            </a:r>
            <a:endParaRPr i="1" sz="1400"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7909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Brooklyn Housing </a:t>
            </a:r>
            <a:r>
              <a:rPr lang="en" sz="3600"/>
              <a:t>Market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39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63525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245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 Value Matrix</a:t>
            </a:r>
            <a:endParaRPr sz="1800"/>
          </a:p>
        </p:txBody>
      </p:sp>
      <p:sp>
        <p:nvSpPr>
          <p:cNvPr id="140" name="Google Shape;140;p22"/>
          <p:cNvSpPr txBox="1"/>
          <p:nvPr/>
        </p:nvSpPr>
        <p:spPr>
          <a:xfrm>
            <a:off x="350550" y="938150"/>
            <a:ext cx="86355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School District 22 is one of the most desirable locations for families on account of affordability and educational scores. </a:t>
            </a:r>
            <a:r>
              <a:rPr b="1" lang="en" sz="1100"/>
              <a:t> 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600" y="533400"/>
            <a:ext cx="56007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340925" y="328550"/>
            <a:ext cx="8279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</a:rPr>
              <a:t>Define Datasets: x(variables) &amp; y(target) </a:t>
            </a:r>
            <a:endParaRPr sz="12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55CC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50" y="2724150"/>
            <a:ext cx="5363356" cy="2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Regression Modelling </a:t>
            </a:r>
            <a:endParaRPr sz="1800"/>
          </a:p>
        </p:txBody>
      </p:sp>
      <p:sp>
        <p:nvSpPr>
          <p:cNvPr id="149" name="Google Shape;149;p23"/>
          <p:cNvSpPr txBox="1"/>
          <p:nvPr/>
        </p:nvSpPr>
        <p:spPr>
          <a:xfrm>
            <a:off x="3340925" y="2399400"/>
            <a:ext cx="8279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</a:rPr>
              <a:t>Split: Training (70%), Test (30%)  and RUN!</a:t>
            </a:r>
            <a:endParaRPr sz="12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55CC"/>
              </a:solidFill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51" name="Google Shape;151;p23"/>
          <p:cNvSpPr txBox="1"/>
          <p:nvPr/>
        </p:nvSpPr>
        <p:spPr>
          <a:xfrm>
            <a:off x="158950" y="1058275"/>
            <a:ext cx="3181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Typical approach to regression analysis was adopted whereby: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filtered dataset of one family homes over three latest years with 6079 observations was defined into two subsets:  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Target Variable - Sales Price (y)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Independent</a:t>
            </a:r>
            <a:r>
              <a:rPr lang="en" sz="1000"/>
              <a:t> variables (x)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subsets were each split into: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Training Dataset (70%: 4255 observations) used to train/configure the model &amp;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/>
              <a:t>Test Dataset </a:t>
            </a:r>
            <a:r>
              <a:rPr lang="en" sz="1000">
                <a:solidFill>
                  <a:schemeClr val="dk1"/>
                </a:solidFill>
              </a:rPr>
              <a:t>(30%: 1824 observations) used to test the results of the model.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Three regression models were run on datasets: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LinearRegression from sklearn.linear_model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OLS Regression  from statsmodels.regression.linear_model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RMSE plot from sklearn.linear_model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58950" y="829675"/>
            <a:ext cx="22821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models were successfully deployed and produced full array of results.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Coefficients, std errors, t-stats and P values for each variable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RMSE, Durbin-Watson, F-Stats, JB etc.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Initial runs pointed to several limitations of the analysis: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low, F-stat high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Omni, DW, JB not promising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Multicollinearity</a:t>
            </a:r>
            <a:r>
              <a:rPr lang="en" sz="1000">
                <a:solidFill>
                  <a:schemeClr val="dk1"/>
                </a:solidFill>
              </a:rPr>
              <a:t>...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Heteroskedasticity…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Some initial measures were explored to potentially improve results: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Normalisation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Excluding some features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Feature engineering to incorporate Location.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25" y="773600"/>
            <a:ext cx="5941326" cy="38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292625"/>
            <a:ext cx="346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Interpreting</a:t>
            </a:r>
            <a:r>
              <a:rPr lang="en" sz="1800"/>
              <a:t> Regression </a:t>
            </a:r>
            <a:r>
              <a:rPr lang="en" sz="1800"/>
              <a:t>Results</a:t>
            </a:r>
            <a:endParaRPr sz="1800"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87325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387550" y="3572875"/>
            <a:ext cx="42792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Given additional time </a:t>
            </a:r>
            <a:r>
              <a:rPr lang="en" sz="1000"/>
              <a:t>results.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Detailed review of selected features to remove outliers and identify interdependencies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Feature engineering to more effectively incorporate location and other features not used or from other datasets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Explore other available libraries: Lasso, Ridge, Decision Trees etc.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368825"/>
            <a:ext cx="413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 &amp; Calibration </a:t>
            </a:r>
            <a:endParaRPr sz="18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50" y="377087"/>
            <a:ext cx="3313025" cy="43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50675"/>
            <a:ext cx="4438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87325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112025"/>
            <a:ext cx="413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Steps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District analysis presented several challenges: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Matching School Districts to Neighborhoods proved to be time consuming, with school District Boundaries have changed over time...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school district does not represent educational value, some rich families send their children to private schools instead...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Our team only included middle and elementary school ratings because of the high school system in New York…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Locational features within the dataset are possibly interdependent presenting challenges for regression: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Districts, Neighborhoods and Zip Code features are essentially subsets of each other...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Possibly requires feature engineering to effectively incorporate locational variables while addressing multicollinearity and heteroskedasticity...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26"/>
          <p:cNvSpPr txBox="1"/>
          <p:nvPr/>
        </p:nvSpPr>
        <p:spPr>
          <a:xfrm>
            <a:off x="4502350" y="982075"/>
            <a:ext cx="43299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Large Datasets are a blessing and a curse: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111 features and large number of observations the data presented tremendous analytical and predictive opportunities...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process of identifying and zoning into manageable chunks of information was time consuming and tedious...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several interdependencies and overlaps, the right answer to many a question was usually another bigger question...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Visualizations are useful in quickly identifying trends which may otherwise take longer / be difficult to verify/validate: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Scatter plot visualization point to a clear trend in neighbourhoods closer to manhattan being more expensive..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Box plots enabled comparison of locational variables across the board allowing identification of school districts as focus variable for analysis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Interpreting and calibrating regressions/ML models to produce </a:t>
            </a:r>
            <a:r>
              <a:rPr lang="en" sz="1000">
                <a:solidFill>
                  <a:schemeClr val="dk1"/>
                </a:solidFill>
              </a:rPr>
              <a:t>meaningful outputs is perhaps the real challenge</a:t>
            </a:r>
            <a:r>
              <a:rPr lang="en" sz="1000">
                <a:solidFill>
                  <a:schemeClr val="dk1"/>
                </a:solidFill>
              </a:rPr>
              <a:t> 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is not the only variable to be focused on...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Understanding and keeping track how results relate to the changes in inputs requires discipline and experience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Observations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57775" y="982075"/>
            <a:ext cx="81384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Core Focus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Analyze historical property sales data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Determine variables affecting historical property sales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Questions Asked &amp; Why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variables have the most significance?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Which variable are </a:t>
            </a:r>
            <a:r>
              <a:rPr lang="en" sz="1000"/>
              <a:t>correlated with each other?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can this data be effectively utilized?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</a:t>
            </a:r>
            <a:r>
              <a:rPr lang="en" sz="1000">
                <a:solidFill>
                  <a:schemeClr val="dk1"/>
                </a:solidFill>
              </a:rPr>
              <a:t>an we run a multi-factor linear regression model on this data?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Summary of Findings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 determinants of </a:t>
            </a:r>
            <a:r>
              <a:rPr lang="en" sz="1000">
                <a:solidFill>
                  <a:schemeClr val="dk1"/>
                </a:solidFill>
              </a:rPr>
              <a:t>the price of </a:t>
            </a:r>
            <a:r>
              <a:rPr lang="en" sz="1000"/>
              <a:t>Brooklyn one family houses are area (covered square footage &amp; lot area) and location (school district, neighborhood and zip code) 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School district scores based on neighborhood </a:t>
            </a:r>
            <a:r>
              <a:rPr lang="en" sz="1000"/>
              <a:t>affordability and individual school rankings.. 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Brooklyn Dataset can effectively be used for housing price predictive analysis using Linear Regression and/or other methods.  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 &amp; 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560525"/>
            <a:ext cx="23340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Orignal Dataset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Source: Kaggle, </a:t>
            </a:r>
            <a:r>
              <a:rPr lang="en" sz="900">
                <a:solidFill>
                  <a:schemeClr val="dk1"/>
                </a:solidFill>
              </a:rPr>
              <a:t>NYC Department of Finance.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Source File </a:t>
            </a:r>
            <a:r>
              <a:rPr b="1" lang="en" sz="900">
                <a:solidFill>
                  <a:schemeClr val="dk1"/>
                </a:solidFill>
              </a:rPr>
              <a:t>:</a:t>
            </a:r>
            <a:r>
              <a:rPr lang="en" sz="900">
                <a:solidFill>
                  <a:schemeClr val="dk1"/>
                </a:solidFill>
              </a:rPr>
              <a:t> CSV.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Details:  Brooklyn commercial and residential property sales with various attributes of properties sold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Years of data: 2003 to 2017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Size:  </a:t>
            </a:r>
            <a:r>
              <a:rPr lang="en" sz="900"/>
              <a:t>  390,883 rows x 111 columns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50" y="230813"/>
            <a:ext cx="3308625" cy="4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-1748495">
            <a:off x="6038783" y="2505505"/>
            <a:ext cx="2668135" cy="417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</a:rPr>
              <a:t>ORIGINAL DATASET</a:t>
            </a:r>
            <a:endParaRPr b="1" sz="1800">
              <a:solidFill>
                <a:srgbClr val="E69138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0" y="2014575"/>
            <a:ext cx="4434450" cy="2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930555" y="2397775"/>
            <a:ext cx="639900" cy="1487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 rot="-1748495">
            <a:off x="1513208" y="3068280"/>
            <a:ext cx="2668135" cy="417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</a:rPr>
              <a:t>FILTERED </a:t>
            </a:r>
            <a:r>
              <a:rPr b="1" lang="en" sz="1800">
                <a:solidFill>
                  <a:srgbClr val="6D9EEB"/>
                </a:solidFill>
              </a:rPr>
              <a:t> DATA</a:t>
            </a:r>
            <a:endParaRPr b="1" sz="1800">
              <a:solidFill>
                <a:srgbClr val="6D9EEB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78700" y="560525"/>
            <a:ext cx="23340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Filtered </a:t>
            </a:r>
            <a:r>
              <a:rPr b="1" lang="en" sz="1000"/>
              <a:t> Dataset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 Filters applied</a:t>
            </a:r>
            <a:r>
              <a:rPr lang="en" sz="900"/>
              <a:t>: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Sales Price):  $100k - $3 mlm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Gross sq.ft: Under 3,000 sq.ft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Brooklyn one family homes sales only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</a:t>
            </a:r>
            <a:r>
              <a:rPr lang="en" sz="900">
                <a:solidFill>
                  <a:schemeClr val="dk1"/>
                </a:solidFill>
              </a:rPr>
              <a:t>17 </a:t>
            </a:r>
            <a:r>
              <a:rPr lang="en" sz="900">
                <a:solidFill>
                  <a:schemeClr val="dk1"/>
                </a:solidFill>
              </a:rPr>
              <a:t>selected attributes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Years: 2015 to 2017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Size:  </a:t>
            </a:r>
            <a:r>
              <a:rPr lang="en" sz="900"/>
              <a:t>  6079 rows x 17 columns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40225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92625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r>
              <a:rPr lang="en" sz="2400"/>
              <a:t>Exploration</a:t>
            </a:r>
            <a:endParaRPr sz="2400"/>
          </a:p>
        </p:txBody>
      </p:sp>
      <p:sp>
        <p:nvSpPr>
          <p:cNvPr id="87" name="Google Shape;87;p16"/>
          <p:cNvSpPr txBox="1"/>
          <p:nvPr/>
        </p:nvSpPr>
        <p:spPr>
          <a:xfrm>
            <a:off x="281575" y="905875"/>
            <a:ext cx="24093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Search for </a:t>
            </a:r>
            <a:r>
              <a:rPr b="1" lang="en" sz="1200"/>
              <a:t>Correlation: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Selected Variables</a:t>
            </a:r>
            <a:endParaRPr b="1" i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Continuous</a:t>
            </a:r>
            <a:r>
              <a:rPr lang="en" sz="1000"/>
              <a:t> variables: 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Sale Price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Square Footage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Lot Area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Discrete variables: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Number of Floors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Year Built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Year Altered (not shown)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Categorical variables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Neighbourhood </a:t>
            </a:r>
            <a:r>
              <a:rPr lang="en" sz="1000">
                <a:solidFill>
                  <a:schemeClr val="dk1"/>
                </a:solidFill>
              </a:rPr>
              <a:t>(not shown)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ZipCode (not shown) 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900" y="228600"/>
            <a:ext cx="6165374" cy="44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92925" y="656800"/>
            <a:ext cx="82797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The Search for Correlation </a:t>
            </a:r>
            <a:r>
              <a:rPr b="1" i="1" lang="en" sz="1200">
                <a:solidFill>
                  <a:schemeClr val="dk1"/>
                </a:solidFill>
              </a:rPr>
              <a:t>(continued)...</a:t>
            </a:r>
            <a:r>
              <a:rPr b="1" lang="en" sz="1000"/>
              <a:t> 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92925" y="170050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1" y="1796796"/>
            <a:ext cx="2703925" cy="18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2591" l="0" r="0" t="0"/>
          <a:stretch/>
        </p:blipFill>
        <p:spPr>
          <a:xfrm>
            <a:off x="1868075" y="965125"/>
            <a:ext cx="7024875" cy="4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725"/>
            <a:ext cx="8209150" cy="3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198150" y="161175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sp>
        <p:nvSpPr>
          <p:cNvPr id="103" name="Google Shape;103;p18"/>
          <p:cNvSpPr txBox="1"/>
          <p:nvPr/>
        </p:nvSpPr>
        <p:spPr>
          <a:xfrm>
            <a:off x="198150" y="633350"/>
            <a:ext cx="86355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Sale Price shows a direct relationship with Square Footage… with ‘Neighbourhood’ influence also apparent.</a:t>
            </a:r>
            <a:endParaRPr i="1"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325" y="2838173"/>
            <a:ext cx="1122875" cy="2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92925" y="273100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sp>
        <p:nvSpPr>
          <p:cNvPr id="110" name="Google Shape;110;p19"/>
          <p:cNvSpPr txBox="1"/>
          <p:nvPr/>
        </p:nvSpPr>
        <p:spPr>
          <a:xfrm>
            <a:off x="292925" y="785750"/>
            <a:ext cx="82797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The area (sq.ft) and location </a:t>
            </a:r>
            <a:r>
              <a:rPr b="1" lang="en" sz="1200">
                <a:solidFill>
                  <a:schemeClr val="dk1"/>
                </a:solidFill>
              </a:rPr>
              <a:t>relationship</a:t>
            </a:r>
            <a:r>
              <a:rPr b="1" lang="en" sz="1200">
                <a:solidFill>
                  <a:schemeClr val="dk1"/>
                </a:solidFill>
              </a:rPr>
              <a:t> is reaffirmed by school district influence on sale price.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5" y="1162625"/>
            <a:ext cx="8279702" cy="353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38225" y="905875"/>
            <a:ext cx="2434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Focus Variable: </a:t>
            </a:r>
            <a:r>
              <a:rPr b="1" lang="en" sz="1100"/>
              <a:t>Location!</a:t>
            </a:r>
            <a:r>
              <a:rPr b="1" lang="en" sz="1000"/>
              <a:t> 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Along with the area (both covered square footage &amp; lot area), the location seems to emerge as the key determinant of sales price...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Three location features are available:  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Zip code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Neighbourhood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School Districts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variables are not mutually exclusive and present significant challenges for analysis and regression purposes because of variation and </a:t>
            </a:r>
            <a:r>
              <a:rPr lang="en" sz="1000"/>
              <a:t>interdependence...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Covariances cannot be calculated meaningfully (categorical variable)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50+ Zip Codes &gt; 35+ Neighbourhoods &gt; 12 school districts.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81575" y="270125"/>
            <a:ext cx="219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75" y="152400"/>
            <a:ext cx="594198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 rot="-773">
            <a:off x="5514733" y="1716903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</a:rPr>
              <a:t>….by Neighbourhood</a:t>
            </a:r>
            <a:endParaRPr b="1" sz="1200">
              <a:solidFill>
                <a:srgbClr val="1155CC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 rot="-773">
            <a:off x="5451408" y="3402128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</a:rPr>
              <a:t>….b</a:t>
            </a:r>
            <a:r>
              <a:rPr b="1" lang="en" sz="1300">
                <a:solidFill>
                  <a:srgbClr val="1155CC"/>
                </a:solidFill>
              </a:rPr>
              <a:t>y School District</a:t>
            </a:r>
            <a:endParaRPr b="1" sz="1300">
              <a:solidFill>
                <a:srgbClr val="1155CC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-773">
            <a:off x="5621708" y="347828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55CC"/>
                </a:solidFill>
              </a:rPr>
              <a:t>….b</a:t>
            </a:r>
            <a:r>
              <a:rPr b="1" lang="en" sz="1100">
                <a:solidFill>
                  <a:srgbClr val="1155CC"/>
                </a:solidFill>
              </a:rPr>
              <a:t>y Zipcode</a:t>
            </a:r>
            <a:endParaRPr b="1" sz="11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923875"/>
            <a:ext cx="62784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Formula:</a:t>
            </a:r>
            <a:r>
              <a:rPr lang="en" sz="1100"/>
              <a:t> </a:t>
            </a:r>
            <a:r>
              <a:rPr lang="en" sz="1100">
                <a:solidFill>
                  <a:schemeClr val="dk1"/>
                </a:solidFill>
              </a:rPr>
              <a:t>Value = Affordability Ranking * 50% + Education Ranking * 50%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Affordability</a:t>
            </a:r>
            <a:r>
              <a:rPr b="1" lang="en" sz="1100"/>
              <a:t>:</a:t>
            </a:r>
            <a:r>
              <a:rPr lang="en" sz="1100">
                <a:solidFill>
                  <a:schemeClr val="dk1"/>
                </a:solidFill>
              </a:rPr>
              <a:t> Average Sales Price/Square Ft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Education</a:t>
            </a:r>
            <a:r>
              <a:rPr b="1" lang="en" sz="1100"/>
              <a:t>: </a:t>
            </a:r>
            <a:r>
              <a:rPr lang="en" sz="1100">
                <a:solidFill>
                  <a:schemeClr val="dk1"/>
                </a:solidFill>
              </a:rPr>
              <a:t> Great School Score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Value Criteria: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6899100" y="466675"/>
            <a:ext cx="19770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School District Ratings </a:t>
            </a:r>
            <a:r>
              <a:rPr b="1" lang="en" sz="1200"/>
              <a:t>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District 22 - 8 (4 &amp;4)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District</a:t>
            </a:r>
            <a:r>
              <a:rPr lang="en" sz="1100"/>
              <a:t> 20 - 7.5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21 - 6.5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17 - 6.5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15 - 5.5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18 - 5.5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19 - 5.5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32 - 4.5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13 - 3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District 14 - 2.5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(2 &amp; 0.5)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 Value Matrix</a:t>
            </a:r>
            <a:endParaRPr sz="1800"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498888" y="24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{9060C368-FC38-4D41-8BB0-16FEBA3077F2}</a:tableStyleId>
              </a:tblPr>
              <a:tblGrid>
                <a:gridCol w="1090775"/>
                <a:gridCol w="435150"/>
                <a:gridCol w="615100"/>
                <a:gridCol w="421325"/>
                <a:gridCol w="512250"/>
                <a:gridCol w="397025"/>
                <a:gridCol w="405275"/>
                <a:gridCol w="559050"/>
                <a:gridCol w="518225"/>
                <a:gridCol w="479675"/>
                <a:gridCol w="461750"/>
              </a:tblGrid>
              <a:tr h="35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Value Matrix</a:t>
                      </a:r>
                      <a:endParaRPr b="1"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First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Second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Third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Fourth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Fifth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Sixth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Seventh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Eighth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Ninth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Tenth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Education Score (50%)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Affordability Score (50%)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063" y="2784000"/>
            <a:ext cx="1550237" cy="17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