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3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0694-5A99-4828-9AA6-D04460E3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8832D-608A-4C3B-807D-1EC51696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220E-7E8B-43EE-BD07-BC7D255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67C9-DD8A-45D3-90EC-A39C4BF5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05FC-F962-43A2-AD3E-006CC072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9928-08B7-4C64-ADEC-DC586326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EDEA-B580-40D1-823B-DA2D0C01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3C6-8EB4-48A8-8FC9-071221F6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BB09-87A6-4426-BAD4-E57231AB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645A-FA25-4C90-BD30-F9DFB07E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7EEB4-8F7C-432F-9941-D6E66F37A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DAD0-89EB-4391-A15F-687FE418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72D5-F862-4C0A-BD5C-CCD9CCB6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EB53-06B2-4147-A8BD-C04F2279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B158-1A0B-42DB-A94A-BECDBB41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9F1-73D4-46F1-8ECF-F3C3242F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1201-EAE2-4953-88E0-F68F30F9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5114-D460-46A8-A49C-96964C2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AACC-C28B-4313-824E-5EFFB47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E8C0-9A1D-4EF8-A4B5-2D00AB2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0850-348F-468E-8183-18070E22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1129-CBC6-411C-AAE2-FE7FCC60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56CD-2E53-45F2-9C9C-DCF677F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2082-163D-4F2D-B481-8B0DD7E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982D-CAE9-4A88-AA9F-D02A122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15F3-48A8-4E3C-8503-EFCAC64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42A0-13A7-4C65-AFBB-8DED9AAC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D3E14-CC3E-4B5E-92A8-B010DDEF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A484-8015-4680-A888-FB19D11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1BFA-B4CC-438B-B9D7-DCCB0053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A64ED-2FC3-4F13-B546-84E0112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0312-7CC3-4595-80CC-A308FBFC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DC0A-7AA5-4626-A06B-359BC5A3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B22D-5DF2-4CA1-8E10-F698EDD9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EEB32-3CEA-4524-85CA-99632C5CB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33A1B-AB41-498B-80C1-EB9A927F9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E0B5-8675-454D-AC59-4A43EAF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F0DBB-8B54-4D3E-ADF0-E93FE4E8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A6574-5631-40DB-B2E2-BE9DFAA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A6DA-EB73-4B68-AB9E-351E2F3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53C-2D87-47A9-92DC-8B706994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B06E-E5D6-4911-A13D-EFA31FA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5D51-CCDD-49D1-A2AC-CF3DBAA5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98A42-8416-44F1-B899-52C0A1AA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94D63-19D6-4D0F-9F52-44373DED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B698-6B89-4A40-BB5D-4530FF6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DDA-2C98-4507-8611-C19D8A3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3DE-FD03-42AF-A944-E4D03153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4D98-B748-4F9E-8732-2F4293B2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7A60-2F2A-465B-8CE6-03812F81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AC73-A34D-48CA-B77C-7DD9EB3F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61EB-B797-41AD-B17F-533F3CB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04E2-6EC8-44CF-970D-B4FE2D77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9FE36-A869-4926-B47B-2A2004646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5CE40-CF83-4ABA-BF3E-D8775C13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1ED3-B570-461C-A23A-3A046EE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3430-F7D2-4E01-8229-BB924290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1509-2271-4DDC-814D-4157D68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0861C-C82E-4487-8DD9-2BE1F75B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9CB7-F070-4204-B2F8-4F7446C1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673A-8878-400C-9AA9-6426E98D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6FFB-9001-46D2-A820-953FBE3EC05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56CB-2F38-4A01-BFCA-8CF9106EE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DD32-10BC-417E-8CA0-9AC7B970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camp.cvn.columbia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2ABC-DE3A-4F90-8BC2-206860EB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9190"/>
          </a:xfrm>
        </p:spPr>
        <p:txBody>
          <a:bodyPr>
            <a:normAutofit/>
          </a:bodyPr>
          <a:lstStyle/>
          <a:p>
            <a:r>
              <a:rPr lang="en-US" sz="5800" b="1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188-0CC1-433C-BEAA-D96B35EC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2836611"/>
            <a:ext cx="9741408" cy="30206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Authors: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Piruz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Alemi &amp; Steve Li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members: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Zhongping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Yang, Mike Fonseca</a:t>
            </a: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Columbia University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Fu School of Engineering and applied Science</a:t>
            </a:r>
          </a:p>
          <a:p>
            <a:r>
              <a:rPr lang="en-US" sz="1400" dirty="0">
                <a:hlinkClick r:id="rId2"/>
              </a:rPr>
              <a:t>https://bootcamp.cvn.columbia.edu/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April 18th, 2020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  <a:br>
              <a:rPr lang="en-US" sz="2800" dirty="0"/>
            </a:br>
            <a:r>
              <a:rPr lang="en-US" sz="2800" dirty="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55%</a:t>
            </a:r>
          </a:p>
          <a:p>
            <a:r>
              <a:rPr lang="en-US" sz="2000" dirty="0"/>
              <a:t>Score on validation dataset – 20%</a:t>
            </a:r>
          </a:p>
          <a:p>
            <a:r>
              <a:rPr lang="en-US" sz="2000" dirty="0"/>
              <a:t>Score on validation dataset offset – </a:t>
            </a:r>
            <a:r>
              <a:rPr lang="en-US" sz="3600" b="1" dirty="0"/>
              <a:t>100%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F7CF9C-7C0C-4087-9CD8-64A92CA8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41180" y="2836522"/>
            <a:ext cx="4974336" cy="3103589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E910D7-01FB-441F-8556-0BC0EF936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213-516B-514A-AA5D-F24698B8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FFF00"/>
                </a:solidFill>
              </a:rPr>
              <a:t>Unsupervised Learning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1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3DEB-3088-C648-9493-082FC275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in our analysis is the analysis of Text (News) by: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1. </a:t>
            </a:r>
            <a:r>
              <a:rPr lang="en-US" sz="3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Sentiment  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dirty="0">
                <a:solidFill>
                  <a:srgbClr val="FFFFFF"/>
                </a:solidFill>
              </a:rPr>
              <a:t>2. </a:t>
            </a:r>
            <a:r>
              <a:rPr lang="en-US" sz="3000" b="1" dirty="0">
                <a:solidFill>
                  <a:srgbClr val="FFFF00"/>
                </a:solidFill>
              </a:rPr>
              <a:t>Context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A30454-A490-7144-83A9-BEFA40CCD3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9506" y="1698171"/>
            <a:ext cx="6897861" cy="24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8BB25-BAE0-0C49-AC89-5845C4C6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dirty="0"/>
              <a:t>Sentiment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835B5-A028-8D4D-849E-7CC9A5BD86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r="13026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9A415-3429-E24A-8279-2EFF46AF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b="1" dirty="0"/>
              <a:t>Sentiment as a column Feature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9EC9B-70A8-3D40-86BD-E4C44FAE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1"/>
          <a:stretch/>
        </p:blipFill>
        <p:spPr>
          <a:xfrm>
            <a:off x="835153" y="2002117"/>
            <a:ext cx="6776930" cy="4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8FFEA-7DF5-6447-8534-6F628A05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LDA*: From News to numeric bags by Topic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0B5011-2BE1-FB47-BF31-468B5426C7BC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 Latent Dirichlet Allocation: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Model’s Score: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 Likelihood: -	95912.04113658932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Perplexity: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225.66814792477965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768ACD-BCB9-AF4F-9F30-499DC95811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716" y="737353"/>
            <a:ext cx="6596652" cy="52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2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D46-234C-ED47-9253-765052E1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12 key words from numeric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2BCE64-5C91-3B41-8909-0B2D2A31CB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84" y="1255776"/>
            <a:ext cx="8680704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6499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C8A15-F889-424D-964A-6634BBED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270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Stop! </a:t>
            </a:r>
            <a:r>
              <a:rPr lang="en-US" sz="2400" dirty="0">
                <a:solidFill>
                  <a:schemeClr val="bg1"/>
                </a:solidFill>
              </a:rPr>
              <a:t>Assign your classification to the model’s classification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73216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9E1743-151A-4F8C-AD95-12184F16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3270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Check the Topics! – A remarkable feature you control!!!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DB97A-E0F3-DB4F-81E6-537A4B5DF4A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622"/>
          <a:stretch/>
        </p:blipFill>
        <p:spPr>
          <a:xfrm>
            <a:off x="320040" y="2194560"/>
            <a:ext cx="11548872" cy="4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0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9EBCB-2AC3-DB47-BCFC-0B0D4F44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 the k-means clusters</a:t>
            </a:r>
          </a:p>
        </p:txBody>
      </p:sp>
    </p:spTree>
    <p:extLst>
      <p:ext uri="{BB962C8B-B14F-4D97-AF65-F5344CB8AC3E}">
        <p14:creationId xmlns:p14="http://schemas.microsoft.com/office/powerpoint/2010/main" val="73698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2 vs. 3 Topics</a:t>
            </a:r>
          </a:p>
        </p:txBody>
      </p:sp>
      <p:pic>
        <p:nvPicPr>
          <p:cNvPr id="12" name="Content Placeholder 11" descr="A close up of a flower&#10;&#10;Description automatically generated">
            <a:extLst>
              <a:ext uri="{FF2B5EF4-FFF2-40B4-BE49-F238E27FC236}">
                <a16:creationId xmlns:a16="http://schemas.microsoft.com/office/drawing/2014/main" id="{5BFC38D7-4731-5A4B-B473-F3C3D506BE4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8527"/>
            <a:ext cx="4904232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167E69A6-EEAE-8649-A2FB-5862952316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88" y="1938527"/>
            <a:ext cx="5145024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92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D2AE0-7ED6-4896-8FC7-A4065FDA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845-0D1B-4055-9ED3-13D3205C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4010828" cy="3415623"/>
          </a:xfrm>
        </p:spPr>
        <p:txBody>
          <a:bodyPr>
            <a:normAutofit/>
          </a:bodyPr>
          <a:lstStyle/>
          <a:p>
            <a:r>
              <a:rPr lang="en-US" sz="1900" dirty="0"/>
              <a:t>Kaggle Dataset</a:t>
            </a:r>
          </a:p>
          <a:p>
            <a:pPr marL="457200" lvl="1" indent="0">
              <a:buNone/>
            </a:pPr>
            <a:r>
              <a:rPr lang="en-US" sz="1900" dirty="0">
                <a:hlinkClick r:id="rId2"/>
              </a:rPr>
              <a:t>https://www.kaggle.com/aaron7sun/stocknews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Data Structure</a:t>
            </a:r>
          </a:p>
          <a:p>
            <a:pPr lvl="1"/>
            <a:r>
              <a:rPr lang="en-US" sz="1900" dirty="0"/>
              <a:t>Date </a:t>
            </a:r>
          </a:p>
          <a:p>
            <a:pPr marL="457200" lvl="1" indent="0">
              <a:buNone/>
            </a:pPr>
            <a:r>
              <a:rPr lang="en-US" sz="1900" dirty="0"/>
              <a:t>	(From 2008-8-8 to 2016-6-24)</a:t>
            </a:r>
          </a:p>
          <a:p>
            <a:pPr lvl="1"/>
            <a:r>
              <a:rPr lang="en-US" sz="1900" dirty="0"/>
              <a:t>Label (0 or 1 )</a:t>
            </a:r>
          </a:p>
          <a:p>
            <a:pPr lvl="1"/>
            <a:r>
              <a:rPr lang="en-US" sz="1900" dirty="0"/>
              <a:t>25 Articles / Day</a:t>
            </a:r>
          </a:p>
          <a:p>
            <a:pPr lvl="1"/>
            <a:r>
              <a:rPr lang="en-US" sz="1900" dirty="0"/>
              <a:t>Top Ranking Articles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254117B-68C4-4E71-8472-858B9D43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7" b="20780"/>
          <a:stretch/>
        </p:blipFill>
        <p:spPr>
          <a:xfrm>
            <a:off x="5297763" y="2291773"/>
            <a:ext cx="6250769" cy="21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3 vs. 4 Topics</a:t>
            </a:r>
            <a:endParaRPr lang="en-US" dirty="0"/>
          </a:p>
        </p:txBody>
      </p:sp>
      <p:pic>
        <p:nvPicPr>
          <p:cNvPr id="13" name="Content Placeholder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167E69A6-EEAE-8649-A2FB-5862952316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1690688"/>
            <a:ext cx="5145024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F4E82B1-F30A-4647-867F-F4E017052B2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56" y="1690687"/>
            <a:ext cx="5343144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60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4 vs. 5 Topics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F4E82B1-F30A-4647-867F-F4E017052B2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0688"/>
            <a:ext cx="5414772" cy="462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299DD-1AB5-064B-997B-2B468C926F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799" cy="4621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02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3992" cy="1325563"/>
          </a:xfrm>
        </p:spPr>
        <p:txBody>
          <a:bodyPr/>
          <a:lstStyle/>
          <a:p>
            <a:r>
              <a:rPr lang="en-US" dirty="0"/>
              <a:t>1 vs. LDA: Recommends 10 component</a:t>
            </a:r>
          </a:p>
        </p:txBody>
      </p:sp>
      <p:pic>
        <p:nvPicPr>
          <p:cNvPr id="5" name="Picture 4" descr="A picture containing flower&#10;&#10;Description automatically generated">
            <a:extLst>
              <a:ext uri="{FF2B5EF4-FFF2-40B4-BE49-F238E27FC236}">
                <a16:creationId xmlns:a16="http://schemas.microsoft.com/office/drawing/2014/main" id="{64C17DF0-11AE-6F4C-812D-9FF98CA147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31" y="1560576"/>
            <a:ext cx="5186169" cy="464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 descr="A close up of a flower&#10;&#10;Description automatically generated">
            <a:extLst>
              <a:ext uri="{FF2B5EF4-FFF2-40B4-BE49-F238E27FC236}">
                <a16:creationId xmlns:a16="http://schemas.microsoft.com/office/drawing/2014/main" id="{811A999F-C961-FF40-BC88-0B970225AD0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75232"/>
            <a:ext cx="5186170" cy="4730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80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7B98-EE1F-BD44-B760-DF5D67D4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564DFD-0FAF-D24F-9EB8-505CA4CF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516229" cy="45132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We recommend the application of </a:t>
            </a:r>
            <a:r>
              <a:rPr lang="en-US" sz="1400" dirty="0" err="1"/>
              <a:t>Alemi_Li</a:t>
            </a:r>
            <a:r>
              <a:rPr lang="en-US" sz="1400" dirty="0"/>
              <a:t> Model in FinTech: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model: 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r>
              <a:rPr lang="en-US" sz="1400" dirty="0"/>
              <a:t>Is an ensemble of </a:t>
            </a:r>
            <a:r>
              <a:rPr lang="en-US" sz="1400" b="1" dirty="0">
                <a:highlight>
                  <a:srgbClr val="FFFF00"/>
                </a:highlight>
              </a:rPr>
              <a:t>Supervised</a:t>
            </a:r>
            <a:r>
              <a:rPr lang="en-US" sz="1400" dirty="0"/>
              <a:t> and </a:t>
            </a:r>
            <a:r>
              <a:rPr lang="en-US" sz="1400" b="1" dirty="0">
                <a:highlight>
                  <a:srgbClr val="FFFF00"/>
                </a:highlight>
              </a:rPr>
              <a:t>Unsupervised</a:t>
            </a:r>
            <a:r>
              <a:rPr lang="en-US" sz="1400" b="1" dirty="0"/>
              <a:t> Machine Learning 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Is highly adaptive to </a:t>
            </a:r>
            <a:r>
              <a:rPr lang="en-US" sz="1400" b="1" dirty="0"/>
              <a:t>what </a:t>
            </a:r>
            <a:r>
              <a:rPr lang="en-US" sz="1400" b="1" dirty="0">
                <a:highlight>
                  <a:srgbClr val="FFFF00"/>
                </a:highlight>
              </a:rPr>
              <a:t>dominates the news</a:t>
            </a:r>
            <a:r>
              <a:rPr lang="en-US" sz="1400" dirty="0">
                <a:highlight>
                  <a:srgbClr val="FFFF00"/>
                </a:highlight>
              </a:rPr>
              <a:t>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Allows human intervention to give its features further </a:t>
            </a:r>
            <a:r>
              <a:rPr lang="en-US" sz="1400" b="1" dirty="0">
                <a:highlight>
                  <a:srgbClr val="FFFF00"/>
                </a:highlight>
              </a:rPr>
              <a:t>context</a:t>
            </a:r>
            <a:r>
              <a:rPr lang="en-US" sz="1400" b="1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Provides </a:t>
            </a:r>
            <a:r>
              <a:rPr lang="en-US" sz="1400" b="1" dirty="0">
                <a:highlight>
                  <a:srgbClr val="FFFF00"/>
                </a:highlight>
              </a:rPr>
              <a:t>confidence levels </a:t>
            </a:r>
            <a:r>
              <a:rPr lang="en-US" sz="1400" dirty="0"/>
              <a:t>for non-normal distributions.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Is being validated on U.S. </a:t>
            </a:r>
            <a:r>
              <a:rPr lang="en-US" sz="1400" b="1" dirty="0">
                <a:highlight>
                  <a:srgbClr val="FFFF00"/>
                </a:highlight>
              </a:rPr>
              <a:t>Pandemic News &amp; Stock market crash</a:t>
            </a:r>
            <a:r>
              <a:rPr lang="en-US" sz="1400" dirty="0"/>
              <a:t>.</a:t>
            </a:r>
          </a:p>
          <a:p>
            <a:pPr marL="457200" lvl="1" indent="0">
              <a:buNone/>
            </a:pPr>
            <a:endParaRPr lang="en-US" sz="1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1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D6D25-5B2D-6146-859E-715F041C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With special Thanks! to our A+ support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80D8-53D9-D444-9E58-BFC56D3F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Ilya </a:t>
            </a:r>
            <a:r>
              <a:rPr lang="en-US" sz="2000" dirty="0" err="1"/>
              <a:t>Alshteyn</a:t>
            </a:r>
            <a:endParaRPr lang="en-US" sz="2000" dirty="0"/>
          </a:p>
          <a:p>
            <a:r>
              <a:rPr lang="en-US" sz="2000" dirty="0"/>
              <a:t>Terry Huang</a:t>
            </a:r>
          </a:p>
          <a:p>
            <a:r>
              <a:rPr lang="en-US" sz="2000" dirty="0"/>
              <a:t>Jason Lin</a:t>
            </a:r>
          </a:p>
          <a:p>
            <a:r>
              <a:rPr lang="en-US" sz="2000" dirty="0"/>
              <a:t>Ju Chen</a:t>
            </a:r>
          </a:p>
          <a:p>
            <a:r>
              <a:rPr lang="en-US" sz="2000" dirty="0"/>
              <a:t>Lori Harris</a:t>
            </a:r>
          </a:p>
          <a:p>
            <a:r>
              <a:rPr lang="en-US" sz="2000" dirty="0"/>
              <a:t>Brendan Connelly</a:t>
            </a:r>
          </a:p>
          <a:p>
            <a:r>
              <a:rPr lang="en-US" sz="2000" dirty="0"/>
              <a:t>Nicholas Michaud</a:t>
            </a:r>
          </a:p>
          <a:p>
            <a:r>
              <a:rPr lang="en-US" sz="2000" dirty="0"/>
              <a:t>Isaac Mollinedo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6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2AE0-7ED6-4896-8FC7-A4065FDA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845-0D1B-4055-9ED3-13D3205C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0142" cy="4351338"/>
          </a:xfrm>
        </p:spPr>
        <p:txBody>
          <a:bodyPr/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Pre-process test columns</a:t>
            </a:r>
          </a:p>
          <a:p>
            <a:endParaRPr lang="en-US" dirty="0"/>
          </a:p>
          <a:p>
            <a:r>
              <a:rPr lang="en-US" dirty="0"/>
              <a:t>Step 2: Split raw dataset</a:t>
            </a:r>
          </a:p>
          <a:p>
            <a:pPr lvl="1"/>
            <a:r>
              <a:rPr lang="en-US" dirty="0" err="1"/>
              <a:t>dNews</a:t>
            </a:r>
            <a:r>
              <a:rPr lang="en-US" dirty="0"/>
              <a:t> – Daily News</a:t>
            </a:r>
          </a:p>
          <a:p>
            <a:pPr lvl="2"/>
            <a:r>
              <a:rPr lang="en-US" dirty="0"/>
              <a:t>Train (80%)</a:t>
            </a:r>
          </a:p>
          <a:p>
            <a:pPr lvl="2"/>
            <a:r>
              <a:rPr lang="en-US" dirty="0"/>
              <a:t>Test  (20%)</a:t>
            </a:r>
          </a:p>
          <a:p>
            <a:pPr lvl="1"/>
            <a:r>
              <a:rPr lang="en-US" dirty="0" err="1"/>
              <a:t>Final_test_df</a:t>
            </a:r>
            <a:r>
              <a:rPr lang="en-US" dirty="0"/>
              <a:t> – Validation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A7A29-5EAF-4463-B997-597ECD3A79C1}"/>
              </a:ext>
            </a:extLst>
          </p:cNvPr>
          <p:cNvSpPr txBox="1">
            <a:spLocks/>
          </p:cNvSpPr>
          <p:nvPr/>
        </p:nvSpPr>
        <p:spPr>
          <a:xfrm>
            <a:off x="5255581" y="1690688"/>
            <a:ext cx="6604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Step 3: </a:t>
            </a:r>
          </a:p>
          <a:p>
            <a:pPr lvl="1"/>
            <a:r>
              <a:rPr lang="en-US" sz="2600" dirty="0"/>
              <a:t>Mimic stock progression</a:t>
            </a:r>
          </a:p>
          <a:p>
            <a:pPr lvl="2"/>
            <a:r>
              <a:rPr lang="en-US" sz="2200" dirty="0"/>
              <a:t>0 to -1 (0 include flat and decrease)</a:t>
            </a:r>
          </a:p>
          <a:p>
            <a:pPr lvl="2"/>
            <a:r>
              <a:rPr lang="en-US" sz="2200" dirty="0"/>
              <a:t>Cumulative Score </a:t>
            </a:r>
          </a:p>
          <a:p>
            <a:pPr lvl="1"/>
            <a:r>
              <a:rPr lang="en-US" sz="2600" dirty="0"/>
              <a:t>Validation Date Selection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Supervised &amp; Unsupervised Methods:</a:t>
            </a:r>
          </a:p>
          <a:p>
            <a:pPr marL="0" indent="0">
              <a:buNone/>
            </a:pPr>
            <a:r>
              <a:rPr lang="en-US" sz="2400" dirty="0"/>
              <a:t>	N-Gram, Skip-Gram</a:t>
            </a:r>
          </a:p>
          <a:p>
            <a:pPr marL="0" indent="0">
              <a:buNone/>
            </a:pPr>
            <a:r>
              <a:rPr lang="en-US" sz="2400" dirty="0"/>
              <a:t>	Stop Words</a:t>
            </a:r>
          </a:p>
          <a:p>
            <a:pPr marL="0" indent="0">
              <a:buNone/>
            </a:pPr>
            <a:r>
              <a:rPr lang="en-US" sz="2400" dirty="0"/>
              <a:t>	Non-Linear Models of Choice</a:t>
            </a:r>
          </a:p>
          <a:p>
            <a:pPr marL="0" indent="0">
              <a:buNone/>
            </a:pPr>
            <a:r>
              <a:rPr lang="en-US" sz="2400" dirty="0"/>
              <a:t>	K-Means Clustering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55%</a:t>
            </a:r>
          </a:p>
          <a:p>
            <a:r>
              <a:rPr lang="en-US" sz="2000" dirty="0"/>
              <a:t>Score on validation dataset – 20%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C60D8A92-3DC7-4180-A5B8-D67F93D8C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r="-1" b="5641"/>
          <a:stretch/>
        </p:blipFill>
        <p:spPr>
          <a:xfrm>
            <a:off x="641180" y="2836522"/>
            <a:ext cx="4974336" cy="310359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0272EB3-094C-42F8-B874-3BC395AE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5286205" cy="1608328"/>
          </a:xfrm>
        </p:spPr>
        <p:txBody>
          <a:bodyPr>
            <a:normAutofit/>
          </a:bodyPr>
          <a:lstStyle/>
          <a:p>
            <a:r>
              <a:rPr lang="en-US" sz="3600" dirty="0"/>
              <a:t>Random Forest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328"/>
            <a:ext cx="54437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53.6%</a:t>
            </a:r>
          </a:p>
          <a:p>
            <a:r>
              <a:rPr lang="en-US" sz="2000" dirty="0"/>
              <a:t>Score on validation dataset – 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11CB2B-D451-41A8-9251-8CB778A6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" y="2742397"/>
            <a:ext cx="4937760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C58478DF-3F56-47F2-B139-FB7357D3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2" y="2742397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Naïve Bayes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51%</a:t>
            </a:r>
          </a:p>
          <a:p>
            <a:r>
              <a:rPr lang="en-US" sz="2000" dirty="0"/>
              <a:t>Score on validation dataset – 40%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78F25A6-B24B-40D6-85DA-E9EFFE1F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r="-1" b="6189"/>
          <a:stretch/>
        </p:blipFill>
        <p:spPr>
          <a:xfrm>
            <a:off x="641180" y="2836522"/>
            <a:ext cx="4974336" cy="3103590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A84C8761-B268-4B67-A790-5592F1953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1D4D0-5F36-41EF-A50C-8D728EF4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Offset by One Day</a:t>
            </a:r>
            <a:br>
              <a:rPr lang="en-US" sz="3000" dirty="0">
                <a:solidFill>
                  <a:srgbClr val="FFFFFF"/>
                </a:solidFill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coreboard&#10;&#10;Description automatically generated">
            <a:extLst>
              <a:ext uri="{FF2B5EF4-FFF2-40B4-BE49-F238E27FC236}">
                <a16:creationId xmlns:a16="http://schemas.microsoft.com/office/drawing/2014/main" id="{AFA6E2F2-FCE2-45F8-8DCB-6F3B9AB29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D97E8B8-4717-4100-A15E-0F21C798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 dirty="0"/>
              <a:t>Random Forest Regression</a:t>
            </a:r>
            <a:br>
              <a:rPr lang="en-US" sz="2500" dirty="0"/>
            </a:br>
            <a:r>
              <a:rPr lang="en-US" sz="2500" dirty="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53.6%</a:t>
            </a:r>
          </a:p>
          <a:p>
            <a:r>
              <a:rPr lang="en-US" sz="2000" dirty="0"/>
              <a:t>Score on validation dataset – 60%</a:t>
            </a:r>
          </a:p>
          <a:p>
            <a:r>
              <a:rPr lang="en-US" sz="2000" dirty="0"/>
              <a:t>Score on validation dataset offset – 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DC09-B47E-41A5-B573-37FA66A9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" y="2742397"/>
            <a:ext cx="4937760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401F8287-3C9B-4622-8A87-3FA0A96C1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2" y="2742397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800"/>
              <a:t>Naïve Bayes Regression</a:t>
            </a:r>
            <a:br>
              <a:rPr lang="en-US" sz="2800"/>
            </a:br>
            <a:r>
              <a:rPr lang="en-US" sz="280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51%</a:t>
            </a:r>
          </a:p>
          <a:p>
            <a:r>
              <a:rPr lang="en-US" sz="2000" dirty="0"/>
              <a:t>Score on validation dataset – 40%</a:t>
            </a:r>
          </a:p>
          <a:p>
            <a:r>
              <a:rPr lang="en-US" sz="2000" dirty="0"/>
              <a:t>Score on validation dataset offset </a:t>
            </a:r>
            <a:r>
              <a:rPr lang="en-US" sz="2400" dirty="0"/>
              <a:t>– </a:t>
            </a:r>
            <a:r>
              <a:rPr lang="en-US" sz="3200" b="1" dirty="0"/>
              <a:t>80%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233BB-7EBF-4DC1-8EBE-FAD281AA5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41180" y="2836522"/>
            <a:ext cx="4974336" cy="3103589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ower&#10;&#10;Description automatically generated">
            <a:extLst>
              <a:ext uri="{FF2B5EF4-FFF2-40B4-BE49-F238E27FC236}">
                <a16:creationId xmlns:a16="http://schemas.microsoft.com/office/drawing/2014/main" id="{F612AA6C-E89D-49FA-9502-D448D3B1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528</Words>
  <Application>Microsoft Office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</vt:lpstr>
      <vt:lpstr>Dataset Information</vt:lpstr>
      <vt:lpstr>Data Processing Steps</vt:lpstr>
      <vt:lpstr>Linear Regression</vt:lpstr>
      <vt:lpstr>Random Forest Regression</vt:lpstr>
      <vt:lpstr>Naïve Bayes Regression</vt:lpstr>
      <vt:lpstr>Offset by One Day </vt:lpstr>
      <vt:lpstr>Random Forest Regression    Offset By One Day</vt:lpstr>
      <vt:lpstr>Naïve Bayes Regression    Offset By One Day</vt:lpstr>
      <vt:lpstr>Linear Regression    Offset By One Day</vt:lpstr>
      <vt:lpstr>PowerPoint Presentation</vt:lpstr>
      <vt:lpstr>  Significant in our analysis is the analysis of Text (News) by:     1. Sentiment   2. Context </vt:lpstr>
      <vt:lpstr>Sentiment Analysis</vt:lpstr>
      <vt:lpstr>Sentiment as a column Feature</vt:lpstr>
      <vt:lpstr>LDA*: From News to numeric bags by Topic</vt:lpstr>
      <vt:lpstr>Extraction of 12 key words from numeric</vt:lpstr>
      <vt:lpstr>Stop! Assign your classification to the model’s classification</vt:lpstr>
      <vt:lpstr>Construct the k-means clusters</vt:lpstr>
      <vt:lpstr>K-Means: 2 vs. 3 Topics</vt:lpstr>
      <vt:lpstr>K-Means: 3 vs. 4 Topics</vt:lpstr>
      <vt:lpstr>K-Means: 4 vs. 5 Topics</vt:lpstr>
      <vt:lpstr>1 vs. LDA: Recommends 10 component</vt:lpstr>
      <vt:lpstr>Conclusion:</vt:lpstr>
      <vt:lpstr>With special Thanks! to our A+ support team: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Piruz alemi</dc:creator>
  <cp:lastModifiedBy>李 凌远</cp:lastModifiedBy>
  <cp:revision>4</cp:revision>
  <dcterms:created xsi:type="dcterms:W3CDTF">2020-04-17T04:17:58Z</dcterms:created>
  <dcterms:modified xsi:type="dcterms:W3CDTF">2020-04-17T19:05:19Z</dcterms:modified>
</cp:coreProperties>
</file>