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0" r:id="rId9"/>
    <p:sldId id="268" r:id="rId10"/>
    <p:sldId id="261" r:id="rId11"/>
    <p:sldId id="269" r:id="rId12"/>
    <p:sldId id="270" r:id="rId13"/>
    <p:sldId id="271" r:id="rId14"/>
    <p:sldId id="262" r:id="rId15"/>
    <p:sldId id="263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58" autoAdjust="0"/>
  </p:normalViewPr>
  <p:slideViewPr>
    <p:cSldViewPr snapToGrid="0">
      <p:cViewPr varScale="1">
        <p:scale>
          <a:sx n="92" d="100"/>
          <a:sy n="92" d="100"/>
        </p:scale>
        <p:origin x="11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2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6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8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9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dfreeman3/a-data-science-framework-to-achieve-99-accuracy" TargetMode="External"/><Relationship Id="rId2" Type="http://schemas.openxmlformats.org/officeDocument/2006/relationships/hyperlink" Target="https://github.com/ll730/KPMG-Virtual-Internship.g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Target New Customers Based on Prediction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BA8B44-BDE0-4923-8231-5C9C75EF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12" y="2456732"/>
            <a:ext cx="4262263" cy="257218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F5EE75-A61D-4581-A179-A130337ED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5" y="2456732"/>
            <a:ext cx="4022608" cy="257218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12" name="Shape 91">
            <a:extLst>
              <a:ext uri="{FF2B5EF4-FFF2-40B4-BE49-F238E27FC236}">
                <a16:creationId xmlns:a16="http://schemas.microsoft.com/office/drawing/2014/main" id="{14E4CB25-7780-4110-8E0C-304CDAF2DE7A}"/>
              </a:ext>
            </a:extLst>
          </p:cNvPr>
          <p:cNvSpPr/>
          <p:nvPr/>
        </p:nvSpPr>
        <p:spPr>
          <a:xfrm>
            <a:off x="205025" y="1677747"/>
            <a:ext cx="8565600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Although the two classifier achieves similar test accuracy, the prediction from Gradient Boosting provides more insights on marketing strategies.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Insights and Conclusion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F1719BB6-0FA4-4FDE-8707-2088B4818D01}"/>
              </a:ext>
            </a:extLst>
          </p:cNvPr>
          <p:cNvSpPr/>
          <p:nvPr/>
        </p:nvSpPr>
        <p:spPr>
          <a:xfrm>
            <a:off x="205025" y="1652066"/>
            <a:ext cx="4134600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Using the Gradient B</a:t>
            </a:r>
            <a:r>
              <a:rPr lang="en-US" altLang="zh-CN" dirty="0"/>
              <a:t>oosting Classifier, we can predict which profit gains classes the 1000 new customers will fall into. The marketing team can use it as a general guide to determine the target customers.</a:t>
            </a:r>
          </a:p>
          <a:p>
            <a:endParaRPr lang="en-US" altLang="zh-CN" dirty="0"/>
          </a:p>
          <a:p>
            <a:r>
              <a:rPr lang="en-US" altLang="zh-CN" dirty="0"/>
              <a:t>However, as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correlation graph on the right, there is no significant relationship between the customer attributes and the profit gains. Therefore, additional attributes are needed for a better prediction.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44683-6117-4CCF-8037-BA93A27C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20" y="1487978"/>
            <a:ext cx="4196055" cy="2818015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65087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Additional: Prediction with Lower Accuracy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F1719BB6-0FA4-4FDE-8707-2088B4818D01}"/>
              </a:ext>
            </a:extLst>
          </p:cNvPr>
          <p:cNvSpPr/>
          <p:nvPr/>
        </p:nvSpPr>
        <p:spPr>
          <a:xfrm>
            <a:off x="205025" y="1652066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If we further separate the profit gains classes, the CV test accuracy goes down to 25%. However, it would provide better insights on determining the target customer groups.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B93F8-9276-412A-99C2-300CA643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051" y="1717215"/>
            <a:ext cx="4597218" cy="2929600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02351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Additional: Prediction with Lower Accuracy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F1719BB6-0FA4-4FDE-8707-2088B4818D01}"/>
              </a:ext>
            </a:extLst>
          </p:cNvPr>
          <p:cNvSpPr/>
          <p:nvPr/>
        </p:nvSpPr>
        <p:spPr>
          <a:xfrm>
            <a:off x="205025" y="1652066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If we separate the profit gains classes </a:t>
            </a:r>
            <a:r>
              <a:rPr lang="en-US" altLang="zh-CN" dirty="0"/>
              <a:t>based on quantile distribution</a:t>
            </a:r>
            <a:r>
              <a:rPr lang="en-US" dirty="0"/>
              <a:t>, the CV test accuracy goes down to 32%. This would also provide insights on determining the target customers.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83BB6-2262-43DC-9CBD-9DD37BA2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5" y="1749427"/>
            <a:ext cx="4567063" cy="2847512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95628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97400" y="1058092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Please refer to the following materials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Shape 91">
            <a:extLst>
              <a:ext uri="{FF2B5EF4-FFF2-40B4-BE49-F238E27FC236}">
                <a16:creationId xmlns:a16="http://schemas.microsoft.com/office/drawing/2014/main" id="{C41936E7-55F5-4979-BF39-14F75D01E145}"/>
              </a:ext>
            </a:extLst>
          </p:cNvPr>
          <p:cNvSpPr/>
          <p:nvPr/>
        </p:nvSpPr>
        <p:spPr>
          <a:xfrm>
            <a:off x="205025" y="1737467"/>
            <a:ext cx="8390335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code (</a:t>
            </a:r>
            <a:r>
              <a:rPr lang="en-US" dirty="0" err="1"/>
              <a:t>Jupyter</a:t>
            </a:r>
            <a:r>
              <a:rPr lang="en-US" dirty="0"/>
              <a:t> Notebook): </a:t>
            </a:r>
            <a:r>
              <a:rPr lang="en-US" dirty="0">
                <a:hlinkClick r:id="rId2"/>
              </a:rPr>
              <a:t>https://github.com/ll730/KPMG-Virtual-Internship.git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Method Code Reference: </a:t>
            </a:r>
            <a:r>
              <a:rPr lang="en-US" dirty="0">
                <a:hlinkClick r:id="rId3"/>
              </a:rPr>
              <a:t>https://www.kaggle.com/ldfreeman3/a-data-science-framework-to-achieve-99-accuracy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Sprocket Central Pty Ltd - Targeting high value customers based on customer demographics and attributes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481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Dataset Received: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Transactions Data (2017)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Target dataset: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Open Sans"/>
                <a:sym typeface="Open Sans"/>
              </a:rPr>
              <a:t>New Customers List with Demographics and Address information.</a:t>
            </a:r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Shape 73">
            <a:extLst>
              <a:ext uri="{FF2B5EF4-FFF2-40B4-BE49-F238E27FC236}">
                <a16:creationId xmlns:a16="http://schemas.microsoft.com/office/drawing/2014/main" id="{4F5963F2-89BA-47D1-A6BF-1C7E29ABB532}"/>
              </a:ext>
            </a:extLst>
          </p:cNvPr>
          <p:cNvSpPr/>
          <p:nvPr/>
        </p:nvSpPr>
        <p:spPr>
          <a:xfrm>
            <a:off x="4339625" y="2164724"/>
            <a:ext cx="4275738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Target: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Classification Model to Predict Profit Gains for Potential Customers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Organize Dataset – Record At Customer Level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305650" cy="41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Shape 73">
            <a:extLst>
              <a:ext uri="{FF2B5EF4-FFF2-40B4-BE49-F238E27FC236}">
                <a16:creationId xmlns:a16="http://schemas.microsoft.com/office/drawing/2014/main" id="{1AF4D4A6-23D7-45E1-97FB-C66020AE3471}"/>
              </a:ext>
            </a:extLst>
          </p:cNvPr>
          <p:cNvSpPr/>
          <p:nvPr/>
        </p:nvSpPr>
        <p:spPr>
          <a:xfrm>
            <a:off x="205025" y="1715835"/>
            <a:ext cx="4366975" cy="338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Reason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“New Customer” dataset is established at the customer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Our goal is to predict the profit gains at the  customer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“Transaction” dataset is established at the transaction level.</a:t>
            </a:r>
          </a:p>
          <a:p>
            <a:endParaRPr lang="en-US" sz="800" dirty="0"/>
          </a:p>
          <a:p>
            <a:r>
              <a:rPr lang="en-US" sz="1400" b="1" dirty="0"/>
              <a:t>Approach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Merge “Customer Demographic” and “Customer Address”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the “Transaction Dataset” to aggregate profit for each customer. (Only approved transactions.)</a:t>
            </a:r>
          </a:p>
        </p:txBody>
      </p:sp>
      <p:sp>
        <p:nvSpPr>
          <p:cNvPr id="9" name="Shape 73">
            <a:extLst>
              <a:ext uri="{FF2B5EF4-FFF2-40B4-BE49-F238E27FC236}">
                <a16:creationId xmlns:a16="http://schemas.microsoft.com/office/drawing/2014/main" id="{82FF7C48-11BF-4B99-8FAC-D3495216F90B}"/>
              </a:ext>
            </a:extLst>
          </p:cNvPr>
          <p:cNvSpPr/>
          <p:nvPr/>
        </p:nvSpPr>
        <p:spPr>
          <a:xfrm>
            <a:off x="4510675" y="1719589"/>
            <a:ext cx="4134600" cy="378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C573C9-9557-40B2-A92F-F3F3BCD0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240" y="2163296"/>
            <a:ext cx="4514999" cy="2419521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D42076-6E25-4A66-8453-EDE9E68CC0E5}"/>
              </a:ext>
            </a:extLst>
          </p:cNvPr>
          <p:cNvSpPr/>
          <p:nvPr/>
        </p:nvSpPr>
        <p:spPr>
          <a:xfrm>
            <a:off x="6501819" y="4647798"/>
            <a:ext cx="10695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Example output</a:t>
            </a:r>
          </a:p>
        </p:txBody>
      </p:sp>
    </p:spTree>
    <p:extLst>
      <p:ext uri="{BB962C8B-B14F-4D97-AF65-F5344CB8AC3E}">
        <p14:creationId xmlns:p14="http://schemas.microsoft.com/office/powerpoint/2010/main" val="22562077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Understanding the Distribution of Profit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73525"/>
            <a:ext cx="4305650" cy="29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/>
              <a:t>Insight</a:t>
            </a:r>
            <a:r>
              <a:rPr lang="en-US" altLang="zh-CN" sz="1600" b="1" dirty="0"/>
              <a:t>s: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Approximate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Significant amount of customers result in zero 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small portion of customers results in a profit larger than $8000</a:t>
            </a:r>
          </a:p>
          <a:p>
            <a:r>
              <a:rPr lang="en-US" sz="1600" b="1" dirty="0"/>
              <a:t>Direction: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Cut profit data into bins for prediction. (0, less than 4000, less than 8000, and over 8000)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061FE7C-7486-4652-B74A-B1E514D9F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62" y="1751393"/>
            <a:ext cx="4305650" cy="2870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Understanding the Distribution of Customer Information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82175" y="1684439"/>
            <a:ext cx="4305650" cy="3735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/>
              <a:t>Attributes</a:t>
            </a:r>
            <a:r>
              <a:rPr lang="en-US" altLang="zh-CN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Gender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Bike Related Purchases in Past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Date of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Job Title and Job Industry Category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Owns Car (Y/N)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Postcode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Property Valuation</a:t>
            </a:r>
          </a:p>
          <a:p>
            <a:endParaRPr lang="en-US" altLang="zh-CN" sz="1600" b="1" dirty="0"/>
          </a:p>
          <a:p>
            <a:endParaRPr lang="en-US" sz="1600"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9" name="Shape 82">
            <a:extLst>
              <a:ext uri="{FF2B5EF4-FFF2-40B4-BE49-F238E27FC236}">
                <a16:creationId xmlns:a16="http://schemas.microsoft.com/office/drawing/2014/main" id="{83254540-E6DE-4559-98A4-C5302AED85B1}"/>
              </a:ext>
            </a:extLst>
          </p:cNvPr>
          <p:cNvSpPr/>
          <p:nvPr/>
        </p:nvSpPr>
        <p:spPr>
          <a:xfrm>
            <a:off x="4572000" y="1684439"/>
            <a:ext cx="4305650" cy="3222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/>
              <a:t>Approach</a:t>
            </a:r>
            <a:r>
              <a:rPr lang="en-US" altLang="zh-CN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Use plots to check attributes’ own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Use plots to check the correlation between attributes and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Fill in missing values based on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Create categorical bins if needed.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Create clusters for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Use One Hot Encoding for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Remove unnecessary attributes. </a:t>
            </a:r>
            <a:endParaRPr lang="en-US" altLang="zh-CN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130273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Insights and The List of Training Attributes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633327" y="1533294"/>
            <a:ext cx="4305650" cy="3487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/>
              <a:t>Attributes</a:t>
            </a:r>
            <a:r>
              <a:rPr lang="en-US" altLang="zh-CN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Gender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Bike Related Purchases in Past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Age bins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Job Industry Category (High, Mid, Low)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Owns Car (Y/N)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Property 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Clusters </a:t>
            </a:r>
          </a:p>
          <a:p>
            <a:endParaRPr lang="en-US" altLang="zh-CN" sz="1600" b="1" dirty="0"/>
          </a:p>
          <a:p>
            <a:endParaRPr lang="en-US" sz="1600"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9" name="Shape 82">
            <a:extLst>
              <a:ext uri="{FF2B5EF4-FFF2-40B4-BE49-F238E27FC236}">
                <a16:creationId xmlns:a16="http://schemas.microsoft.com/office/drawing/2014/main" id="{83254540-E6DE-4559-98A4-C5302AED85B1}"/>
              </a:ext>
            </a:extLst>
          </p:cNvPr>
          <p:cNvSpPr/>
          <p:nvPr/>
        </p:nvSpPr>
        <p:spPr>
          <a:xfrm>
            <a:off x="205025" y="1591483"/>
            <a:ext cx="4305650" cy="3505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/>
              <a:t>Insights</a:t>
            </a:r>
            <a:r>
              <a:rPr lang="en-US" altLang="zh-CN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Date of Birth can be transformed to ‘Age.’ It can be further separated into ‘Age bins.’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By checking the scatterplot for Job Industry Category and profit, we grouped the categories based on the likelihood to reach higher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Created bins for property 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Created 16 clustering groups using hierarchical clustering (Gower distance)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Removed Job Title, Address, Postcode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600051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Select Classification Model Based on CV Test Accuracy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020099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Calculated the CV Test Accuracy Score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Boosting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XGB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Bagging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Trees Classifier</a:t>
            </a:r>
          </a:p>
          <a:p>
            <a:r>
              <a:rPr lang="en-US" dirty="0"/>
              <a:t>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DE2A2-538A-48E0-BA7E-BAA85D73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5" y="2111539"/>
            <a:ext cx="4334434" cy="2173106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Tune Model with Hyper-Parameters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020099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 on the CV test accuracy, we select </a:t>
            </a:r>
            <a:r>
              <a:rPr lang="en-US" b="1" dirty="0"/>
              <a:t>Ridge</a:t>
            </a:r>
            <a:r>
              <a:rPr lang="en-US" dirty="0"/>
              <a:t> </a:t>
            </a:r>
            <a:r>
              <a:rPr lang="en-US" b="1" dirty="0"/>
              <a:t>Classifier</a:t>
            </a:r>
            <a:r>
              <a:rPr lang="en-US" dirty="0"/>
              <a:t> and </a:t>
            </a:r>
            <a:r>
              <a:rPr lang="en-US" b="1" dirty="0"/>
              <a:t>Gradient Boosting Classifier </a:t>
            </a:r>
            <a:r>
              <a:rPr lang="en-US" dirty="0"/>
              <a:t>for further tuning. </a:t>
            </a:r>
          </a:p>
          <a:p>
            <a:endParaRPr lang="en-US" dirty="0"/>
          </a:p>
          <a:p>
            <a:r>
              <a:rPr lang="en-US" dirty="0"/>
              <a:t>Using the best combination of hyper-parameters, the Ridge Classifier achieves an accuracy rate of 63.99%, while Gradient Boosting Classifier achieves 63.58%.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DE2A2-538A-48E0-BA7E-BAA85D73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5" y="2111539"/>
            <a:ext cx="4334434" cy="2173106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19022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1221</Words>
  <Application>Microsoft Office PowerPoint</Application>
  <PresentationFormat>On-screen Show (16:9)</PresentationFormat>
  <Paragraphs>131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Liyi Liang</cp:lastModifiedBy>
  <cp:revision>27</cp:revision>
  <dcterms:modified xsi:type="dcterms:W3CDTF">2021-01-13T02:51:17Z</dcterms:modified>
</cp:coreProperties>
</file>