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8" r:id="rId3"/>
    <p:sldId id="261" r:id="rId4"/>
    <p:sldId id="257" r:id="rId5"/>
    <p:sldId id="259" r:id="rId6"/>
    <p:sldId id="260"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07F4EEC-2F2F-479F-984C-F5C7106631B4}" type="datetimeFigureOut">
              <a:rPr lang="pt-BR" smtClean="0"/>
              <a:t>14/06/2022</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295393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07F4EEC-2F2F-479F-984C-F5C7106631B4}" type="datetimeFigureOut">
              <a:rPr lang="pt-BR" smtClean="0"/>
              <a:t>14/06/2022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29794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07F4EEC-2F2F-479F-984C-F5C7106631B4}" type="datetimeFigureOut">
              <a:rPr lang="pt-BR" smtClean="0"/>
              <a:t>14/06/2022</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799951-D6D7-4E1E-956E-0B7509BA2194}"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6450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707F4EEC-2F2F-479F-984C-F5C7106631B4}" type="datetimeFigureOut">
              <a:rPr lang="pt-BR" smtClean="0"/>
              <a:t>14/06/2022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98846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707F4EEC-2F2F-479F-984C-F5C7106631B4}" type="datetimeFigureOut">
              <a:rPr lang="pt-BR" smtClean="0"/>
              <a:t>14/06/2022</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799951-D6D7-4E1E-956E-0B7509BA2194}"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5484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707F4EEC-2F2F-479F-984C-F5C7106631B4}" type="datetimeFigureOut">
              <a:rPr lang="pt-BR" smtClean="0"/>
              <a:t>14/06/2022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78015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7F4EEC-2F2F-479F-984C-F5C7106631B4}" type="datetimeFigureOut">
              <a:rPr lang="pt-BR" smtClean="0"/>
              <a:t>14/06/2022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3512017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7F4EEC-2F2F-479F-984C-F5C7106631B4}" type="datetimeFigureOut">
              <a:rPr lang="pt-BR" smtClean="0"/>
              <a:t>14/06/2022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14375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7F4EEC-2F2F-479F-984C-F5C7106631B4}" type="datetimeFigureOut">
              <a:rPr lang="pt-BR" smtClean="0"/>
              <a:t>14/06/2022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169621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07F4EEC-2F2F-479F-984C-F5C7106631B4}" type="datetimeFigureOut">
              <a:rPr lang="pt-BR" smtClean="0"/>
              <a:t>14/06/2022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237321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07F4EEC-2F2F-479F-984C-F5C7106631B4}" type="datetimeFigureOut">
              <a:rPr lang="pt-BR" smtClean="0"/>
              <a:t>14/06/2022</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334551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07F4EEC-2F2F-479F-984C-F5C7106631B4}" type="datetimeFigureOut">
              <a:rPr lang="pt-BR" smtClean="0"/>
              <a:t>14/06/2022</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348864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07F4EEC-2F2F-479F-984C-F5C7106631B4}" type="datetimeFigureOut">
              <a:rPr lang="pt-BR" smtClean="0"/>
              <a:t>14/06/2022</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164776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F4EEC-2F2F-479F-984C-F5C7106631B4}" type="datetimeFigureOut">
              <a:rPr lang="pt-BR" smtClean="0"/>
              <a:t>14/06/2022</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283497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7F4EEC-2F2F-479F-984C-F5C7106631B4}" type="datetimeFigureOut">
              <a:rPr lang="pt-BR" smtClean="0"/>
              <a:t>14/06/2022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264417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7F4EEC-2F2F-479F-984C-F5C7106631B4}" type="datetimeFigureOut">
              <a:rPr lang="pt-BR" smtClean="0"/>
              <a:t>14/06/2022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799951-D6D7-4E1E-956E-0B7509BA2194}" type="slidenum">
              <a:rPr lang="pt-BR" smtClean="0"/>
              <a:t>‹nº›</a:t>
            </a:fld>
            <a:endParaRPr lang="pt-BR"/>
          </a:p>
        </p:txBody>
      </p:sp>
    </p:spTree>
    <p:extLst>
      <p:ext uri="{BB962C8B-B14F-4D97-AF65-F5344CB8AC3E}">
        <p14:creationId xmlns:p14="http://schemas.microsoft.com/office/powerpoint/2010/main" val="136420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7F4EEC-2F2F-479F-984C-F5C7106631B4}" type="datetimeFigureOut">
              <a:rPr lang="pt-BR" smtClean="0"/>
              <a:t>14/06/2022</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799951-D6D7-4E1E-956E-0B7509BA2194}" type="slidenum">
              <a:rPr lang="pt-BR" smtClean="0"/>
              <a:t>‹nº›</a:t>
            </a:fld>
            <a:endParaRPr lang="pt-BR"/>
          </a:p>
        </p:txBody>
      </p:sp>
    </p:spTree>
    <p:extLst>
      <p:ext uri="{BB962C8B-B14F-4D97-AF65-F5344CB8AC3E}">
        <p14:creationId xmlns:p14="http://schemas.microsoft.com/office/powerpoint/2010/main" val="115496645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pdatedcode.wordpress.com/2015/03/19/torre-de-hanoi-em-c/" TargetMode="External"/><Relationship Id="rId2" Type="http://schemas.openxmlformats.org/officeDocument/2006/relationships/hyperlink" Target="https://sites.google.com/a/liesenberg.biz/cjogos/home/materiais-de-apoio/topicos-relativos-a-c/recursao/torre-de-hanoi" TargetMode="External"/><Relationship Id="rId1" Type="http://schemas.openxmlformats.org/officeDocument/2006/relationships/slideLayout" Target="../slideLayouts/slideLayout2.xml"/><Relationship Id="rId5" Type="http://schemas.openxmlformats.org/officeDocument/2006/relationships/hyperlink" Target="https://daemoniolabs.wordpress.com/2012/05/16/solucao-iterativa-para-o-problema-da-torre-de-hanoi" TargetMode="External"/><Relationship Id="rId4" Type="http://schemas.openxmlformats.org/officeDocument/2006/relationships/hyperlink" Target="https://www.geeksforgeeks.org/iterative-tower-of-hano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7E969-2113-2061-0FE8-3BC653869F3C}"/>
              </a:ext>
            </a:extLst>
          </p:cNvPr>
          <p:cNvSpPr>
            <a:spLocks noGrp="1"/>
          </p:cNvSpPr>
          <p:nvPr>
            <p:ph type="ctrTitle"/>
          </p:nvPr>
        </p:nvSpPr>
        <p:spPr>
          <a:xfrm>
            <a:off x="2881910" y="533173"/>
            <a:ext cx="7078015" cy="1547447"/>
          </a:xfrm>
        </p:spPr>
        <p:txBody>
          <a:bodyPr>
            <a:normAutofit fontScale="90000"/>
          </a:bodyPr>
          <a:lstStyle/>
          <a:p>
            <a:pPr algn="ctr"/>
            <a:r>
              <a:rPr lang="pt-BR" dirty="0">
                <a:latin typeface="Times New Roman" panose="02020603050405020304" pitchFamily="18" charset="0"/>
                <a:cs typeface="Times New Roman" panose="02020603050405020304" pitchFamily="18" charset="0"/>
              </a:rPr>
              <a:t>Torre de Hanoi</a:t>
            </a:r>
            <a:br>
              <a:rPr lang="pt-BR"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(Análise do algoritmo)</a:t>
            </a:r>
          </a:p>
        </p:txBody>
      </p:sp>
      <p:sp>
        <p:nvSpPr>
          <p:cNvPr id="3" name="Subtítulo 2">
            <a:extLst>
              <a:ext uri="{FF2B5EF4-FFF2-40B4-BE49-F238E27FC236}">
                <a16:creationId xmlns:a16="http://schemas.microsoft.com/office/drawing/2014/main" id="{BDE60E72-9785-9083-3A6E-1BE38B5B458E}"/>
              </a:ext>
            </a:extLst>
          </p:cNvPr>
          <p:cNvSpPr>
            <a:spLocks noGrp="1"/>
          </p:cNvSpPr>
          <p:nvPr>
            <p:ph type="subTitle" idx="1"/>
          </p:nvPr>
        </p:nvSpPr>
        <p:spPr/>
        <p:txBody>
          <a:bodyPr/>
          <a:lstStyle/>
          <a:p>
            <a:r>
              <a:rPr lang="pt-BR" dirty="0">
                <a:latin typeface="Times New Roman" panose="02020603050405020304" pitchFamily="18" charset="0"/>
                <a:cs typeface="Times New Roman" panose="02020603050405020304" pitchFamily="18" charset="0"/>
              </a:rPr>
              <a:t>Nome: Lucas Bessa Façanha Pereira</a:t>
            </a:r>
          </a:p>
          <a:p>
            <a:endParaRPr lang="pt-BR" dirty="0"/>
          </a:p>
        </p:txBody>
      </p:sp>
    </p:spTree>
    <p:extLst>
      <p:ext uri="{BB962C8B-B14F-4D97-AF65-F5344CB8AC3E}">
        <p14:creationId xmlns:p14="http://schemas.microsoft.com/office/powerpoint/2010/main" val="357726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BC1DA-E0CE-ED21-CF91-F0FC77FCBAAC}"/>
              </a:ext>
            </a:extLst>
          </p:cNvPr>
          <p:cNvSpPr>
            <a:spLocks noGrp="1"/>
          </p:cNvSpPr>
          <p:nvPr>
            <p:ph type="title"/>
          </p:nvPr>
        </p:nvSpPr>
        <p:spPr/>
        <p:txBody>
          <a:bodyPr/>
          <a:lstStyle/>
          <a:p>
            <a:r>
              <a:rPr lang="pt-BR" dirty="0">
                <a:latin typeface="Times New Roman" panose="02020603050405020304" pitchFamily="18" charset="0"/>
                <a:cs typeface="Times New Roman" panose="02020603050405020304" pitchFamily="18" charset="0"/>
              </a:rPr>
              <a:t>Gráficos</a:t>
            </a:r>
          </a:p>
        </p:txBody>
      </p:sp>
      <p:pic>
        <p:nvPicPr>
          <p:cNvPr id="11" name="Imagem 10">
            <a:extLst>
              <a:ext uri="{FF2B5EF4-FFF2-40B4-BE49-F238E27FC236}">
                <a16:creationId xmlns:a16="http://schemas.microsoft.com/office/drawing/2014/main" id="{11C49D53-0002-1D62-BE34-E40CC7CA8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844761"/>
            <a:ext cx="5852172" cy="4389129"/>
          </a:xfrm>
          <a:prstGeom prst="rect">
            <a:avLst/>
          </a:prstGeom>
        </p:spPr>
      </p:pic>
    </p:spTree>
    <p:extLst>
      <p:ext uri="{BB962C8B-B14F-4D97-AF65-F5344CB8AC3E}">
        <p14:creationId xmlns:p14="http://schemas.microsoft.com/office/powerpoint/2010/main" val="121224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F010A-67D3-E290-6696-AD2A5743E5FD}"/>
              </a:ext>
            </a:extLst>
          </p:cNvPr>
          <p:cNvSpPr>
            <a:spLocks noGrp="1"/>
          </p:cNvSpPr>
          <p:nvPr>
            <p:ph type="title"/>
          </p:nvPr>
        </p:nvSpPr>
        <p:spPr/>
        <p:txBody>
          <a:bodyPr/>
          <a:lstStyle/>
          <a:p>
            <a:r>
              <a:rPr lang="pt-BR" dirty="0">
                <a:latin typeface="Times New Roman" panose="02020603050405020304" pitchFamily="18" charset="0"/>
                <a:cs typeface="Times New Roman" panose="02020603050405020304" pitchFamily="18" charset="0"/>
              </a:rPr>
              <a:t>Analise do comportamento assintótico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D7BAB8-6616-C30E-B1B6-6B559F849C37}"/>
                  </a:ext>
                </a:extLst>
              </p:cNvPr>
              <p:cNvSpPr>
                <a:spLocks noGrp="1"/>
              </p:cNvSpPr>
              <p:nvPr>
                <p:ph idx="1"/>
              </p:nvPr>
            </p:nvSpPr>
            <p:spPr/>
            <p:txBody>
              <a:bodyPr>
                <a:normAutofit/>
              </a:bodyPr>
              <a:lstStyle/>
              <a:p>
                <a:r>
                  <a:rPr lang="pt-BR" sz="2400" dirty="0">
                    <a:latin typeface="Times New Roman" panose="02020603050405020304" pitchFamily="18" charset="0"/>
                    <a:cs typeface="Times New Roman" panose="02020603050405020304" pitchFamily="18" charset="0"/>
                  </a:rPr>
                  <a:t>Como foi analisado no gráfico, para entradas maiores o tempo de execução do algoritmo tende a ser exponencial</a:t>
                </a:r>
              </a:p>
              <a:p>
                <a:r>
                  <a:rPr lang="pt-BR" sz="2400" dirty="0">
                    <a:latin typeface="Times New Roman" panose="02020603050405020304" pitchFamily="18" charset="0"/>
                    <a:cs typeface="Times New Roman" panose="02020603050405020304" pitchFamily="18" charset="0"/>
                  </a:rPr>
                  <a:t>Além disso, calculada a complexidade deste algoritmo, podemos afirmar que a função de crescimento da torre de Hanoi é limitada assintoticamente pela função f(x) = </a:t>
                </a:r>
                <a14:m>
                  <m:oMath xmlns:m="http://schemas.openxmlformats.org/officeDocument/2006/math">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sup>
                    </m:sSup>
                  </m:oMath>
                </a14:m>
                <a:endParaRPr lang="pt-BR" sz="2400" dirty="0">
                  <a:latin typeface="Times New Roman" panose="02020603050405020304" pitchFamily="18" charset="0"/>
                  <a:cs typeface="Times New Roman" panose="02020603050405020304" pitchFamily="18" charset="0"/>
                </a:endParaRPr>
              </a:p>
              <a:p>
                <a:endParaRPr lang="pt-BR" sz="2400" dirty="0">
                  <a:latin typeface="Times New Roman" panose="02020603050405020304" pitchFamily="18" charset="0"/>
                  <a:cs typeface="Times New Roman" panose="02020603050405020304" pitchFamily="18" charset="0"/>
                </a:endParaRPr>
              </a:p>
            </p:txBody>
          </p:sp>
        </mc:Choice>
        <mc:Fallback xmlns="">
          <p:sp>
            <p:nvSpPr>
              <p:cNvPr id="3" name="Espaço Reservado para Conteúdo 2">
                <a:extLst>
                  <a:ext uri="{FF2B5EF4-FFF2-40B4-BE49-F238E27FC236}">
                    <a16:creationId xmlns:a16="http://schemas.microsoft.com/office/drawing/2014/main" id="{BCD7BAB8-6616-C30E-B1B6-6B559F849C37}"/>
                  </a:ext>
                </a:extLst>
              </p:cNvPr>
              <p:cNvSpPr>
                <a:spLocks noGrp="1" noRot="1" noChangeAspect="1" noMove="1" noResize="1" noEditPoints="1" noAdjustHandles="1" noChangeArrowheads="1" noChangeShapeType="1" noTextEdit="1"/>
              </p:cNvSpPr>
              <p:nvPr>
                <p:ph idx="1"/>
              </p:nvPr>
            </p:nvSpPr>
            <p:spPr>
              <a:blipFill>
                <a:blip r:embed="rId2"/>
                <a:stretch>
                  <a:fillRect l="-958" t="-1290"/>
                </a:stretch>
              </a:blipFill>
            </p:spPr>
            <p:txBody>
              <a:bodyPr/>
              <a:lstStyle/>
              <a:p>
                <a:r>
                  <a:rPr lang="pt-BR">
                    <a:noFill/>
                  </a:rPr>
                  <a:t> </a:t>
                </a:r>
              </a:p>
            </p:txBody>
          </p:sp>
        </mc:Fallback>
      </mc:AlternateContent>
    </p:spTree>
    <p:extLst>
      <p:ext uri="{BB962C8B-B14F-4D97-AF65-F5344CB8AC3E}">
        <p14:creationId xmlns:p14="http://schemas.microsoft.com/office/powerpoint/2010/main" val="219590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93F16-C9D7-B2A3-96FE-A533E599175D}"/>
              </a:ext>
            </a:extLst>
          </p:cNvPr>
          <p:cNvSpPr>
            <a:spLocks noGrp="1"/>
          </p:cNvSpPr>
          <p:nvPr>
            <p:ph type="title"/>
          </p:nvPr>
        </p:nvSpPr>
        <p:spPr/>
        <p:txBody>
          <a:bodyPr/>
          <a:lstStyle/>
          <a:p>
            <a:r>
              <a:rPr lang="pt-BR" dirty="0">
                <a:latin typeface="Times New Roman" panose="02020603050405020304" pitchFamily="18" charset="0"/>
                <a:cs typeface="Times New Roman" panose="02020603050405020304" pitchFamily="18" charset="0"/>
              </a:rPr>
              <a:t>Solução alternativa (modo iterativo)</a:t>
            </a:r>
          </a:p>
        </p:txBody>
      </p:sp>
      <p:sp>
        <p:nvSpPr>
          <p:cNvPr id="3" name="Espaço Reservado para Conteúdo 2">
            <a:extLst>
              <a:ext uri="{FF2B5EF4-FFF2-40B4-BE49-F238E27FC236}">
                <a16:creationId xmlns:a16="http://schemas.microsoft.com/office/drawing/2014/main" id="{FC8CC34F-4048-BAEA-D2BF-D8BEA2C47276}"/>
              </a:ext>
            </a:extLst>
          </p:cNvPr>
          <p:cNvSpPr>
            <a:spLocks noGrp="1"/>
          </p:cNvSpPr>
          <p:nvPr>
            <p:ph idx="1"/>
          </p:nvPr>
        </p:nvSpPr>
        <p:spPr>
          <a:xfrm>
            <a:off x="2589212" y="1758462"/>
            <a:ext cx="8915400" cy="4152760"/>
          </a:xfrm>
        </p:spPr>
        <p:txBody>
          <a:bodyPr>
            <a:normAutofit fontScale="92500" lnSpcReduction="20000"/>
          </a:bodyPr>
          <a:lstStyle/>
          <a:p>
            <a:pPr marL="0" indent="0">
              <a:buNone/>
            </a:pPr>
            <a:r>
              <a:rPr lang="pt-BR" sz="2400" dirty="0">
                <a:latin typeface="Times New Roman" panose="02020603050405020304" pitchFamily="18" charset="0"/>
                <a:cs typeface="Times New Roman" panose="02020603050405020304" pitchFamily="18" charset="0"/>
              </a:rPr>
              <a:t>for(k=1; k &lt; (1 &lt;&lt; n); k++) {</a:t>
            </a:r>
          </a:p>
          <a:p>
            <a:pPr marL="0" indent="0">
              <a:buNone/>
            </a:pPr>
            <a:r>
              <a:rPr lang="pt-BR" sz="2400" dirty="0">
                <a:latin typeface="Times New Roman" panose="02020603050405020304" pitchFamily="18" charset="0"/>
                <a:cs typeface="Times New Roman" panose="02020603050405020304" pitchFamily="18" charset="0"/>
              </a:rPr>
              <a:t>        /* obtem haste origem */</a:t>
            </a:r>
          </a:p>
          <a:p>
            <a:pPr marL="0" indent="0">
              <a:buNone/>
            </a:pPr>
            <a:r>
              <a:rPr lang="pt-BR" sz="2400" dirty="0">
                <a:latin typeface="Times New Roman" panose="02020603050405020304" pitchFamily="18" charset="0"/>
                <a:cs typeface="Times New Roman" panose="02020603050405020304" pitchFamily="18" charset="0"/>
              </a:rPr>
              <a:t>        from = (k&amp;(k-1))%3 ;</a:t>
            </a:r>
          </a:p>
          <a:p>
            <a:pPr marL="0" indent="0">
              <a:buNone/>
            </a:pPr>
            <a:endParaRPr lang="pt-BR"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 obtem haste destino */</a:t>
            </a:r>
          </a:p>
          <a:p>
            <a:pPr marL="0" indent="0">
              <a:buNone/>
            </a:pPr>
            <a:r>
              <a:rPr lang="pt-BR" sz="2400" dirty="0">
                <a:latin typeface="Times New Roman" panose="02020603050405020304" pitchFamily="18" charset="0"/>
                <a:cs typeface="Times New Roman" panose="02020603050405020304" pitchFamily="18" charset="0"/>
              </a:rPr>
              <a:t>        to   = ((k|(k-1))+1)%3 ;</a:t>
            </a:r>
          </a:p>
          <a:p>
            <a:pPr marL="0" indent="0">
              <a:buNone/>
            </a:pPr>
            <a:endParaRPr lang="pt-BR"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 descreve o movimento */</a:t>
            </a:r>
          </a:p>
          <a:p>
            <a:pPr marL="0" indent="0">
              <a:buNone/>
            </a:pPr>
            <a:r>
              <a:rPr lang="pt-BR" sz="2400" dirty="0">
                <a:latin typeface="Times New Roman" panose="02020603050405020304" pitchFamily="18" charset="0"/>
                <a:cs typeface="Times New Roman" panose="02020603050405020304" pitchFamily="18" charset="0"/>
              </a:rPr>
              <a:t>        printf("Mova disco de %d para %d\n", from, to) ;</a:t>
            </a:r>
          </a:p>
          <a:p>
            <a:pPr marL="0" indent="0">
              <a:buNone/>
            </a:pPr>
            <a:r>
              <a:rPr lang="pt-BR"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5365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93F16-C9D7-B2A3-96FE-A533E599175D}"/>
              </a:ext>
            </a:extLst>
          </p:cNvPr>
          <p:cNvSpPr>
            <a:spLocks noGrp="1"/>
          </p:cNvSpPr>
          <p:nvPr>
            <p:ph type="title"/>
          </p:nvPr>
        </p:nvSpPr>
        <p:spPr/>
        <p:txBody>
          <a:bodyPr/>
          <a:lstStyle/>
          <a:p>
            <a:r>
              <a:rPr lang="pt-BR" dirty="0">
                <a:latin typeface="Times New Roman" panose="02020603050405020304" pitchFamily="18" charset="0"/>
                <a:cs typeface="Times New Roman" panose="02020603050405020304" pitchFamily="18" charset="0"/>
              </a:rPr>
              <a:t>Solução alternativa (modo iterativo)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C8CC34F-4048-BAEA-D2BF-D8BEA2C47276}"/>
                  </a:ext>
                </a:extLst>
              </p:cNvPr>
              <p:cNvSpPr>
                <a:spLocks noGrp="1"/>
              </p:cNvSpPr>
              <p:nvPr>
                <p:ph idx="1"/>
              </p:nvPr>
            </p:nvSpPr>
            <p:spPr>
              <a:xfrm>
                <a:off x="2589212" y="1758462"/>
                <a:ext cx="8915400" cy="4152760"/>
              </a:xfrm>
            </p:spPr>
            <p:txBody>
              <a:bodyPr>
                <a:normAutofit/>
              </a:bodyPr>
              <a:lstStyle/>
              <a:p>
                <a:r>
                  <a:rPr lang="pt-BR" sz="2400" dirty="0">
                    <a:latin typeface="Times New Roman" panose="02020603050405020304" pitchFamily="18" charset="0"/>
                    <a:cs typeface="Times New Roman" panose="02020603050405020304" pitchFamily="18" charset="0"/>
                  </a:rPr>
                  <a:t>Função de custo : f(n) = </a:t>
                </a:r>
                <a14:m>
                  <m:oMath xmlns:m="http://schemas.openxmlformats.org/officeDocument/2006/math">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sup>
                    </m:sSup>
                  </m:oMath>
                </a14:m>
                <a:r>
                  <a:rPr lang="pt-BR" sz="2400" dirty="0">
                    <a:latin typeface="Times New Roman" panose="02020603050405020304" pitchFamily="18" charset="0"/>
                    <a:cs typeface="Times New Roman" panose="02020603050405020304" pitchFamily="18" charset="0"/>
                  </a:rPr>
                  <a:t> - 1</a:t>
                </a:r>
              </a:p>
              <a:p>
                <a:r>
                  <a:rPr lang="pt-BR" sz="2400" dirty="0">
                    <a:latin typeface="Times New Roman" panose="02020603050405020304" pitchFamily="18" charset="0"/>
                    <a:cs typeface="Times New Roman" panose="02020603050405020304" pitchFamily="18" charset="0"/>
                  </a:rPr>
                  <a:t>Complexidade : O(</a:t>
                </a:r>
                <a14:m>
                  <m:oMath xmlns:m="http://schemas.openxmlformats.org/officeDocument/2006/math">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sup>
                    </m:sSup>
                  </m:oMath>
                </a14:m>
                <a:r>
                  <a:rPr lang="pt-BR" sz="2400" dirty="0">
                    <a:latin typeface="Times New Roman" panose="02020603050405020304" pitchFamily="18" charset="0"/>
                    <a:cs typeface="Times New Roman" panose="02020603050405020304" pitchFamily="18" charset="0"/>
                  </a:rPr>
                  <a:t>)</a:t>
                </a:r>
              </a:p>
              <a:p>
                <a:endParaRPr lang="pt-BR" sz="2400" dirty="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rPr>
                  <a:t>A solução é menos custosa mas em termos de complexidade os dois algoritmos são iguais.</a:t>
                </a:r>
              </a:p>
            </p:txBody>
          </p:sp>
        </mc:Choice>
        <mc:Fallback>
          <p:sp>
            <p:nvSpPr>
              <p:cNvPr id="3" name="Espaço Reservado para Conteúdo 2">
                <a:extLst>
                  <a:ext uri="{FF2B5EF4-FFF2-40B4-BE49-F238E27FC236}">
                    <a16:creationId xmlns:a16="http://schemas.microsoft.com/office/drawing/2014/main" id="{FC8CC34F-4048-BAEA-D2BF-D8BEA2C47276}"/>
                  </a:ext>
                </a:extLst>
              </p:cNvPr>
              <p:cNvSpPr>
                <a:spLocks noGrp="1" noRot="1" noChangeAspect="1" noMove="1" noResize="1" noEditPoints="1" noAdjustHandles="1" noChangeArrowheads="1" noChangeShapeType="1" noTextEdit="1"/>
              </p:cNvSpPr>
              <p:nvPr>
                <p:ph idx="1"/>
              </p:nvPr>
            </p:nvSpPr>
            <p:spPr>
              <a:xfrm>
                <a:off x="2589212" y="1758462"/>
                <a:ext cx="8915400" cy="4152760"/>
              </a:xfrm>
              <a:blipFill>
                <a:blip r:embed="rId2"/>
                <a:stretch>
                  <a:fillRect l="-958" t="-1173" r="-479"/>
                </a:stretch>
              </a:blipFill>
            </p:spPr>
            <p:txBody>
              <a:bodyPr/>
              <a:lstStyle/>
              <a:p>
                <a:r>
                  <a:rPr lang="pt-BR">
                    <a:noFill/>
                  </a:rPr>
                  <a:t> </a:t>
                </a:r>
              </a:p>
            </p:txBody>
          </p:sp>
        </mc:Fallback>
      </mc:AlternateContent>
    </p:spTree>
    <p:extLst>
      <p:ext uri="{BB962C8B-B14F-4D97-AF65-F5344CB8AC3E}">
        <p14:creationId xmlns:p14="http://schemas.microsoft.com/office/powerpoint/2010/main" val="165719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3E690-EED3-410C-3B43-CFFA1EE2FB03}"/>
              </a:ext>
            </a:extLst>
          </p:cNvPr>
          <p:cNvSpPr>
            <a:spLocks noGrp="1"/>
          </p:cNvSpPr>
          <p:nvPr>
            <p:ph type="title"/>
          </p:nvPr>
        </p:nvSpPr>
        <p:spPr/>
        <p:txBody>
          <a:bodyPr/>
          <a:lstStyle/>
          <a:p>
            <a:r>
              <a:rPr lang="pt-BR" dirty="0">
                <a:latin typeface="Times New Roman" panose="02020603050405020304" pitchFamily="18" charset="0"/>
                <a:cs typeface="Times New Roman" panose="02020603050405020304" pitchFamily="18" charset="0"/>
              </a:rPr>
              <a:t>Referências</a:t>
            </a:r>
          </a:p>
        </p:txBody>
      </p:sp>
      <p:sp>
        <p:nvSpPr>
          <p:cNvPr id="3" name="Espaço Reservado para Conteúdo 2">
            <a:extLst>
              <a:ext uri="{FF2B5EF4-FFF2-40B4-BE49-F238E27FC236}">
                <a16:creationId xmlns:a16="http://schemas.microsoft.com/office/drawing/2014/main" id="{93927BEE-9B96-5147-A2A3-3A75A7EE35F3}"/>
              </a:ext>
            </a:extLst>
          </p:cNvPr>
          <p:cNvSpPr>
            <a:spLocks noGrp="1"/>
          </p:cNvSpPr>
          <p:nvPr>
            <p:ph idx="1"/>
          </p:nvPr>
        </p:nvSpPr>
        <p:spPr/>
        <p:txBody>
          <a:bodyPr>
            <a:normAutofit/>
          </a:bodyPr>
          <a:lstStyle/>
          <a:p>
            <a:r>
              <a:rPr lang="pt-BR" sz="2400" dirty="0">
                <a:latin typeface="Times New Roman" panose="02020603050405020304" pitchFamily="18" charset="0"/>
                <a:cs typeface="Times New Roman" panose="02020603050405020304" pitchFamily="18" charset="0"/>
                <a:hlinkClick r:id="rId2"/>
              </a:rPr>
              <a:t>https://sites.google.com/a/liesenberg.biz/cjogos/home/materiais-de-apoio/topicos-relativos-a-c/recursao/torre-de-hanoi</a:t>
            </a:r>
            <a:endParaRPr lang="pt-BR" sz="2400" dirty="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hlinkClick r:id="rId3"/>
              </a:rPr>
              <a:t>https://updatedcode.wordpress.com/2015/03/19/torre-de-hanoi-em-c/</a:t>
            </a:r>
            <a:endParaRPr lang="pt-BR" sz="2400" dirty="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hlinkClick r:id="rId4"/>
              </a:rPr>
              <a:t>https://www.geeksforgeeks.org/iterative-tower-of-hanoi/</a:t>
            </a:r>
            <a:endParaRPr lang="pt-BR" sz="2400" dirty="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hlinkClick r:id="rId5"/>
              </a:rPr>
              <a:t>https://daemoniolabs.wordpress.com/2012/05/16/solucao-iterativa-para-o-problema-da-torre-de-hanoi</a:t>
            </a:r>
            <a:endParaRPr lang="pt-BR" sz="2400" dirty="0">
              <a:latin typeface="Times New Roman" panose="02020603050405020304" pitchFamily="18" charset="0"/>
              <a:cs typeface="Times New Roman" panose="02020603050405020304" pitchFamily="18" charset="0"/>
            </a:endParaRPr>
          </a:p>
          <a:p>
            <a:endParaRPr lang="pt-BR" sz="2400" dirty="0">
              <a:latin typeface="Times New Roman" panose="02020603050405020304" pitchFamily="18" charset="0"/>
              <a:cs typeface="Times New Roman" panose="02020603050405020304" pitchFamily="18" charset="0"/>
            </a:endParaRPr>
          </a:p>
          <a:p>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28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4D35E-A32A-5785-FECB-414CC2B20304}"/>
              </a:ext>
            </a:extLst>
          </p:cNvPr>
          <p:cNvSpPr>
            <a:spLocks noGrp="1"/>
          </p:cNvSpPr>
          <p:nvPr>
            <p:ph type="title"/>
          </p:nvPr>
        </p:nvSpPr>
        <p:spPr>
          <a:xfrm>
            <a:off x="2592925" y="441230"/>
            <a:ext cx="8911687" cy="1280890"/>
          </a:xfrm>
        </p:spPr>
        <p:txBody>
          <a:bodyPr/>
          <a:lstStyle/>
          <a:p>
            <a:r>
              <a:rPr lang="pt-BR" dirty="0">
                <a:latin typeface="Times New Roman" panose="02020603050405020304" pitchFamily="18" charset="0"/>
                <a:cs typeface="Times New Roman" panose="02020603050405020304" pitchFamily="18" charset="0"/>
              </a:rPr>
              <a:t>O que é a torre de Hanói</a:t>
            </a:r>
          </a:p>
        </p:txBody>
      </p:sp>
      <p:sp>
        <p:nvSpPr>
          <p:cNvPr id="3" name="Espaço Reservado para Conteúdo 2">
            <a:extLst>
              <a:ext uri="{FF2B5EF4-FFF2-40B4-BE49-F238E27FC236}">
                <a16:creationId xmlns:a16="http://schemas.microsoft.com/office/drawing/2014/main" id="{32CC3250-A35C-4AF1-CA77-8B9A2DA175CD}"/>
              </a:ext>
            </a:extLst>
          </p:cNvPr>
          <p:cNvSpPr>
            <a:spLocks noGrp="1"/>
          </p:cNvSpPr>
          <p:nvPr>
            <p:ph idx="1"/>
          </p:nvPr>
        </p:nvSpPr>
        <p:spPr>
          <a:xfrm>
            <a:off x="2589212" y="1358259"/>
            <a:ext cx="8915400" cy="3777622"/>
          </a:xfrm>
        </p:spPr>
        <p:txBody>
          <a:bodyPr>
            <a:normAutofit/>
          </a:bodyPr>
          <a:lstStyle/>
          <a:p>
            <a:r>
              <a:rPr lang="pt-BR" sz="2400" dirty="0">
                <a:solidFill>
                  <a:srgbClr val="323232"/>
                </a:solidFill>
                <a:latin typeface="Times New Roman" panose="02020603050405020304" pitchFamily="18" charset="0"/>
                <a:cs typeface="Times New Roman" panose="02020603050405020304" pitchFamily="18" charset="0"/>
              </a:rPr>
              <a:t>A </a:t>
            </a:r>
            <a:r>
              <a:rPr lang="pt-BR" sz="2400" b="0" i="0" dirty="0">
                <a:solidFill>
                  <a:srgbClr val="323232"/>
                </a:solidFill>
                <a:effectLst/>
                <a:latin typeface="Times New Roman" panose="02020603050405020304" pitchFamily="18" charset="0"/>
                <a:cs typeface="Times New Roman" panose="02020603050405020304" pitchFamily="18" charset="0"/>
              </a:rPr>
              <a:t>Torre de Hanói é um “quebra-cabeça” que consiste em uma base contendo três pinos, em um dos quais são dispostos alguns discos uns sobre os outros, em ordem crescente de diâmetro, de cima para baixo.</a:t>
            </a:r>
          </a:p>
          <a:p>
            <a:r>
              <a:rPr lang="pt-BR" sz="2400" b="0" i="0" dirty="0">
                <a:solidFill>
                  <a:srgbClr val="323232"/>
                </a:solidFill>
                <a:effectLst/>
                <a:latin typeface="Times New Roman" panose="02020603050405020304" pitchFamily="18" charset="0"/>
                <a:cs typeface="Times New Roman" panose="02020603050405020304" pitchFamily="18" charset="0"/>
              </a:rPr>
              <a:t>O problema consiste em passar todos os discos de um pino para outro qualquer, usando um dos pinos como auxiliar, de maneira que um disco maior nunca fique em cima de outro menor em nenhuma situação e os discos sejam movidos individualmente.</a:t>
            </a:r>
            <a:endParaRPr lang="pt-BR" sz="2400" dirty="0">
              <a:solidFill>
                <a:srgbClr val="323232"/>
              </a:solidFill>
              <a:latin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DD211F29-6B67-DC1E-A315-A92F0E149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573" y="4867419"/>
            <a:ext cx="3966339" cy="1549351"/>
          </a:xfrm>
          <a:prstGeom prst="rect">
            <a:avLst/>
          </a:prstGeom>
        </p:spPr>
      </p:pic>
    </p:spTree>
    <p:extLst>
      <p:ext uri="{BB962C8B-B14F-4D97-AF65-F5344CB8AC3E}">
        <p14:creationId xmlns:p14="http://schemas.microsoft.com/office/powerpoint/2010/main" val="219607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36882-264D-B093-CED0-EF444F74F8A1}"/>
              </a:ext>
            </a:extLst>
          </p:cNvPr>
          <p:cNvSpPr>
            <a:spLocks noGrp="1"/>
          </p:cNvSpPr>
          <p:nvPr>
            <p:ph type="title"/>
          </p:nvPr>
        </p:nvSpPr>
        <p:spPr/>
        <p:txBody>
          <a:bodyPr/>
          <a:lstStyle/>
          <a:p>
            <a:r>
              <a:rPr lang="pt-BR" dirty="0">
                <a:latin typeface="Times New Roman" panose="02020603050405020304" pitchFamily="18" charset="0"/>
                <a:cs typeface="Times New Roman" panose="02020603050405020304" pitchFamily="18" charset="0"/>
              </a:rPr>
              <a:t>Código em C </a:t>
            </a:r>
          </a:p>
        </p:txBody>
      </p:sp>
      <p:sp>
        <p:nvSpPr>
          <p:cNvPr id="3" name="Espaço Reservado para Conteúdo 2">
            <a:extLst>
              <a:ext uri="{FF2B5EF4-FFF2-40B4-BE49-F238E27FC236}">
                <a16:creationId xmlns:a16="http://schemas.microsoft.com/office/drawing/2014/main" id="{B28235B3-C25B-E69C-F826-573D80AEC209}"/>
              </a:ext>
            </a:extLst>
          </p:cNvPr>
          <p:cNvSpPr>
            <a:spLocks noGrp="1"/>
          </p:cNvSpPr>
          <p:nvPr>
            <p:ph idx="1"/>
          </p:nvPr>
        </p:nvSpPr>
        <p:spPr>
          <a:xfrm>
            <a:off x="2592925" y="1783810"/>
            <a:ext cx="8915400" cy="4450080"/>
          </a:xfrm>
        </p:spPr>
        <p:txBody>
          <a:bodyPr>
            <a:noAutofit/>
          </a:bodyPr>
          <a:lstStyle/>
          <a:p>
            <a:pPr marL="0" indent="0">
              <a:buNone/>
            </a:pPr>
            <a:r>
              <a:rPr lang="pt-BR" sz="2400" dirty="0">
                <a:latin typeface="Times New Roman" panose="02020603050405020304" pitchFamily="18" charset="0"/>
                <a:cs typeface="Times New Roman" panose="02020603050405020304" pitchFamily="18" charset="0"/>
              </a:rPr>
              <a:t>void TorreHanoi(int origem, int destino, int auxiliar, int quantidade){</a:t>
            </a:r>
          </a:p>
          <a:p>
            <a:pPr marL="0" indent="0">
              <a:buNone/>
            </a:pPr>
            <a:r>
              <a:rPr lang="pt-BR" sz="2400" dirty="0">
                <a:latin typeface="Times New Roman" panose="02020603050405020304" pitchFamily="18" charset="0"/>
                <a:cs typeface="Times New Roman" panose="02020603050405020304" pitchFamily="18" charset="0"/>
              </a:rPr>
              <a:t>  if( quantidade == 1 ){</a:t>
            </a:r>
          </a:p>
          <a:p>
            <a:pPr marL="0" indent="0">
              <a:buNone/>
            </a:pPr>
            <a:r>
              <a:rPr lang="pt-BR" sz="2400" dirty="0">
                <a:latin typeface="Times New Roman" panose="02020603050405020304" pitchFamily="18" charset="0"/>
                <a:cs typeface="Times New Roman" panose="02020603050405020304" pitchFamily="18" charset="0"/>
              </a:rPr>
              <a:t>    count+=1;</a:t>
            </a:r>
          </a:p>
          <a:p>
            <a:pPr marL="0" indent="0">
              <a:buNone/>
            </a:pPr>
            <a:r>
              <a:rPr lang="pt-BR" sz="2400" dirty="0">
                <a:latin typeface="Times New Roman" panose="02020603050405020304" pitchFamily="18" charset="0"/>
                <a:cs typeface="Times New Roman" panose="02020603050405020304" pitchFamily="18" charset="0"/>
              </a:rPr>
              <a:t>  } else{</a:t>
            </a:r>
          </a:p>
          <a:p>
            <a:pPr marL="0" indent="0">
              <a:buNone/>
            </a:pPr>
            <a:r>
              <a:rPr lang="pt-BR" sz="2400" dirty="0">
                <a:latin typeface="Times New Roman" panose="02020603050405020304" pitchFamily="18" charset="0"/>
                <a:cs typeface="Times New Roman" panose="02020603050405020304" pitchFamily="18" charset="0"/>
              </a:rPr>
              <a:t>    TorreHanoi(origem, auxiliar, destino, quantidade-1);</a:t>
            </a:r>
          </a:p>
          <a:p>
            <a:pPr marL="0" indent="0">
              <a:buNone/>
            </a:pPr>
            <a:r>
              <a:rPr lang="pt-BR" sz="2400" dirty="0">
                <a:latin typeface="Times New Roman" panose="02020603050405020304" pitchFamily="18" charset="0"/>
                <a:cs typeface="Times New Roman" panose="02020603050405020304" pitchFamily="18" charset="0"/>
              </a:rPr>
              <a:t>    TorreHanoi(origem, destino, auxiliar, 1);</a:t>
            </a:r>
          </a:p>
          <a:p>
            <a:pPr marL="0" indent="0">
              <a:buNone/>
            </a:pPr>
            <a:r>
              <a:rPr lang="pt-BR" sz="2400" dirty="0">
                <a:latin typeface="Times New Roman" panose="02020603050405020304" pitchFamily="18" charset="0"/>
                <a:cs typeface="Times New Roman" panose="02020603050405020304" pitchFamily="18" charset="0"/>
              </a:rPr>
              <a:t>    TorreHanoi(auxiliar, destino, origem, quantidade-1);</a:t>
            </a:r>
          </a:p>
          <a:p>
            <a:pPr marL="0" indent="0">
              <a:buNone/>
            </a:pPr>
            <a:r>
              <a:rPr lang="pt-BR" sz="2400" dirty="0">
                <a:latin typeface="Times New Roman" panose="02020603050405020304" pitchFamily="18" charset="0"/>
                <a:cs typeface="Times New Roman" panose="02020603050405020304" pitchFamily="18" charset="0"/>
              </a:rPr>
              <a:t>  }</a:t>
            </a:r>
          </a:p>
          <a:p>
            <a:pPr marL="0" indent="0">
              <a:buNone/>
            </a:pPr>
            <a:r>
              <a:rPr lang="pt-B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754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4D35E-A32A-5785-FECB-414CC2B20304}"/>
              </a:ext>
            </a:extLst>
          </p:cNvPr>
          <p:cNvSpPr>
            <a:spLocks noGrp="1"/>
          </p:cNvSpPr>
          <p:nvPr>
            <p:ph type="title"/>
          </p:nvPr>
        </p:nvSpPr>
        <p:spPr>
          <a:xfrm>
            <a:off x="2592925" y="441230"/>
            <a:ext cx="8911687" cy="1280890"/>
          </a:xfrm>
        </p:spPr>
        <p:txBody>
          <a:bodyPr/>
          <a:lstStyle/>
          <a:p>
            <a:r>
              <a:rPr lang="pt-BR" dirty="0">
                <a:latin typeface="Times New Roman" panose="02020603050405020304" pitchFamily="18" charset="0"/>
                <a:cs typeface="Times New Roman" panose="02020603050405020304" pitchFamily="18" charset="0"/>
              </a:rPr>
              <a:t>função de custo e complexidade</a:t>
            </a:r>
          </a:p>
        </p:txBody>
      </p:sp>
      <p:sp>
        <p:nvSpPr>
          <p:cNvPr id="3" name="Espaço Reservado para Conteúdo 2">
            <a:extLst>
              <a:ext uri="{FF2B5EF4-FFF2-40B4-BE49-F238E27FC236}">
                <a16:creationId xmlns:a16="http://schemas.microsoft.com/office/drawing/2014/main" id="{32CC3250-A35C-4AF1-CA77-8B9A2DA175CD}"/>
              </a:ext>
            </a:extLst>
          </p:cNvPr>
          <p:cNvSpPr>
            <a:spLocks noGrp="1"/>
          </p:cNvSpPr>
          <p:nvPr>
            <p:ph idx="1"/>
          </p:nvPr>
        </p:nvSpPr>
        <p:spPr/>
        <p:txBody>
          <a:bodyPr>
            <a:noAutofit/>
          </a:bodyPr>
          <a:lstStyle/>
          <a:p>
            <a:r>
              <a:rPr lang="pt-BR" sz="2400" dirty="0">
                <a:latin typeface="Times New Roman" panose="02020603050405020304" pitchFamily="18" charset="0"/>
                <a:cs typeface="Times New Roman" panose="02020603050405020304" pitchFamily="18" charset="0"/>
              </a:rPr>
              <a:t>Analisando a função recursiva :</a:t>
            </a:r>
          </a:p>
          <a:p>
            <a:pPr marL="0" indent="0">
              <a:buNone/>
            </a:pPr>
            <a:r>
              <a:rPr lang="pt-BR" sz="2400" dirty="0">
                <a:latin typeface="Times New Roman" panose="02020603050405020304" pitchFamily="18" charset="0"/>
                <a:cs typeface="Times New Roman" panose="02020603050405020304" pitchFamily="18" charset="0"/>
              </a:rPr>
              <a:t>	T(n) = 1, n = 1 </a:t>
            </a:r>
          </a:p>
          <a:p>
            <a:pPr marL="0" indent="0">
              <a:buNone/>
            </a:pPr>
            <a:r>
              <a:rPr lang="pt-BR" sz="2400" dirty="0">
                <a:latin typeface="Times New Roman" panose="02020603050405020304" pitchFamily="18" charset="0"/>
                <a:cs typeface="Times New Roman" panose="02020603050405020304" pitchFamily="18" charset="0"/>
              </a:rPr>
              <a:t>	T(n) = 2T(n-1) + 1, n &gt; 1</a:t>
            </a:r>
          </a:p>
          <a:p>
            <a:endParaRPr lang="pt-BR" sz="2400" dirty="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rPr>
              <a:t>Utilizando o método interativo :</a:t>
            </a:r>
          </a:p>
          <a:p>
            <a:pPr marL="0" indent="0">
              <a:buNone/>
            </a:pPr>
            <a:r>
              <a:rPr lang="pt-BR" sz="2400" dirty="0">
                <a:latin typeface="Times New Roman" panose="02020603050405020304" pitchFamily="18" charset="0"/>
                <a:cs typeface="Times New Roman" panose="02020603050405020304" pitchFamily="18" charset="0"/>
              </a:rPr>
              <a:t>	T(n) = 2T(n - 1) + 1</a:t>
            </a:r>
          </a:p>
          <a:p>
            <a:pPr marL="0" indent="0">
              <a:buNone/>
            </a:pPr>
            <a:r>
              <a:rPr lang="pt-BR" sz="2400" dirty="0">
                <a:latin typeface="Times New Roman" panose="02020603050405020304" pitchFamily="18" charset="0"/>
                <a:cs typeface="Times New Roman" panose="02020603050405020304" pitchFamily="18" charset="0"/>
              </a:rPr>
              <a:t>	T(n-1) = 2(2T(n-2) + 1) + 1</a:t>
            </a:r>
          </a:p>
          <a:p>
            <a:pPr marL="0" indent="0">
              <a:buNone/>
            </a:pPr>
            <a:r>
              <a:rPr lang="pt-BR" sz="2400" dirty="0">
                <a:latin typeface="Times New Roman" panose="02020603050405020304" pitchFamily="18" charset="0"/>
                <a:cs typeface="Times New Roman" panose="02020603050405020304" pitchFamily="18" charset="0"/>
              </a:rPr>
              <a:t>	T(n-2) = 2(2(2T(n-3) + 1) + 1) + 1</a:t>
            </a:r>
          </a:p>
        </p:txBody>
      </p:sp>
    </p:spTree>
    <p:extLst>
      <p:ext uri="{BB962C8B-B14F-4D97-AF65-F5344CB8AC3E}">
        <p14:creationId xmlns:p14="http://schemas.microsoft.com/office/powerpoint/2010/main" val="109563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4D35E-A32A-5785-FECB-414CC2B20304}"/>
              </a:ext>
            </a:extLst>
          </p:cNvPr>
          <p:cNvSpPr>
            <a:spLocks noGrp="1"/>
          </p:cNvSpPr>
          <p:nvPr>
            <p:ph type="title"/>
          </p:nvPr>
        </p:nvSpPr>
        <p:spPr>
          <a:xfrm>
            <a:off x="2592925" y="441230"/>
            <a:ext cx="8911687" cy="1280890"/>
          </a:xfrm>
        </p:spPr>
        <p:txBody>
          <a:bodyPr/>
          <a:lstStyle/>
          <a:p>
            <a:r>
              <a:rPr lang="pt-BR" dirty="0">
                <a:latin typeface="Times New Roman" panose="02020603050405020304" pitchFamily="18" charset="0"/>
                <a:cs typeface="Times New Roman" panose="02020603050405020304" pitchFamily="18" charset="0"/>
              </a:rPr>
              <a:t>função de custo e complexidade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CC3250-A35C-4AF1-CA77-8B9A2DA175CD}"/>
                  </a:ext>
                </a:extLst>
              </p:cNvPr>
              <p:cNvSpPr>
                <a:spLocks noGrp="1"/>
              </p:cNvSpPr>
              <p:nvPr>
                <p:ph idx="1"/>
              </p:nvPr>
            </p:nvSpPr>
            <p:spPr/>
            <p:txBody>
              <a:bodyPr>
                <a:noAutofit/>
              </a:bodyPr>
              <a:lstStyle/>
              <a:p>
                <a:r>
                  <a:rPr lang="pt-BR" sz="2400" dirty="0">
                    <a:latin typeface="Times New Roman" panose="02020603050405020304" pitchFamily="18" charset="0"/>
                    <a:cs typeface="Times New Roman" panose="02020603050405020304" pitchFamily="18" charset="0"/>
                  </a:rPr>
                  <a:t>Calculando e padronizando em função de k : </a:t>
                </a:r>
              </a:p>
              <a:p>
                <a:pPr marL="0" indent="0">
                  <a:buNone/>
                </a:pPr>
                <a:r>
                  <a:rPr lang="pt-BR" sz="2400" dirty="0">
                    <a:latin typeface="Times New Roman" panose="02020603050405020304" pitchFamily="18" charset="0"/>
                    <a:cs typeface="Times New Roman" panose="02020603050405020304" pitchFamily="18" charset="0"/>
                  </a:rPr>
                  <a:t>	T(k) = </a:t>
                </a:r>
                <a14:m>
                  <m:oMath xmlns:m="http://schemas.openxmlformats.org/officeDocument/2006/math">
                    <m:sSup>
                      <m:sSupPr>
                        <m:ctrlPr>
                          <a:rPr lang="pt-BR" sz="2400" b="0" i="1" smtClean="0">
                            <a:latin typeface="Cambria Math" panose="02040503050406030204" pitchFamily="18" charset="0"/>
                            <a:cs typeface="Times New Roman" panose="02020603050405020304" pitchFamily="18" charset="0"/>
                          </a:rPr>
                        </m:ctrlPr>
                      </m:sSupPr>
                      <m:e>
                        <m:r>
                          <a:rPr lang="pt-BR" sz="2400" b="0" i="0" smtClean="0">
                            <a:latin typeface="Cambria Math" panose="02040503050406030204" pitchFamily="18" charset="0"/>
                            <a:cs typeface="Times New Roman" panose="02020603050405020304" pitchFamily="18" charset="0"/>
                          </a:rPr>
                          <m:t>2</m:t>
                        </m:r>
                      </m:e>
                      <m:sup>
                        <m:r>
                          <m:rPr>
                            <m:sty m:val="p"/>
                          </m:rPr>
                          <a:rPr lang="pt-BR" sz="2400" b="0" i="0" smtClean="0">
                            <a:latin typeface="Cambria Math" panose="02040503050406030204" pitchFamily="18" charset="0"/>
                            <a:cs typeface="Times New Roman" panose="02020603050405020304" pitchFamily="18" charset="0"/>
                          </a:rPr>
                          <m:t>k</m:t>
                        </m:r>
                      </m:sup>
                    </m:sSup>
                    <m:r>
                      <a:rPr lang="pt-BR" sz="2400" b="0" i="1" smtClean="0">
                        <a:latin typeface="Cambria Math" panose="02040503050406030204" pitchFamily="18" charset="0"/>
                        <a:cs typeface="Times New Roman" panose="02020603050405020304" pitchFamily="18" charset="0"/>
                      </a:rPr>
                      <m:t>𝑇</m:t>
                    </m:r>
                    <m:d>
                      <m:dPr>
                        <m:ctrlPr>
                          <a:rPr lang="pt-BR" sz="2400" b="0" i="1" smtClean="0">
                            <a:latin typeface="Cambria Math" panose="02040503050406030204" pitchFamily="18" charset="0"/>
                            <a:cs typeface="Times New Roman" panose="02020603050405020304" pitchFamily="18" charset="0"/>
                          </a:rPr>
                        </m:ctrlPr>
                      </m:dPr>
                      <m:e>
                        <m:r>
                          <a:rPr lang="pt-BR" sz="2400" b="0" i="1" smtClean="0">
                            <a:latin typeface="Cambria Math" panose="02040503050406030204" pitchFamily="18" charset="0"/>
                            <a:cs typeface="Times New Roman" panose="02020603050405020304" pitchFamily="18" charset="0"/>
                          </a:rPr>
                          <m:t>𝑛</m:t>
                        </m:r>
                        <m:r>
                          <a:rPr lang="pt-BR" sz="2400" b="0" i="1" smtClean="0">
                            <a:latin typeface="Cambria Math" panose="02040503050406030204" pitchFamily="18" charset="0"/>
                            <a:cs typeface="Times New Roman" panose="02020603050405020304" pitchFamily="18" charset="0"/>
                          </a:rPr>
                          <m:t> −</m:t>
                        </m:r>
                        <m:r>
                          <a:rPr lang="pt-BR" sz="2400" b="0" i="1" smtClean="0">
                            <a:latin typeface="Cambria Math" panose="02040503050406030204" pitchFamily="18" charset="0"/>
                            <a:cs typeface="Times New Roman" panose="02020603050405020304" pitchFamily="18" charset="0"/>
                          </a:rPr>
                          <m:t>𝑘</m:t>
                        </m:r>
                      </m:e>
                    </m:d>
                    <m:r>
                      <a:rPr lang="pt-BR" sz="2400" b="0" i="1" smtClean="0">
                        <a:latin typeface="Cambria Math" panose="02040503050406030204" pitchFamily="18" charset="0"/>
                        <a:cs typeface="Times New Roman" panose="02020603050405020304" pitchFamily="18" charset="0"/>
                      </a:rPr>
                      <m:t>+ </m:t>
                    </m:r>
                    <m:nary>
                      <m:naryPr>
                        <m:chr m:val="∑"/>
                        <m:ctrlPr>
                          <a:rPr lang="pt-BR" sz="2400" b="0" i="1" smtClean="0">
                            <a:latin typeface="Cambria Math" panose="02040503050406030204" pitchFamily="18" charset="0"/>
                            <a:cs typeface="Times New Roman" panose="02020603050405020304" pitchFamily="18" charset="0"/>
                          </a:rPr>
                        </m:ctrlPr>
                      </m:naryPr>
                      <m:sub>
                        <m:r>
                          <m:rPr>
                            <m:brk m:alnAt="23"/>
                          </m:rPr>
                          <a:rPr lang="pt-BR" sz="2400" b="0" i="1" smtClean="0">
                            <a:latin typeface="Cambria Math" panose="02040503050406030204" pitchFamily="18" charset="0"/>
                            <a:cs typeface="Times New Roman" panose="02020603050405020304" pitchFamily="18" charset="0"/>
                          </a:rPr>
                          <m:t>𝑖</m:t>
                        </m:r>
                        <m:r>
                          <a:rPr lang="pt-BR" sz="2400" b="0" i="1" smtClean="0">
                            <a:latin typeface="Cambria Math" panose="02040503050406030204" pitchFamily="18" charset="0"/>
                            <a:cs typeface="Times New Roman" panose="02020603050405020304" pitchFamily="18" charset="0"/>
                          </a:rPr>
                          <m:t>=0</m:t>
                        </m:r>
                      </m:sub>
                      <m:sup>
                        <m:r>
                          <a:rPr lang="pt-BR" sz="2400" b="0" i="1" smtClean="0">
                            <a:latin typeface="Cambria Math" panose="02040503050406030204" pitchFamily="18" charset="0"/>
                            <a:cs typeface="Times New Roman" panose="02020603050405020304" pitchFamily="18" charset="0"/>
                          </a:rPr>
                          <m:t>𝑘</m:t>
                        </m:r>
                        <m:r>
                          <a:rPr lang="pt-BR" sz="2400" b="0" i="1" smtClean="0">
                            <a:latin typeface="Cambria Math" panose="02040503050406030204" pitchFamily="18" charset="0"/>
                            <a:cs typeface="Times New Roman" panose="02020603050405020304" pitchFamily="18" charset="0"/>
                          </a:rPr>
                          <m:t>−1</m:t>
                        </m:r>
                      </m:sup>
                      <m:e>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𝑖</m:t>
                            </m:r>
                          </m:sup>
                        </m:sSup>
                      </m:e>
                    </m:nary>
                  </m:oMath>
                </a14:m>
                <a:endParaRPr lang="pt-BR" sz="2400" dirty="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rPr>
                  <a:t> Analisando o somatório acima, podemos identificar uma P.G de razão 2, portanto utilizando a fórmula da soma de uma P.G :</a:t>
                </a:r>
              </a:p>
              <a:p>
                <a:pPr marL="0" indent="0">
                  <a:buNone/>
                </a:pPr>
                <a:r>
                  <a:rPr lang="pt-BR" sz="2400" b="0" dirty="0">
                    <a:latin typeface="Times New Roman" panose="02020603050405020304" pitchFamily="18" charset="0"/>
                    <a:cs typeface="Times New Roman" panose="02020603050405020304" pitchFamily="18" charset="0"/>
                  </a:rPr>
                  <a:t>	</a:t>
                </a:r>
                <a:r>
                  <a:rPr lang="pt-BR" sz="2400" b="0" dirty="0">
                    <a:cs typeface="Times New Roman" panose="02020603050405020304" pitchFamily="18" charset="0"/>
                  </a:rPr>
                  <a:t> </a:t>
                </a:r>
                <a14:m>
                  <m:oMath xmlns:m="http://schemas.openxmlformats.org/officeDocument/2006/math">
                    <m:nary>
                      <m:naryPr>
                        <m:chr m:val="∑"/>
                        <m:ctrlPr>
                          <a:rPr lang="pt-BR" sz="2400" b="0" i="1" smtClean="0">
                            <a:latin typeface="Cambria Math" panose="02040503050406030204" pitchFamily="18" charset="0"/>
                            <a:cs typeface="Times New Roman" panose="02020603050405020304" pitchFamily="18" charset="0"/>
                          </a:rPr>
                        </m:ctrlPr>
                      </m:naryPr>
                      <m:sub>
                        <m:r>
                          <m:rPr>
                            <m:brk m:alnAt="23"/>
                          </m:rPr>
                          <a:rPr lang="pt-BR" sz="2400" b="0" i="1" smtClean="0">
                            <a:latin typeface="Cambria Math" panose="02040503050406030204" pitchFamily="18" charset="0"/>
                            <a:cs typeface="Times New Roman" panose="02020603050405020304" pitchFamily="18" charset="0"/>
                          </a:rPr>
                          <m:t>𝑖</m:t>
                        </m:r>
                        <m:r>
                          <a:rPr lang="pt-BR" sz="2400" b="0" i="1" smtClean="0">
                            <a:latin typeface="Cambria Math" panose="02040503050406030204" pitchFamily="18" charset="0"/>
                            <a:cs typeface="Times New Roman" panose="02020603050405020304" pitchFamily="18" charset="0"/>
                          </a:rPr>
                          <m:t>=0</m:t>
                        </m:r>
                      </m:sub>
                      <m:sup>
                        <m:r>
                          <a:rPr lang="pt-BR" sz="2400" b="0" i="1" smtClean="0">
                            <a:latin typeface="Cambria Math" panose="02040503050406030204" pitchFamily="18" charset="0"/>
                            <a:cs typeface="Times New Roman" panose="02020603050405020304" pitchFamily="18" charset="0"/>
                          </a:rPr>
                          <m:t>𝑘</m:t>
                        </m:r>
                        <m:r>
                          <a:rPr lang="pt-BR" sz="2400" b="0" i="1" smtClean="0">
                            <a:latin typeface="Cambria Math" panose="02040503050406030204" pitchFamily="18" charset="0"/>
                            <a:cs typeface="Times New Roman" panose="02020603050405020304" pitchFamily="18" charset="0"/>
                          </a:rPr>
                          <m:t>−1</m:t>
                        </m:r>
                      </m:sup>
                      <m:e>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𝑖</m:t>
                            </m:r>
                          </m:sup>
                        </m:sSup>
                      </m:e>
                    </m:nary>
                    <m:r>
                      <a:rPr lang="pt-BR" sz="2400" b="0" i="1" smtClean="0">
                        <a:latin typeface="Cambria Math" panose="02040503050406030204" pitchFamily="18" charset="0"/>
                        <a:cs typeface="Times New Roman" panose="02020603050405020304" pitchFamily="18" charset="0"/>
                      </a:rPr>
                      <m:t> </m:t>
                    </m:r>
                  </m:oMath>
                </a14:m>
                <a:r>
                  <a:rPr lang="pt-BR"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pt-BR" sz="2400" b="0" i="1" smtClean="0">
                            <a:latin typeface="Cambria Math" panose="02040503050406030204" pitchFamily="18" charset="0"/>
                            <a:cs typeface="Times New Roman" panose="02020603050405020304" pitchFamily="18" charset="0"/>
                          </a:rPr>
                        </m:ctrlPr>
                      </m:fPr>
                      <m:num>
                        <m:r>
                          <a:rPr lang="pt-BR" sz="2400" b="0" i="1" smtClean="0">
                            <a:latin typeface="Cambria Math" panose="02040503050406030204" pitchFamily="18" charset="0"/>
                            <a:cs typeface="Times New Roman" panose="02020603050405020304" pitchFamily="18" charset="0"/>
                          </a:rPr>
                          <m:t>1</m:t>
                        </m:r>
                        <m:d>
                          <m:dPr>
                            <m:ctrlPr>
                              <a:rPr lang="pt-BR" sz="2400" b="0" i="1" smtClean="0">
                                <a:latin typeface="Cambria Math" panose="02040503050406030204" pitchFamily="18" charset="0"/>
                                <a:cs typeface="Times New Roman" panose="02020603050405020304" pitchFamily="18" charset="0"/>
                              </a:rPr>
                            </m:ctrlPr>
                          </m:dPr>
                          <m:e>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𝑘</m:t>
                                </m:r>
                                <m:r>
                                  <a:rPr lang="pt-BR" sz="2400" b="0" i="1" smtClean="0">
                                    <a:latin typeface="Cambria Math" panose="02040503050406030204" pitchFamily="18" charset="0"/>
                                    <a:cs typeface="Times New Roman" panose="02020603050405020304" pitchFamily="18" charset="0"/>
                                  </a:rPr>
                                  <m:t>−1</m:t>
                                </m:r>
                              </m:sup>
                            </m:sSup>
                            <m:r>
                              <a:rPr lang="pt-BR" sz="2400" b="0" i="1" smtClean="0">
                                <a:latin typeface="Cambria Math" panose="02040503050406030204" pitchFamily="18" charset="0"/>
                                <a:cs typeface="Times New Roman" panose="02020603050405020304" pitchFamily="18" charset="0"/>
                              </a:rPr>
                              <m:t> −1</m:t>
                            </m:r>
                          </m:e>
                        </m:d>
                      </m:num>
                      <m:den>
                        <m:r>
                          <a:rPr lang="pt-BR" sz="2400" b="0" i="1" smtClean="0">
                            <a:latin typeface="Cambria Math" panose="02040503050406030204" pitchFamily="18" charset="0"/>
                            <a:cs typeface="Times New Roman" panose="02020603050405020304" pitchFamily="18" charset="0"/>
                          </a:rPr>
                          <m:t>2 −1</m:t>
                        </m:r>
                      </m:den>
                    </m:f>
                  </m:oMath>
                </a14:m>
                <a:r>
                  <a:rPr lang="pt-BR"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pt-BR" sz="2400" i="1" dirty="0" smtClean="0">
                            <a:latin typeface="Cambria Math" panose="02040503050406030204" pitchFamily="18" charset="0"/>
                            <a:cs typeface="Times New Roman" panose="02020603050405020304" pitchFamily="18" charset="0"/>
                          </a:rPr>
                        </m:ctrlPr>
                      </m:sSupPr>
                      <m:e>
                        <m:r>
                          <a:rPr lang="pt-BR" sz="2400" i="1" dirty="0" smtClean="0">
                            <a:latin typeface="Cambria Math" panose="02040503050406030204" pitchFamily="18" charset="0"/>
                            <a:cs typeface="Times New Roman" panose="02020603050405020304" pitchFamily="18" charset="0"/>
                          </a:rPr>
                          <m:t>2</m:t>
                        </m:r>
                      </m:e>
                      <m:sup>
                        <m:r>
                          <a:rPr lang="pt-BR" sz="2400" b="0" i="1" dirty="0" smtClean="0">
                            <a:latin typeface="Cambria Math" panose="02040503050406030204" pitchFamily="18" charset="0"/>
                            <a:cs typeface="Times New Roman" panose="02020603050405020304" pitchFamily="18" charset="0"/>
                          </a:rPr>
                          <m:t>𝑘</m:t>
                        </m:r>
                        <m:r>
                          <a:rPr lang="pt-BR" sz="2400" b="0" i="1" dirty="0" smtClean="0">
                            <a:latin typeface="Cambria Math" panose="02040503050406030204" pitchFamily="18" charset="0"/>
                            <a:cs typeface="Times New Roman" panose="02020603050405020304" pitchFamily="18" charset="0"/>
                          </a:rPr>
                          <m:t>−1</m:t>
                        </m:r>
                      </m:sup>
                    </m:sSup>
                    <m:r>
                      <a:rPr lang="pt-BR" sz="2400" i="1" dirty="0" smtClean="0">
                        <a:latin typeface="Cambria Math" panose="02040503050406030204" pitchFamily="18" charset="0"/>
                        <a:cs typeface="Times New Roman" panose="02020603050405020304" pitchFamily="18" charset="0"/>
                      </a:rPr>
                      <m:t>− 1</m:t>
                    </m:r>
                  </m:oMath>
                </a14:m>
                <a:endParaRPr lang="pt-BR"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e portanto, </a:t>
                </a:r>
              </a:p>
              <a:p>
                <a:pPr marL="0" indent="0">
                  <a:buNone/>
                </a:pPr>
                <a:r>
                  <a:rPr lang="pt-BR" sz="2400" dirty="0">
                    <a:latin typeface="Times New Roman" panose="02020603050405020304" pitchFamily="18" charset="0"/>
                    <a:cs typeface="Times New Roman" panose="02020603050405020304" pitchFamily="18" charset="0"/>
                  </a:rPr>
                  <a:t>	T(k) = </a:t>
                </a:r>
                <a14:m>
                  <m:oMath xmlns:m="http://schemas.openxmlformats.org/officeDocument/2006/math">
                    <m:sSup>
                      <m:sSupPr>
                        <m:ctrlPr>
                          <a:rPr lang="pt-BR" sz="2400" b="0" i="1" smtClean="0">
                            <a:latin typeface="Cambria Math" panose="02040503050406030204" pitchFamily="18" charset="0"/>
                            <a:cs typeface="Times New Roman" panose="02020603050405020304" pitchFamily="18" charset="0"/>
                          </a:rPr>
                        </m:ctrlPr>
                      </m:sSupPr>
                      <m:e>
                        <m:r>
                          <a:rPr lang="pt-BR" sz="2400" b="0" i="0" smtClean="0">
                            <a:latin typeface="Cambria Math" panose="02040503050406030204" pitchFamily="18" charset="0"/>
                            <a:cs typeface="Times New Roman" panose="02020603050405020304" pitchFamily="18" charset="0"/>
                          </a:rPr>
                          <m:t>2</m:t>
                        </m:r>
                      </m:e>
                      <m:sup>
                        <m:r>
                          <m:rPr>
                            <m:sty m:val="p"/>
                          </m:rPr>
                          <a:rPr lang="pt-BR" sz="2400" b="0" i="0" smtClean="0">
                            <a:latin typeface="Cambria Math" panose="02040503050406030204" pitchFamily="18" charset="0"/>
                            <a:cs typeface="Times New Roman" panose="02020603050405020304" pitchFamily="18" charset="0"/>
                          </a:rPr>
                          <m:t>k</m:t>
                        </m:r>
                      </m:sup>
                    </m:sSup>
                    <m:r>
                      <a:rPr lang="pt-BR" sz="2400" b="0" i="1" smtClean="0">
                        <a:latin typeface="Cambria Math" panose="02040503050406030204" pitchFamily="18" charset="0"/>
                        <a:cs typeface="Times New Roman" panose="02020603050405020304" pitchFamily="18" charset="0"/>
                      </a:rPr>
                      <m:t>𝑇</m:t>
                    </m:r>
                    <m:d>
                      <m:dPr>
                        <m:ctrlPr>
                          <a:rPr lang="pt-BR" sz="2400" b="0" i="1" smtClean="0">
                            <a:latin typeface="Cambria Math" panose="02040503050406030204" pitchFamily="18" charset="0"/>
                            <a:cs typeface="Times New Roman" panose="02020603050405020304" pitchFamily="18" charset="0"/>
                          </a:rPr>
                        </m:ctrlPr>
                      </m:dPr>
                      <m:e>
                        <m:r>
                          <a:rPr lang="pt-BR" sz="2400" b="0" i="1" smtClean="0">
                            <a:latin typeface="Cambria Math" panose="02040503050406030204" pitchFamily="18" charset="0"/>
                            <a:cs typeface="Times New Roman" panose="02020603050405020304" pitchFamily="18" charset="0"/>
                          </a:rPr>
                          <m:t>𝑛</m:t>
                        </m:r>
                        <m:r>
                          <a:rPr lang="pt-BR" sz="2400" b="0" i="1" smtClean="0">
                            <a:latin typeface="Cambria Math" panose="02040503050406030204" pitchFamily="18" charset="0"/>
                            <a:cs typeface="Times New Roman" panose="02020603050405020304" pitchFamily="18" charset="0"/>
                          </a:rPr>
                          <m:t> −</m:t>
                        </m:r>
                        <m:r>
                          <a:rPr lang="pt-BR" sz="2400" b="0" i="1" smtClean="0">
                            <a:latin typeface="Cambria Math" panose="02040503050406030204" pitchFamily="18" charset="0"/>
                            <a:cs typeface="Times New Roman" panose="02020603050405020304" pitchFamily="18" charset="0"/>
                          </a:rPr>
                          <m:t>𝑘</m:t>
                        </m:r>
                      </m:e>
                    </m:d>
                  </m:oMath>
                </a14:m>
                <a:r>
                  <a:rPr lang="pt-BR"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pt-BR" sz="2400" i="1" dirty="0">
                            <a:latin typeface="Cambria Math" panose="02040503050406030204" pitchFamily="18" charset="0"/>
                            <a:cs typeface="Times New Roman" panose="02020603050405020304" pitchFamily="18" charset="0"/>
                          </a:rPr>
                        </m:ctrlPr>
                      </m:sSupPr>
                      <m:e>
                        <m:r>
                          <a:rPr lang="pt-BR" sz="2400" i="1" dirty="0">
                            <a:latin typeface="Cambria Math" panose="02040503050406030204" pitchFamily="18" charset="0"/>
                            <a:cs typeface="Times New Roman" panose="02020603050405020304" pitchFamily="18" charset="0"/>
                          </a:rPr>
                          <m:t>2</m:t>
                        </m:r>
                      </m:e>
                      <m:sup>
                        <m:r>
                          <a:rPr lang="pt-BR" sz="2400" i="1" dirty="0">
                            <a:latin typeface="Cambria Math" panose="02040503050406030204" pitchFamily="18" charset="0"/>
                            <a:cs typeface="Times New Roman" panose="02020603050405020304" pitchFamily="18" charset="0"/>
                          </a:rPr>
                          <m:t>𝑘</m:t>
                        </m:r>
                        <m:r>
                          <a:rPr lang="pt-BR" sz="2400" i="1" dirty="0">
                            <a:latin typeface="Cambria Math" panose="02040503050406030204" pitchFamily="18" charset="0"/>
                            <a:cs typeface="Times New Roman" panose="02020603050405020304" pitchFamily="18" charset="0"/>
                          </a:rPr>
                          <m:t>−1</m:t>
                        </m:r>
                      </m:sup>
                    </m:sSup>
                    <m:r>
                      <a:rPr lang="pt-BR" sz="2400" i="1" dirty="0">
                        <a:latin typeface="Cambria Math" panose="02040503050406030204" pitchFamily="18" charset="0"/>
                        <a:cs typeface="Times New Roman" panose="02020603050405020304" pitchFamily="18" charset="0"/>
                      </a:rPr>
                      <m:t>− 1</m:t>
                    </m:r>
                  </m:oMath>
                </a14:m>
                <a:endParaRPr lang="pt-BR" sz="2400" dirty="0">
                  <a:latin typeface="Times New Roman" panose="02020603050405020304" pitchFamily="18" charset="0"/>
                  <a:cs typeface="Times New Roman" panose="02020603050405020304" pitchFamily="18" charset="0"/>
                </a:endParaRPr>
              </a:p>
              <a:p>
                <a:pPr marL="0" indent="0">
                  <a:buNone/>
                </a:pPr>
                <a:endParaRPr lang="pt-BR" sz="2400" dirty="0">
                  <a:latin typeface="Times New Roman" panose="02020603050405020304" pitchFamily="18" charset="0"/>
                  <a:cs typeface="Times New Roman" panose="02020603050405020304" pitchFamily="18" charset="0"/>
                </a:endParaRPr>
              </a:p>
            </p:txBody>
          </p:sp>
        </mc:Choice>
        <mc:Fallback xmlns="">
          <p:sp>
            <p:nvSpPr>
              <p:cNvPr id="3" name="Espaço Reservado para Conteúdo 2">
                <a:extLst>
                  <a:ext uri="{FF2B5EF4-FFF2-40B4-BE49-F238E27FC236}">
                    <a16:creationId xmlns:a16="http://schemas.microsoft.com/office/drawing/2014/main" id="{32CC3250-A35C-4AF1-CA77-8B9A2DA175CD}"/>
                  </a:ext>
                </a:extLst>
              </p:cNvPr>
              <p:cNvSpPr>
                <a:spLocks noGrp="1" noRot="1" noChangeAspect="1" noMove="1" noResize="1" noEditPoints="1" noAdjustHandles="1" noChangeArrowheads="1" noChangeShapeType="1" noTextEdit="1"/>
              </p:cNvSpPr>
              <p:nvPr>
                <p:ph idx="1"/>
              </p:nvPr>
            </p:nvSpPr>
            <p:spPr>
              <a:blipFill>
                <a:blip r:embed="rId2"/>
                <a:stretch>
                  <a:fillRect l="-958" t="-1290"/>
                </a:stretch>
              </a:blipFill>
            </p:spPr>
            <p:txBody>
              <a:bodyPr/>
              <a:lstStyle/>
              <a:p>
                <a:r>
                  <a:rPr lang="pt-BR">
                    <a:noFill/>
                  </a:rPr>
                  <a:t> </a:t>
                </a:r>
              </a:p>
            </p:txBody>
          </p:sp>
        </mc:Fallback>
      </mc:AlternateContent>
    </p:spTree>
    <p:extLst>
      <p:ext uri="{BB962C8B-B14F-4D97-AF65-F5344CB8AC3E}">
        <p14:creationId xmlns:p14="http://schemas.microsoft.com/office/powerpoint/2010/main" val="154991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4D35E-A32A-5785-FECB-414CC2B20304}"/>
              </a:ext>
            </a:extLst>
          </p:cNvPr>
          <p:cNvSpPr>
            <a:spLocks noGrp="1"/>
          </p:cNvSpPr>
          <p:nvPr>
            <p:ph type="title"/>
          </p:nvPr>
        </p:nvSpPr>
        <p:spPr>
          <a:xfrm>
            <a:off x="2592925" y="441230"/>
            <a:ext cx="8911687" cy="1280890"/>
          </a:xfrm>
        </p:spPr>
        <p:txBody>
          <a:bodyPr/>
          <a:lstStyle/>
          <a:p>
            <a:r>
              <a:rPr lang="pt-BR" dirty="0">
                <a:latin typeface="Times New Roman" panose="02020603050405020304" pitchFamily="18" charset="0"/>
                <a:cs typeface="Times New Roman" panose="02020603050405020304" pitchFamily="18" charset="0"/>
              </a:rPr>
              <a:t>função de custo e complexidade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CC3250-A35C-4AF1-CA77-8B9A2DA175CD}"/>
                  </a:ext>
                </a:extLst>
              </p:cNvPr>
              <p:cNvSpPr>
                <a:spLocks noGrp="1"/>
              </p:cNvSpPr>
              <p:nvPr>
                <p:ph idx="1"/>
              </p:nvPr>
            </p:nvSpPr>
            <p:spPr/>
            <p:txBody>
              <a:bodyPr>
                <a:noAutofit/>
              </a:bodyPr>
              <a:lstStyle/>
              <a:p>
                <a:r>
                  <a:rPr lang="pt-BR" sz="2400" dirty="0">
                    <a:latin typeface="Times New Roman" panose="02020603050405020304" pitchFamily="18" charset="0"/>
                    <a:cs typeface="Times New Roman" panose="02020603050405020304" pitchFamily="18" charset="0"/>
                  </a:rPr>
                  <a:t>Para voltarmos ao caso base, consideremos k = n - 1 :</a:t>
                </a:r>
              </a:p>
              <a:p>
                <a:pPr marL="0" indent="0">
                  <a:buNone/>
                </a:pPr>
                <a:r>
                  <a:rPr lang="pt-BR" sz="2400" dirty="0">
                    <a:latin typeface="Times New Roman" panose="02020603050405020304" pitchFamily="18" charset="0"/>
                    <a:cs typeface="Times New Roman" panose="02020603050405020304" pitchFamily="18" charset="0"/>
                  </a:rPr>
                  <a:t>	T(n) = </a:t>
                </a:r>
                <a14:m>
                  <m:oMath xmlns:m="http://schemas.openxmlformats.org/officeDocument/2006/math">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r>
                          <a:rPr lang="pt-BR" sz="2400" b="0" i="1" smtClean="0">
                            <a:latin typeface="Cambria Math" panose="02040503050406030204" pitchFamily="18" charset="0"/>
                            <a:cs typeface="Times New Roman" panose="02020603050405020304" pitchFamily="18" charset="0"/>
                          </a:rPr>
                          <m:t>−1</m:t>
                        </m:r>
                      </m:sup>
                    </m:sSup>
                    <m:r>
                      <a:rPr lang="pt-BR" sz="2400" b="0" i="1" smtClean="0">
                        <a:latin typeface="Cambria Math" panose="02040503050406030204" pitchFamily="18" charset="0"/>
                        <a:cs typeface="Times New Roman" panose="02020603050405020304" pitchFamily="18" charset="0"/>
                      </a:rPr>
                      <m:t>𝑇</m:t>
                    </m:r>
                    <m:d>
                      <m:dPr>
                        <m:ctrlPr>
                          <a:rPr lang="pt-BR" sz="2400" b="0" i="1" smtClean="0">
                            <a:latin typeface="Cambria Math" panose="02040503050406030204" pitchFamily="18" charset="0"/>
                            <a:cs typeface="Times New Roman" panose="02020603050405020304" pitchFamily="18" charset="0"/>
                          </a:rPr>
                        </m:ctrlPr>
                      </m:dPr>
                      <m:e>
                        <m:r>
                          <a:rPr lang="pt-BR" sz="2400" b="0" i="1" smtClean="0">
                            <a:latin typeface="Cambria Math" panose="02040503050406030204" pitchFamily="18" charset="0"/>
                            <a:cs typeface="Times New Roman" panose="02020603050405020304" pitchFamily="18" charset="0"/>
                          </a:rPr>
                          <m:t>𝑛</m:t>
                        </m:r>
                        <m:r>
                          <a:rPr lang="pt-BR" sz="2400" b="0" i="1" smtClean="0">
                            <a:latin typeface="Cambria Math" panose="02040503050406030204" pitchFamily="18" charset="0"/>
                            <a:cs typeface="Times New Roman" panose="02020603050405020304" pitchFamily="18" charset="0"/>
                          </a:rPr>
                          <m:t> −</m:t>
                        </m:r>
                        <m:d>
                          <m:dPr>
                            <m:ctrlPr>
                              <a:rPr lang="pt-BR" sz="2400" b="0" i="1" smtClean="0">
                                <a:latin typeface="Cambria Math" panose="02040503050406030204" pitchFamily="18" charset="0"/>
                                <a:cs typeface="Times New Roman" panose="02020603050405020304" pitchFamily="18" charset="0"/>
                              </a:rPr>
                            </m:ctrlPr>
                          </m:dPr>
                          <m:e>
                            <m:r>
                              <a:rPr lang="pt-BR" sz="2400" b="0" i="1" smtClean="0">
                                <a:latin typeface="Cambria Math" panose="02040503050406030204" pitchFamily="18" charset="0"/>
                                <a:cs typeface="Times New Roman" panose="02020603050405020304" pitchFamily="18" charset="0"/>
                              </a:rPr>
                              <m:t>𝑛</m:t>
                            </m:r>
                            <m:r>
                              <a:rPr lang="pt-BR" sz="2400" b="0" i="1" smtClean="0">
                                <a:latin typeface="Cambria Math" panose="02040503050406030204" pitchFamily="18" charset="0"/>
                                <a:cs typeface="Times New Roman" panose="02020603050405020304" pitchFamily="18" charset="0"/>
                              </a:rPr>
                              <m:t> −1</m:t>
                            </m:r>
                          </m:e>
                        </m:d>
                      </m:e>
                    </m:d>
                    <m:r>
                      <a:rPr lang="pt-BR" sz="2400" b="0" i="1" smtClean="0">
                        <a:latin typeface="Cambria Math" panose="02040503050406030204" pitchFamily="18" charset="0"/>
                        <a:cs typeface="Times New Roman" panose="02020603050405020304" pitchFamily="18" charset="0"/>
                      </a:rPr>
                      <m:t>+</m:t>
                    </m:r>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r>
                          <a:rPr lang="pt-BR" sz="2400" b="0" i="1" smtClean="0">
                            <a:latin typeface="Cambria Math" panose="02040503050406030204" pitchFamily="18" charset="0"/>
                            <a:cs typeface="Times New Roman" panose="02020603050405020304" pitchFamily="18" charset="0"/>
                          </a:rPr>
                          <m:t>−2</m:t>
                        </m:r>
                      </m:sup>
                    </m:sSup>
                    <m:r>
                      <a:rPr lang="pt-BR" sz="2400" b="0" i="1" smtClean="0">
                        <a:latin typeface="Cambria Math" panose="02040503050406030204" pitchFamily="18" charset="0"/>
                        <a:cs typeface="Times New Roman" panose="02020603050405020304" pitchFamily="18" charset="0"/>
                      </a:rPr>
                      <m:t>−1</m:t>
                    </m:r>
                  </m:oMath>
                </a14:m>
                <a:endParaRPr lang="pt-BR" sz="2400" dirty="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rPr>
                  <a:t> Função de custo :</a:t>
                </a:r>
              </a:p>
              <a:p>
                <a:pPr marL="0" indent="0">
                  <a:buNone/>
                </a:pPr>
                <a:r>
                  <a:rPr lang="pt-BR" sz="2400" dirty="0">
                    <a:latin typeface="Times New Roman" panose="02020603050405020304" pitchFamily="18" charset="0"/>
                    <a:cs typeface="Times New Roman" panose="02020603050405020304" pitchFamily="18" charset="0"/>
                  </a:rPr>
                  <a:t>	T(n) = </a:t>
                </a:r>
                <a14:m>
                  <m:oMath xmlns:m="http://schemas.openxmlformats.org/officeDocument/2006/math">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r>
                          <a:rPr lang="pt-BR" sz="2400" b="0" i="1" smtClean="0">
                            <a:latin typeface="Cambria Math" panose="02040503050406030204" pitchFamily="18" charset="0"/>
                            <a:cs typeface="Times New Roman" panose="02020603050405020304" pitchFamily="18" charset="0"/>
                          </a:rPr>
                          <m:t>−1</m:t>
                        </m:r>
                      </m:sup>
                    </m:sSup>
                    <m:r>
                      <a:rPr lang="pt-BR" sz="2400" b="0" i="1" smtClean="0">
                        <a:latin typeface="Cambria Math" panose="02040503050406030204" pitchFamily="18" charset="0"/>
                        <a:cs typeface="Times New Roman" panose="02020603050405020304" pitchFamily="18" charset="0"/>
                      </a:rPr>
                      <m:t>+</m:t>
                    </m:r>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r>
                          <a:rPr lang="pt-BR" sz="2400" b="0" i="1" smtClean="0">
                            <a:latin typeface="Cambria Math" panose="02040503050406030204" pitchFamily="18" charset="0"/>
                            <a:cs typeface="Times New Roman" panose="02020603050405020304" pitchFamily="18" charset="0"/>
                          </a:rPr>
                          <m:t>−2</m:t>
                        </m:r>
                      </m:sup>
                    </m:sSup>
                    <m:r>
                      <a:rPr lang="pt-BR" sz="2400" b="0" i="1" smtClean="0">
                        <a:latin typeface="Cambria Math" panose="02040503050406030204" pitchFamily="18" charset="0"/>
                        <a:cs typeface="Times New Roman" panose="02020603050405020304" pitchFamily="18" charset="0"/>
                      </a:rPr>
                      <m:t>−1</m:t>
                    </m:r>
                  </m:oMath>
                </a14:m>
                <a:endParaRPr lang="pt-BR"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T(n) = </a:t>
                </a:r>
                <a14:m>
                  <m:oMath xmlns:m="http://schemas.openxmlformats.org/officeDocument/2006/math">
                    <m:f>
                      <m:fPr>
                        <m:ctrlPr>
                          <a:rPr lang="pt-BR" sz="2400" b="0" i="1" smtClean="0">
                            <a:latin typeface="Cambria Math" panose="02040503050406030204" pitchFamily="18" charset="0"/>
                            <a:cs typeface="Times New Roman" panose="02020603050405020304" pitchFamily="18" charset="0"/>
                          </a:rPr>
                        </m:ctrlPr>
                      </m:fPr>
                      <m:num>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sup>
                        </m:sSup>
                      </m:num>
                      <m:den>
                        <m:r>
                          <a:rPr lang="pt-BR" sz="2400" b="0" i="1" smtClean="0">
                            <a:latin typeface="Cambria Math" panose="02040503050406030204" pitchFamily="18" charset="0"/>
                            <a:cs typeface="Times New Roman" panose="02020603050405020304" pitchFamily="18" charset="0"/>
                          </a:rPr>
                          <m:t>2</m:t>
                        </m:r>
                      </m:den>
                    </m:f>
                    <m:r>
                      <a:rPr lang="pt-BR" sz="2400" b="0" i="1" smtClean="0">
                        <a:latin typeface="Cambria Math" panose="02040503050406030204" pitchFamily="18" charset="0"/>
                        <a:cs typeface="Times New Roman" panose="02020603050405020304" pitchFamily="18" charset="0"/>
                      </a:rPr>
                      <m:t>+</m:t>
                    </m:r>
                    <m:f>
                      <m:fPr>
                        <m:ctrlPr>
                          <a:rPr lang="pt-BR" sz="2400" b="0" i="1" smtClean="0">
                            <a:latin typeface="Cambria Math" panose="02040503050406030204" pitchFamily="18" charset="0"/>
                            <a:cs typeface="Times New Roman" panose="02020603050405020304" pitchFamily="18" charset="0"/>
                          </a:rPr>
                        </m:ctrlPr>
                      </m:fPr>
                      <m:num>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sup>
                        </m:sSup>
                      </m:num>
                      <m:den>
                        <m:r>
                          <a:rPr lang="pt-BR" sz="2400" b="0" i="1" smtClean="0">
                            <a:latin typeface="Cambria Math" panose="02040503050406030204" pitchFamily="18" charset="0"/>
                            <a:cs typeface="Times New Roman" panose="02020603050405020304" pitchFamily="18" charset="0"/>
                          </a:rPr>
                          <m:t>4</m:t>
                        </m:r>
                      </m:den>
                    </m:f>
                    <m:r>
                      <a:rPr lang="pt-BR" sz="2400" b="0" i="1" smtClean="0">
                        <a:latin typeface="Cambria Math" panose="02040503050406030204" pitchFamily="18" charset="0"/>
                        <a:cs typeface="Times New Roman" panose="02020603050405020304" pitchFamily="18" charset="0"/>
                      </a:rPr>
                      <m:t> −1</m:t>
                    </m:r>
                  </m:oMath>
                </a14:m>
                <a:r>
                  <a:rPr lang="pt-BR"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pt-BR" sz="2400" b="0" i="1" smtClean="0">
                            <a:latin typeface="Cambria Math" panose="02040503050406030204" pitchFamily="18" charset="0"/>
                            <a:cs typeface="Times New Roman" panose="02020603050405020304" pitchFamily="18" charset="0"/>
                          </a:rPr>
                        </m:ctrlPr>
                      </m:fPr>
                      <m:num>
                        <m:r>
                          <a:rPr lang="pt-BR" sz="2400" b="0" i="1" smtClean="0">
                            <a:latin typeface="Cambria Math" panose="02040503050406030204" pitchFamily="18" charset="0"/>
                            <a:cs typeface="Times New Roman" panose="02020603050405020304" pitchFamily="18" charset="0"/>
                          </a:rPr>
                          <m:t>6∗</m:t>
                        </m:r>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sup>
                        </m:sSup>
                        <m:r>
                          <a:rPr lang="pt-BR" sz="2400" b="0" i="1" smtClean="0">
                            <a:latin typeface="Cambria Math" panose="02040503050406030204" pitchFamily="18" charset="0"/>
                            <a:cs typeface="Times New Roman" panose="02020603050405020304" pitchFamily="18" charset="0"/>
                          </a:rPr>
                          <m:t> −8 </m:t>
                        </m:r>
                      </m:num>
                      <m:den>
                        <m:r>
                          <a:rPr lang="pt-BR" sz="2400" b="0" i="1" smtClean="0">
                            <a:latin typeface="Cambria Math" panose="02040503050406030204" pitchFamily="18" charset="0"/>
                            <a:cs typeface="Times New Roman" panose="02020603050405020304" pitchFamily="18" charset="0"/>
                          </a:rPr>
                          <m:t>8</m:t>
                        </m:r>
                      </m:den>
                    </m:f>
                  </m:oMath>
                </a14:m>
                <a:endParaRPr lang="pt-BR" sz="2400" dirty="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rPr>
                  <a:t>Complexidade :</a:t>
                </a:r>
              </a:p>
              <a:p>
                <a:pPr marL="0" indent="0">
                  <a:buNone/>
                </a:pPr>
                <a:r>
                  <a:rPr lang="pt-BR" sz="2400" dirty="0">
                    <a:latin typeface="Times New Roman" panose="02020603050405020304" pitchFamily="18" charset="0"/>
                    <a:cs typeface="Times New Roman" panose="02020603050405020304" pitchFamily="18" charset="0"/>
                  </a:rPr>
                  <a:t>	Ɵ(</a:t>
                </a:r>
                <a14:m>
                  <m:oMath xmlns:m="http://schemas.openxmlformats.org/officeDocument/2006/math">
                    <m:sSup>
                      <m:sSupPr>
                        <m:ctrlPr>
                          <a:rPr lang="pt-BR" sz="2400" b="0" i="1" smtClean="0">
                            <a:latin typeface="Cambria Math" panose="02040503050406030204" pitchFamily="18" charset="0"/>
                            <a:cs typeface="Times New Roman" panose="02020603050405020304" pitchFamily="18" charset="0"/>
                          </a:rPr>
                        </m:ctrlPr>
                      </m:sSupPr>
                      <m:e>
                        <m:r>
                          <a:rPr lang="pt-BR" sz="2400" b="0" i="1" smtClean="0">
                            <a:latin typeface="Cambria Math" panose="02040503050406030204" pitchFamily="18" charset="0"/>
                            <a:cs typeface="Times New Roman" panose="02020603050405020304" pitchFamily="18" charset="0"/>
                          </a:rPr>
                          <m:t>2</m:t>
                        </m:r>
                      </m:e>
                      <m:sup>
                        <m:r>
                          <a:rPr lang="pt-BR" sz="2400" b="0" i="1" smtClean="0">
                            <a:latin typeface="Cambria Math" panose="02040503050406030204" pitchFamily="18" charset="0"/>
                            <a:cs typeface="Times New Roman" panose="02020603050405020304" pitchFamily="18" charset="0"/>
                          </a:rPr>
                          <m:t>𝑛</m:t>
                        </m:r>
                      </m:sup>
                    </m:sSup>
                  </m:oMath>
                </a14:m>
                <a:r>
                  <a:rPr lang="pt-BR" sz="2400" dirty="0">
                    <a:latin typeface="Times New Roman" panose="02020603050405020304" pitchFamily="18" charset="0"/>
                    <a:cs typeface="Times New Roman" panose="02020603050405020304" pitchFamily="18" charset="0"/>
                  </a:rPr>
                  <a:t>)</a:t>
                </a:r>
              </a:p>
              <a:p>
                <a:pPr marL="0" indent="0">
                  <a:buNone/>
                </a:pPr>
                <a:r>
                  <a:rPr lang="pt-BR" sz="2400" dirty="0">
                    <a:latin typeface="Times New Roman" panose="02020603050405020304" pitchFamily="18" charset="0"/>
                    <a:cs typeface="Times New Roman" panose="02020603050405020304" pitchFamily="18" charset="0"/>
                  </a:rPr>
                  <a:t>	</a:t>
                </a:r>
              </a:p>
            </p:txBody>
          </p:sp>
        </mc:Choice>
        <mc:Fallback xmlns="">
          <p:sp>
            <p:nvSpPr>
              <p:cNvPr id="3" name="Espaço Reservado para Conteúdo 2">
                <a:extLst>
                  <a:ext uri="{FF2B5EF4-FFF2-40B4-BE49-F238E27FC236}">
                    <a16:creationId xmlns:a16="http://schemas.microsoft.com/office/drawing/2014/main" id="{32CC3250-A35C-4AF1-CA77-8B9A2DA175CD}"/>
                  </a:ext>
                </a:extLst>
              </p:cNvPr>
              <p:cNvSpPr>
                <a:spLocks noGrp="1" noRot="1" noChangeAspect="1" noMove="1" noResize="1" noEditPoints="1" noAdjustHandles="1" noChangeArrowheads="1" noChangeShapeType="1" noTextEdit="1"/>
              </p:cNvSpPr>
              <p:nvPr>
                <p:ph idx="1"/>
              </p:nvPr>
            </p:nvSpPr>
            <p:spPr>
              <a:blipFill>
                <a:blip r:embed="rId2"/>
                <a:stretch>
                  <a:fillRect l="-958" t="-1290" b="-323"/>
                </a:stretch>
              </a:blipFill>
            </p:spPr>
            <p:txBody>
              <a:bodyPr/>
              <a:lstStyle/>
              <a:p>
                <a:r>
                  <a:rPr lang="pt-BR">
                    <a:noFill/>
                  </a:rPr>
                  <a:t> </a:t>
                </a:r>
              </a:p>
            </p:txBody>
          </p:sp>
        </mc:Fallback>
      </mc:AlternateContent>
    </p:spTree>
    <p:extLst>
      <p:ext uri="{BB962C8B-B14F-4D97-AF65-F5344CB8AC3E}">
        <p14:creationId xmlns:p14="http://schemas.microsoft.com/office/powerpoint/2010/main" val="284605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15FC3-FC14-3083-535C-E537A068A489}"/>
              </a:ext>
            </a:extLst>
          </p:cNvPr>
          <p:cNvSpPr>
            <a:spLocks noGrp="1"/>
          </p:cNvSpPr>
          <p:nvPr>
            <p:ph type="title"/>
          </p:nvPr>
        </p:nvSpPr>
        <p:spPr/>
        <p:txBody>
          <a:bodyPr>
            <a:normAutofit/>
          </a:bodyPr>
          <a:lstStyle/>
          <a:p>
            <a:r>
              <a:rPr lang="pt-BR" dirty="0">
                <a:latin typeface="Times New Roman" panose="02020603050405020304" pitchFamily="18" charset="0"/>
                <a:cs typeface="Times New Roman" panose="02020603050405020304" pitchFamily="18" charset="0"/>
              </a:rPr>
              <a:t>Experimentação</a:t>
            </a:r>
          </a:p>
        </p:txBody>
      </p:sp>
      <p:sp>
        <p:nvSpPr>
          <p:cNvPr id="3" name="Espaço Reservado para Conteúdo 2">
            <a:extLst>
              <a:ext uri="{FF2B5EF4-FFF2-40B4-BE49-F238E27FC236}">
                <a16:creationId xmlns:a16="http://schemas.microsoft.com/office/drawing/2014/main" id="{59D6A04D-077D-D6B6-697A-7D15D8AA72B0}"/>
              </a:ext>
            </a:extLst>
          </p:cNvPr>
          <p:cNvSpPr>
            <a:spLocks noGrp="1"/>
          </p:cNvSpPr>
          <p:nvPr>
            <p:ph idx="1"/>
          </p:nvPr>
        </p:nvSpPr>
        <p:spPr/>
        <p:txBody>
          <a:bodyPr>
            <a:normAutofit/>
          </a:bodyPr>
          <a:lstStyle/>
          <a:p>
            <a:r>
              <a:rPr lang="pt-BR" sz="2400" dirty="0">
                <a:latin typeface="Times New Roman" panose="02020603050405020304" pitchFamily="18" charset="0"/>
                <a:cs typeface="Times New Roman" panose="02020603050405020304" pitchFamily="18" charset="0"/>
              </a:rPr>
              <a:t>O programa utilizado após finalizar, exibe na tela o seu tempo de execução.</a:t>
            </a:r>
          </a:p>
          <a:p>
            <a:r>
              <a:rPr lang="pt-BR" sz="2400" dirty="0">
                <a:latin typeface="Times New Roman" panose="02020603050405020304" pitchFamily="18" charset="0"/>
                <a:cs typeface="Times New Roman" panose="02020603050405020304" pitchFamily="18" charset="0"/>
              </a:rPr>
              <a:t>Para cada entrada do algoritmo o programa foi executado 13 vezes e os tempos de execução foram salvos em arquivos de log.</a:t>
            </a:r>
          </a:p>
          <a:p>
            <a:r>
              <a:rPr lang="pt-BR" sz="2400" dirty="0">
                <a:latin typeface="Times New Roman" panose="02020603050405020304" pitchFamily="18" charset="0"/>
                <a:cs typeface="Times New Roman" panose="02020603050405020304" pitchFamily="18" charset="0"/>
              </a:rPr>
              <a:t>As entradas foram de no intervalo 25 a 38.</a:t>
            </a:r>
          </a:p>
          <a:p>
            <a:r>
              <a:rPr lang="pt-BR" sz="2400" dirty="0">
                <a:latin typeface="Times New Roman" panose="02020603050405020304" pitchFamily="18" charset="0"/>
                <a:cs typeface="Times New Roman" panose="02020603050405020304" pitchFamily="18" charset="0"/>
              </a:rPr>
              <a:t>O gráfico do comportamento do algoritmo foi criado com base nas entradas e os seus respectivos tempos de execução médios.</a:t>
            </a:r>
          </a:p>
          <a:p>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18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BC1DA-E0CE-ED21-CF91-F0FC77FCBAAC}"/>
              </a:ext>
            </a:extLst>
          </p:cNvPr>
          <p:cNvSpPr>
            <a:spLocks noGrp="1"/>
          </p:cNvSpPr>
          <p:nvPr>
            <p:ph type="title"/>
          </p:nvPr>
        </p:nvSpPr>
        <p:spPr/>
        <p:txBody>
          <a:bodyPr/>
          <a:lstStyle/>
          <a:p>
            <a:r>
              <a:rPr lang="pt-BR" dirty="0">
                <a:latin typeface="Times New Roman" panose="02020603050405020304" pitchFamily="18" charset="0"/>
                <a:cs typeface="Times New Roman" panose="02020603050405020304" pitchFamily="18" charset="0"/>
              </a:rPr>
              <a:t>Gráficos</a:t>
            </a:r>
          </a:p>
        </p:txBody>
      </p:sp>
      <p:pic>
        <p:nvPicPr>
          <p:cNvPr id="7" name="Espaço Reservado para Conteúdo 6">
            <a:extLst>
              <a:ext uri="{FF2B5EF4-FFF2-40B4-BE49-F238E27FC236}">
                <a16:creationId xmlns:a16="http://schemas.microsoft.com/office/drawing/2014/main" id="{63F8AFF3-56F2-7AC4-D7F7-FE70D88682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0074" y="1905000"/>
            <a:ext cx="5771852" cy="4328890"/>
          </a:xfrm>
        </p:spPr>
      </p:pic>
    </p:spTree>
    <p:extLst>
      <p:ext uri="{BB962C8B-B14F-4D97-AF65-F5344CB8AC3E}">
        <p14:creationId xmlns:p14="http://schemas.microsoft.com/office/powerpoint/2010/main" val="91348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BC1DA-E0CE-ED21-CF91-F0FC77FCBAAC}"/>
              </a:ext>
            </a:extLst>
          </p:cNvPr>
          <p:cNvSpPr>
            <a:spLocks noGrp="1"/>
          </p:cNvSpPr>
          <p:nvPr>
            <p:ph type="title"/>
          </p:nvPr>
        </p:nvSpPr>
        <p:spPr/>
        <p:txBody>
          <a:bodyPr/>
          <a:lstStyle/>
          <a:p>
            <a:r>
              <a:rPr lang="pt-BR" dirty="0">
                <a:latin typeface="Times New Roman" panose="02020603050405020304" pitchFamily="18" charset="0"/>
                <a:cs typeface="Times New Roman" panose="02020603050405020304" pitchFamily="18" charset="0"/>
              </a:rPr>
              <a:t>Gráficos</a:t>
            </a:r>
          </a:p>
        </p:txBody>
      </p:sp>
      <p:pic>
        <p:nvPicPr>
          <p:cNvPr id="9" name="Imagem 8">
            <a:extLst>
              <a:ext uri="{FF2B5EF4-FFF2-40B4-BE49-F238E27FC236}">
                <a16:creationId xmlns:a16="http://schemas.microsoft.com/office/drawing/2014/main" id="{624EEE0B-3CA1-6B5F-55EC-7CF798FB5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844761"/>
            <a:ext cx="5852172" cy="4389129"/>
          </a:xfrm>
          <a:prstGeom prst="rect">
            <a:avLst/>
          </a:prstGeom>
        </p:spPr>
      </p:pic>
    </p:spTree>
    <p:extLst>
      <p:ext uri="{BB962C8B-B14F-4D97-AF65-F5344CB8AC3E}">
        <p14:creationId xmlns:p14="http://schemas.microsoft.com/office/powerpoint/2010/main" val="3638709881"/>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300</TotalTime>
  <Words>723</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14</vt:i4>
      </vt:variant>
    </vt:vector>
  </HeadingPairs>
  <TitlesOfParts>
    <vt:vector size="20" baseType="lpstr">
      <vt:lpstr>Arial</vt:lpstr>
      <vt:lpstr>Cambria Math</vt:lpstr>
      <vt:lpstr>Century Gothic</vt:lpstr>
      <vt:lpstr>Times New Roman</vt:lpstr>
      <vt:lpstr>Wingdings 3</vt:lpstr>
      <vt:lpstr>Cacho</vt:lpstr>
      <vt:lpstr>Torre de Hanoi (Análise do algoritmo)</vt:lpstr>
      <vt:lpstr>O que é a torre de Hanói</vt:lpstr>
      <vt:lpstr>Código em C </vt:lpstr>
      <vt:lpstr>função de custo e complexidade</vt:lpstr>
      <vt:lpstr>função de custo e complexidade</vt:lpstr>
      <vt:lpstr>função de custo e complexidade</vt:lpstr>
      <vt:lpstr>Experimentação</vt:lpstr>
      <vt:lpstr>Gráficos</vt:lpstr>
      <vt:lpstr>Gráficos</vt:lpstr>
      <vt:lpstr>Gráficos</vt:lpstr>
      <vt:lpstr>Analise do comportamento assintótico</vt:lpstr>
      <vt:lpstr>Solução alternativa (modo iterativo)</vt:lpstr>
      <vt:lpstr>Solução alternativa (modo iterativo)</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Torre de Hanoi (Análise do algoritmo)</dc:title>
  <dc:creator>Lucas Bessa</dc:creator>
  <cp:lastModifiedBy>Lucas Bessa</cp:lastModifiedBy>
  <cp:revision>5</cp:revision>
  <dcterms:created xsi:type="dcterms:W3CDTF">2022-06-13T21:18:45Z</dcterms:created>
  <dcterms:modified xsi:type="dcterms:W3CDTF">2022-06-14T11:10:48Z</dcterms:modified>
</cp:coreProperties>
</file>