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AF2"/>
    <a:srgbClr val="37E3F5"/>
    <a:srgbClr val="9E5ECE"/>
    <a:srgbClr val="75D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3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5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2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5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actorial-large-numb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646239" y="127577"/>
            <a:ext cx="565956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0" i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N!</a:t>
            </a:r>
            <a:endParaRPr lang="en-US" sz="40000" i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68706" y="2624338"/>
            <a:ext cx="4905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Calisto MT" panose="02040603050505030304" pitchFamily="18" charset="0"/>
              </a:rPr>
              <a:t>Fatorial</a:t>
            </a:r>
            <a:endParaRPr lang="en-US" sz="96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322719" y="5604588"/>
            <a:ext cx="3197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Lucas Bessa Façanha Pereira 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Rafael Nóbrega de Lima</a:t>
            </a:r>
          </a:p>
          <a:p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885373" y="2164745"/>
            <a:ext cx="2953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i="1" dirty="0">
                <a:solidFill>
                  <a:schemeClr val="bg1"/>
                </a:solidFill>
                <a:latin typeface="Calisto MT" panose="02040603050505030304" pitchFamily="18" charset="0"/>
              </a:rPr>
              <a:t>0!= 1</a:t>
            </a:r>
            <a:endParaRPr lang="en-US" sz="9600" i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35142" y="4193998"/>
            <a:ext cx="3918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i="1" dirty="0">
                <a:solidFill>
                  <a:schemeClr val="bg1"/>
                </a:solidFill>
                <a:latin typeface="Calisto MT" panose="02040603050505030304" pitchFamily="18" charset="0"/>
              </a:rPr>
              <a:t>6!=720</a:t>
            </a:r>
            <a:endParaRPr lang="en-US" sz="9600" i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0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4200" y="546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Funcionamento do código com o uso de threads 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301325" y="2690335"/>
            <a:ext cx="4362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Mudanças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no main: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Declaração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das threads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Cálculo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do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numero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de threads a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serem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utilizadas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8D39B8-9BB0-49DE-B74E-160F4B344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50" y="1773513"/>
            <a:ext cx="7110262" cy="33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4200" y="546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Testes 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DD762A-DC59-46F5-AA93-07A9727483DA}"/>
              </a:ext>
            </a:extLst>
          </p:cNvPr>
          <p:cNvSpPr txBox="1"/>
          <p:nvPr/>
        </p:nvSpPr>
        <p:spPr>
          <a:xfrm>
            <a:off x="584200" y="1417982"/>
            <a:ext cx="6811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  <a:latin typeface="Calisto MT" panose="02040603050505030304" pitchFamily="18" charset="0"/>
              </a:rPr>
              <a:t>Codigo</a:t>
            </a: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 sem threads: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  <a:latin typeface="Calisto MT" panose="02040603050505030304" pitchFamily="18" charset="0"/>
              </a:rPr>
              <a:t>Factorial</a:t>
            </a: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(10000) tempo: 6.9s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  <a:latin typeface="Calisto MT" panose="02040603050505030304" pitchFamily="18" charset="0"/>
              </a:rPr>
              <a:t>Factorial</a:t>
            </a: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(5500) tempo : 14.38s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  <a:latin typeface="Calisto MT" panose="02040603050505030304" pitchFamily="18" charset="0"/>
              </a:rPr>
              <a:t>Factorial</a:t>
            </a: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(100) tempo: 3.6s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  <a:latin typeface="Calisto MT" panose="02040603050505030304" pitchFamily="18" charset="0"/>
              </a:rPr>
              <a:t>Codigo</a:t>
            </a: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 com threads: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  <a:latin typeface="Calisto MT" panose="02040603050505030304" pitchFamily="18" charset="0"/>
              </a:rPr>
              <a:t>Factorial</a:t>
            </a: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(10000) tempo: 5.6s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  <a:latin typeface="Calisto MT" panose="02040603050505030304" pitchFamily="18" charset="0"/>
              </a:rPr>
              <a:t>Factorial</a:t>
            </a: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(5500) tempo : 4.8s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  <a:latin typeface="Calisto MT" panose="02040603050505030304" pitchFamily="18" charset="0"/>
              </a:rPr>
              <a:t>Factorial</a:t>
            </a: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(100) tempo: 2.2s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6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4200" y="546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Referências :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08BE9D-9700-4119-A340-8175E7B98CDE}"/>
              </a:ext>
            </a:extLst>
          </p:cNvPr>
          <p:cNvSpPr txBox="1"/>
          <p:nvPr/>
        </p:nvSpPr>
        <p:spPr>
          <a:xfrm>
            <a:off x="967409" y="1775791"/>
            <a:ext cx="4837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https://www.geeksforgeeks.org/factorial-large-number/</a:t>
            </a:r>
            <a:endParaRPr lang="pt-BR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https://homepages.dcc.ufmg.br/~coutinho/pthreads/ProgramandoComThreads.pdf</a:t>
            </a:r>
          </a:p>
        </p:txBody>
      </p:sp>
    </p:spTree>
    <p:extLst>
      <p:ext uri="{BB962C8B-B14F-4D97-AF65-F5344CB8AC3E}">
        <p14:creationId xmlns:p14="http://schemas.microsoft.com/office/powerpoint/2010/main" val="173547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74441" y="783771"/>
            <a:ext cx="555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Tema 9 – Fatorial usando </a:t>
            </a:r>
            <a:r>
              <a:rPr lang="pt-BR" sz="2400" dirty="0" err="1">
                <a:solidFill>
                  <a:schemeClr val="bg1"/>
                </a:solidFill>
                <a:latin typeface="Calisto MT" panose="02040603050505030304" pitchFamily="18" charset="0"/>
              </a:rPr>
              <a:t>multithreading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3769" y="1548882"/>
            <a:ext cx="9283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O projeto a ser desenvolvido, consiste em calcular o fatorial de todos os números até 1.000.000. Utilize threads para cada faixa de 1000 valores, crie uma thread e dispare o processo para cada uma delas.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7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63782" y="897775"/>
            <a:ext cx="315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O Que é o Fatorial ?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3782" y="1737360"/>
            <a:ext cx="856210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O </a:t>
            </a:r>
            <a:r>
              <a:rPr lang="pt-BR" sz="2400" b="1" dirty="0">
                <a:solidFill>
                  <a:schemeClr val="bg1"/>
                </a:solidFill>
                <a:latin typeface="Calisto MT" panose="02040603050505030304" pitchFamily="18" charset="0"/>
              </a:rPr>
              <a:t>fatorial</a:t>
            </a:r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 de um número inteiro e positivo “n”, representado por “n!” é obtido a partir da multiplicação de todos os seus antecessores até o número um, cuja expressão genérica é n! = n . (n – 1). (n – 2). (n – 3) ... 2,1. </a:t>
            </a:r>
          </a:p>
          <a:p>
            <a:endParaRPr lang="pt-BR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Ex.:</a:t>
            </a:r>
          </a:p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3! = 3 . 2 . 1 = 6</a:t>
            </a:r>
          </a:p>
          <a:p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 	4! = 4. 3 . 2 . 1 = 24</a:t>
            </a:r>
          </a:p>
          <a:p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 	5! = 5 . 4 . 3 . 2 . 1 = 120</a:t>
            </a:r>
          </a:p>
          <a:p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	6! = 6 . 5 . 4 . 3 . 2 . 1 = 720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9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04899" y="704850"/>
            <a:ext cx="678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Desafios para o calculo do fatorial de 1.000.000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57300" y="1676400"/>
            <a:ext cx="9639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Overflow</a:t>
            </a:r>
          </a:p>
          <a:p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	O overflow ocorre quando uma variável “estoura” sua memória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Este problema ocorreu porque o resultado de fatoriais de números maiores, ultrapassa o limite de representação de inteiros. Neste ponto, em sistemas de 64 bits o limite de representação seria o valor de : (2^64) que é menor que o fatorial de 21 por exemplo.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Utilizando strings</a:t>
            </a:r>
          </a:p>
          <a:p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	Para solucionar tal problema, foram feitos testes salvando os valores de fatorial em strings na forma de notação cientifica. No entanto, utilizando esta solução, somente foi possível representar ate o fatorial de 170.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4200" y="546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Funcionamento do código sem o uso de threads 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44625"/>
            <a:ext cx="6400800" cy="45656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248525" y="1571625"/>
            <a:ext cx="4362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A função factorial() é onde ocorrerá a alocação de memória para o buffer, inicialização do tamanho e também será inicializado o buffer com o valor 1 como padrão.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Ocorrerá a multiplicação de valores           a partir  do valor 2  até o numero escolhido, algarismo por algarismo.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Por fim, um loop percorrerá o buffer exibindo os seus algarismos na tela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5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4200" y="546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Funcionamento do código sem o uso de threads 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100"/>
            <a:ext cx="6400800" cy="4565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581900" y="1619250"/>
            <a:ext cx="387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Na função multiply() é onde acontece o calculo de um produto em forma de numeração decimal.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81" y="2658729"/>
            <a:ext cx="2805112" cy="31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4200" y="546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Funcionamento do código sem o uso de threads 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100"/>
            <a:ext cx="6400800" cy="32004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715250" y="143510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A função </a:t>
            </a:r>
            <a:r>
              <a:rPr lang="pt-BR" dirty="0" err="1">
                <a:solidFill>
                  <a:schemeClr val="bg1"/>
                </a:solidFill>
                <a:latin typeface="Calisto MT" panose="02040603050505030304" pitchFamily="18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() é onde ocorre a interação usuário-programa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0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4200" y="546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Funcionamento do código com o uso de threads 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248525" y="1571625"/>
            <a:ext cx="4362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Nesta solução, ocorre a utilização da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biblioteca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pthread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para a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aplicação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de threads, e as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funções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pthread_mutex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para a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sincronização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das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Funções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utilizadas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pthread_create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pthread_join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pthread_mutex_init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Pthread_mutex_lock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Pthread_mutex_unlock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DEE794-EB5A-4C58-8A32-19EE7055B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234315"/>
            <a:ext cx="65627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5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4200" y="546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Funcionamento do código com o uso de threads 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DD0AA8-9852-4893-ACF1-F6DF2B2DDBD1}"/>
              </a:ext>
            </a:extLst>
          </p:cNvPr>
          <p:cNvSpPr txBox="1"/>
          <p:nvPr/>
        </p:nvSpPr>
        <p:spPr>
          <a:xfrm>
            <a:off x="7392849" y="2393939"/>
            <a:ext cx="4362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Funcionamento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threadCalc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():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Passagem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por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parametros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atraves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da struct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Definição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do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inicio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de do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fim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do loop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Sincronização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da threads com mutex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após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entrar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na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região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critica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C15681-3EEB-4A6A-A00F-94023834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1" y="1825242"/>
            <a:ext cx="7289317" cy="31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6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622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Calisto MT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Lucas Bessa</cp:lastModifiedBy>
  <cp:revision>20</cp:revision>
  <dcterms:created xsi:type="dcterms:W3CDTF">2021-09-07T01:25:39Z</dcterms:created>
  <dcterms:modified xsi:type="dcterms:W3CDTF">2021-09-09T14:33:05Z</dcterms:modified>
</cp:coreProperties>
</file>