
<file path=[Content_Types].xml><?xml version="1.0" encoding="utf-8"?>
<Types xmlns="http://schemas.openxmlformats.org/package/2006/content-types">
  <Default Extension="xml" ContentType="application/xml"/>
  <Default Extension="jpeg" ContentType="image/jpeg"/>
  <Default Extension="tmp" ContentType="image/pn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9" r:id="rId3"/>
    <p:sldId id="257" r:id="rId4"/>
    <p:sldId id="258" r:id="rId5"/>
    <p:sldId id="260" r:id="rId6"/>
    <p:sldId id="261" r:id="rId7"/>
    <p:sldId id="268" r:id="rId8"/>
    <p:sldId id="269" r:id="rId9"/>
    <p:sldId id="264" r:id="rId10"/>
    <p:sldId id="262" r:id="rId11"/>
    <p:sldId id="270" r:id="rId12"/>
    <p:sldId id="266" r:id="rId13"/>
    <p:sldId id="265" r:id="rId14"/>
    <p:sldId id="272" r:id="rId15"/>
    <p:sldId id="275" r:id="rId16"/>
    <p:sldId id="277" r:id="rId17"/>
    <p:sldId id="276" r:id="rId18"/>
    <p:sldId id="273" r:id="rId19"/>
    <p:sldId id="271" r:id="rId20"/>
    <p:sldId id="278"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5313"/>
  </p:normalViewPr>
  <p:slideViewPr>
    <p:cSldViewPr snapToGrid="0">
      <p:cViewPr varScale="1">
        <p:scale>
          <a:sx n="77" d="100"/>
          <a:sy n="77" d="100"/>
        </p:scale>
        <p:origin x="208"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7" name="Date Placeholder 6"/>
          <p:cNvSpPr>
            <a:spLocks noGrp="1"/>
          </p:cNvSpPr>
          <p:nvPr>
            <p:ph type="dt" sz="half" idx="10"/>
          </p:nvPr>
        </p:nvSpPr>
        <p:spPr/>
        <p:txBody>
          <a:bodyPr/>
          <a:lstStyle/>
          <a:p>
            <a:fld id="{1160EA64-D806-43AC-9DF2-F8C432F32B4C}" type="datetimeFigureOut">
              <a:rPr lang="en-US" dirty="0"/>
              <a:t>10/18/17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10/18/17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7" name="Date Placeholder 6"/>
          <p:cNvSpPr>
            <a:spLocks noGrp="1"/>
          </p:cNvSpPr>
          <p:nvPr>
            <p:ph type="dt" sz="half" idx="10"/>
          </p:nvPr>
        </p:nvSpPr>
        <p:spPr/>
        <p:txBody>
          <a:bodyPr/>
          <a:lstStyle/>
          <a:p>
            <a:fld id="{4F7D4976-E339-4826-83B7-FBD03F55ECF8}" type="datetimeFigureOut">
              <a:rPr lang="en-US" dirty="0"/>
              <a:t>10/18/17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9" name="Date Placeholder 8"/>
          <p:cNvSpPr>
            <a:spLocks noGrp="1"/>
          </p:cNvSpPr>
          <p:nvPr>
            <p:ph type="dt" sz="half" idx="10"/>
          </p:nvPr>
        </p:nvSpPr>
        <p:spPr/>
        <p:txBody>
          <a:bodyPr/>
          <a:lstStyle/>
          <a:p>
            <a:fld id="{D1BE4249-C0D0-4B06-8692-E8BB871AF643}" type="datetimeFigureOut">
              <a:rPr lang="en-US" dirty="0"/>
              <a:t>10/18/17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10/18/17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10/18/17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Windows Fs</a:t>
            </a:r>
            <a:endParaRPr lang="zh-CN" altLang="en-US" dirty="0"/>
          </a:p>
        </p:txBody>
      </p:sp>
      <p:sp>
        <p:nvSpPr>
          <p:cNvPr id="3" name="副标题 2"/>
          <p:cNvSpPr>
            <a:spLocks noGrp="1"/>
          </p:cNvSpPr>
          <p:nvPr>
            <p:ph type="subTitle" idx="1"/>
          </p:nvPr>
        </p:nvSpPr>
        <p:spPr/>
        <p:txBody>
          <a:bodyPr/>
          <a:lstStyle/>
          <a:p>
            <a:r>
              <a:rPr lang="zh-CN" altLang="en-US" dirty="0"/>
              <a:t>吴豪</a:t>
            </a:r>
            <a:r>
              <a:rPr lang="zh-CN" altLang="en-US" dirty="0" smtClean="0"/>
              <a:t>奇</a:t>
            </a:r>
            <a:endParaRPr lang="en-US" altLang="zh-CN" dirty="0" smtClean="0"/>
          </a:p>
          <a:p>
            <a:r>
              <a:rPr lang="en-US" altLang="zh-CN" dirty="0" smtClean="0"/>
              <a:t>15302010016</a:t>
            </a:r>
            <a:endParaRPr lang="zh-CN" altLang="en-US" dirty="0"/>
          </a:p>
        </p:txBody>
      </p:sp>
    </p:spTree>
    <p:extLst>
      <p:ext uri="{BB962C8B-B14F-4D97-AF65-F5344CB8AC3E}">
        <p14:creationId xmlns:p14="http://schemas.microsoft.com/office/powerpoint/2010/main" val="318504141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NTFS</a:t>
            </a:r>
            <a:r>
              <a:rPr lang="zh-CN" altLang="en-US" dirty="0" smtClean="0"/>
              <a:t>文件系统</a:t>
            </a:r>
            <a:endParaRPr lang="zh-CN" altLang="en-US" dirty="0"/>
          </a:p>
        </p:txBody>
      </p:sp>
      <p:pic>
        <p:nvPicPr>
          <p:cNvPr id="6" name="Picture 5"/>
          <p:cNvPicPr>
            <a:picLocks noChangeAspect="1"/>
          </p:cNvPicPr>
          <p:nvPr/>
        </p:nvPicPr>
        <p:blipFill>
          <a:blip r:embed="rId2"/>
          <a:stretch>
            <a:fillRect/>
          </a:stretch>
        </p:blipFill>
        <p:spPr>
          <a:xfrm>
            <a:off x="2565400" y="3657600"/>
            <a:ext cx="7061200" cy="3200400"/>
          </a:xfrm>
          <a:prstGeom prst="rect">
            <a:avLst/>
          </a:prstGeom>
        </p:spPr>
      </p:pic>
      <p:sp>
        <p:nvSpPr>
          <p:cNvPr id="7" name="TextBox 6"/>
          <p:cNvSpPr txBox="1"/>
          <p:nvPr/>
        </p:nvSpPr>
        <p:spPr>
          <a:xfrm>
            <a:off x="2795847" y="2726575"/>
            <a:ext cx="6600306" cy="646331"/>
          </a:xfrm>
          <a:prstGeom prst="rect">
            <a:avLst/>
          </a:prstGeom>
          <a:noFill/>
        </p:spPr>
        <p:txBody>
          <a:bodyPr wrap="square" rtlCol="0">
            <a:spAutoFit/>
          </a:bodyPr>
          <a:lstStyle/>
          <a:p>
            <a:r>
              <a:rPr lang="zh-CN" altLang="en-US" dirty="0"/>
              <a:t>一个</a:t>
            </a:r>
            <a:r>
              <a:rPr lang="en-US" altLang="zh-CN" dirty="0"/>
              <a:t>NTFS</a:t>
            </a:r>
            <a:r>
              <a:rPr lang="zh-CN" altLang="en-US" dirty="0"/>
              <a:t>系统是由引导扇区，主文件表</a:t>
            </a:r>
            <a:r>
              <a:rPr lang="en-US" altLang="zh-CN" dirty="0"/>
              <a:t>MFT</a:t>
            </a:r>
            <a:r>
              <a:rPr lang="zh-CN" altLang="en-US" dirty="0"/>
              <a:t>，和数据区组成；另外</a:t>
            </a:r>
            <a:r>
              <a:rPr lang="en-US" altLang="zh-CN" dirty="0"/>
              <a:t>MFT</a:t>
            </a:r>
            <a:r>
              <a:rPr lang="zh-CN" altLang="en-US" dirty="0"/>
              <a:t>有一部分重要备份在数据区。</a:t>
            </a:r>
            <a:endParaRPr lang="en-US" dirty="0"/>
          </a:p>
        </p:txBody>
      </p:sp>
    </p:spTree>
    <p:extLst>
      <p:ext uri="{BB962C8B-B14F-4D97-AF65-F5344CB8AC3E}">
        <p14:creationId xmlns:p14="http://schemas.microsoft.com/office/powerpoint/2010/main" val="46549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引导扇区</a:t>
            </a:r>
            <a:endParaRPr lang="en-US" dirty="0"/>
          </a:p>
        </p:txBody>
      </p:sp>
      <p:sp>
        <p:nvSpPr>
          <p:cNvPr id="3" name="Content Placeholder 2"/>
          <p:cNvSpPr>
            <a:spLocks noGrp="1"/>
          </p:cNvSpPr>
          <p:nvPr>
            <p:ph idx="1"/>
          </p:nvPr>
        </p:nvSpPr>
        <p:spPr/>
        <p:txBody>
          <a:bodyPr/>
          <a:lstStyle/>
          <a:p>
            <a:r>
              <a:rPr lang="zh-CN" altLang="en-US" dirty="0"/>
              <a:t>若果</a:t>
            </a:r>
            <a:r>
              <a:rPr lang="en-US" altLang="zh-CN" dirty="0"/>
              <a:t>D:\</a:t>
            </a:r>
            <a:r>
              <a:rPr lang="zh-CN" altLang="en-US" dirty="0"/>
              <a:t>盘是</a:t>
            </a:r>
            <a:r>
              <a:rPr lang="en-US" altLang="zh-CN" dirty="0"/>
              <a:t>NTFS</a:t>
            </a:r>
            <a:r>
              <a:rPr lang="zh-CN" altLang="en-US" dirty="0"/>
              <a:t>文件系统，那么上面得到的第</a:t>
            </a:r>
            <a:r>
              <a:rPr lang="en-US" altLang="zh-CN" dirty="0"/>
              <a:t>0</a:t>
            </a:r>
            <a:r>
              <a:rPr lang="zh-CN" altLang="en-US" dirty="0"/>
              <a:t>个扇区数据 </a:t>
            </a:r>
            <a:r>
              <a:rPr lang="en-US" altLang="zh-CN" dirty="0" err="1"/>
              <a:t>buf</a:t>
            </a:r>
            <a:r>
              <a:rPr lang="en-US" altLang="zh-CN" dirty="0"/>
              <a:t> </a:t>
            </a:r>
            <a:r>
              <a:rPr lang="zh-CN" altLang="en-US" dirty="0"/>
              <a:t>偏移</a:t>
            </a:r>
            <a:r>
              <a:rPr lang="en-US" altLang="zh-CN" dirty="0"/>
              <a:t>0x03</a:t>
            </a:r>
            <a:r>
              <a:rPr lang="zh-CN" altLang="en-US" dirty="0"/>
              <a:t>开始的</a:t>
            </a:r>
            <a:r>
              <a:rPr lang="en-US" altLang="zh-CN" dirty="0"/>
              <a:t>8</a:t>
            </a:r>
            <a:r>
              <a:rPr lang="zh-CN" altLang="en-US" dirty="0"/>
              <a:t>个</a:t>
            </a:r>
            <a:r>
              <a:rPr lang="en-US" altLang="zh-CN" dirty="0"/>
              <a:t>Bytes</a:t>
            </a:r>
            <a:r>
              <a:rPr lang="zh-CN" altLang="en-US" dirty="0"/>
              <a:t>就</a:t>
            </a:r>
            <a:r>
              <a:rPr lang="zh-CN" altLang="en-US" dirty="0" smtClean="0"/>
              <a:t>是</a:t>
            </a:r>
            <a:r>
              <a:rPr lang="en-US" altLang="zh-CN" dirty="0" smtClean="0"/>
              <a:t>“NTFS </a:t>
            </a:r>
            <a:r>
              <a:rPr lang="en-US" altLang="zh-CN" dirty="0"/>
              <a:t>   </a:t>
            </a:r>
            <a:r>
              <a:rPr lang="en-US" altLang="zh-CN" dirty="0" smtClean="0"/>
              <a:t>”</a:t>
            </a:r>
            <a:r>
              <a:rPr lang="zh-CN" altLang="en-US" dirty="0" smtClean="0"/>
              <a:t>，</a:t>
            </a:r>
            <a:r>
              <a:rPr lang="zh-CN" altLang="en-US" dirty="0"/>
              <a:t>表示这个扇区就是</a:t>
            </a:r>
            <a:r>
              <a:rPr lang="en-US" altLang="zh-CN" dirty="0" smtClean="0"/>
              <a:t>NTFS</a:t>
            </a:r>
            <a:r>
              <a:rPr lang="zh-CN" altLang="en-US" dirty="0" smtClean="0"/>
              <a:t>的</a:t>
            </a:r>
            <a:r>
              <a:rPr lang="zh-CN" altLang="en-US" dirty="0"/>
              <a:t>引导记录</a:t>
            </a:r>
            <a:r>
              <a:rPr lang="zh-CN" altLang="en-US" dirty="0" smtClean="0"/>
              <a:t>。</a:t>
            </a:r>
          </a:p>
          <a:p>
            <a:endParaRPr lang="zh-CN" altLang="en-US" dirty="0"/>
          </a:p>
          <a:p>
            <a:r>
              <a:rPr lang="zh-CN" altLang="en-US" dirty="0" smtClean="0"/>
              <a:t>这</a:t>
            </a:r>
            <a:r>
              <a:rPr lang="zh-CN" altLang="en-US" dirty="0"/>
              <a:t>第</a:t>
            </a:r>
            <a:r>
              <a:rPr lang="en-US" altLang="zh-CN" dirty="0"/>
              <a:t>0</a:t>
            </a:r>
            <a:r>
              <a:rPr lang="zh-CN" altLang="en-US" dirty="0"/>
              <a:t>个扇区也就是</a:t>
            </a:r>
            <a:r>
              <a:rPr lang="en-US" altLang="zh-CN" dirty="0"/>
              <a:t>$Boot</a:t>
            </a:r>
            <a:r>
              <a:rPr lang="zh-CN" altLang="en-US" dirty="0"/>
              <a:t>扇区，这个扇区包含了该卷的 </a:t>
            </a:r>
            <a:r>
              <a:rPr lang="en-US" altLang="zh-CN" dirty="0"/>
              <a:t>BPB </a:t>
            </a:r>
            <a:r>
              <a:rPr lang="zh-CN" altLang="en-US" dirty="0"/>
              <a:t>和扩展</a:t>
            </a:r>
            <a:r>
              <a:rPr lang="en-US" altLang="zh-CN" dirty="0"/>
              <a:t>BPB</a:t>
            </a:r>
            <a:r>
              <a:rPr lang="zh-CN" altLang="en-US" dirty="0"/>
              <a:t>参数，可以得到该卷的卷大小，磁头数，扇区大小，</a:t>
            </a:r>
            <a:r>
              <a:rPr lang="zh-CN" altLang="en-US" dirty="0" smtClean="0"/>
              <a:t>簇大小</a:t>
            </a:r>
            <a:r>
              <a:rPr lang="zh-CN" altLang="en-US" dirty="0"/>
              <a:t>等等</a:t>
            </a:r>
            <a:r>
              <a:rPr lang="zh-CN" altLang="en-US" dirty="0" smtClean="0"/>
              <a:t>参数</a:t>
            </a:r>
          </a:p>
          <a:p>
            <a:endParaRPr lang="zh-CN" altLang="en-US" dirty="0"/>
          </a:p>
          <a:p>
            <a:r>
              <a:rPr lang="zh-CN" altLang="en-US" dirty="0" smtClean="0"/>
              <a:t>要</a:t>
            </a:r>
            <a:r>
              <a:rPr lang="zh-CN" altLang="en-US" dirty="0"/>
              <a:t>解析一个</a:t>
            </a:r>
            <a:r>
              <a:rPr lang="en-US" altLang="zh-CN" dirty="0"/>
              <a:t>NTFS</a:t>
            </a:r>
            <a:r>
              <a:rPr lang="zh-CN" altLang="en-US" dirty="0"/>
              <a:t>卷的文件结构也是从这里的</a:t>
            </a:r>
            <a:r>
              <a:rPr lang="en-US" altLang="zh-CN" dirty="0"/>
              <a:t>BPB</a:t>
            </a:r>
            <a:r>
              <a:rPr lang="zh-CN" altLang="en-US" dirty="0"/>
              <a:t>参数开始的。</a:t>
            </a:r>
          </a:p>
          <a:p>
            <a:endParaRPr lang="en-US" dirty="0"/>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58599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193" y="286603"/>
            <a:ext cx="7729728" cy="1856096"/>
          </a:xfrm>
        </p:spPr>
        <p:txBody>
          <a:bodyPr>
            <a:normAutofit fontScale="90000"/>
          </a:bodyPr>
          <a:lstStyle/>
          <a:p>
            <a:r>
              <a:rPr lang="zh-CN" altLang="en-US" sz="2700" dirty="0" smtClean="0"/>
              <a:t/>
            </a:r>
            <a:br>
              <a:rPr lang="zh-CN" altLang="en-US" sz="2700" dirty="0" smtClean="0"/>
            </a:br>
            <a:r>
              <a:rPr lang="en-US" altLang="zh-CN" sz="2700" dirty="0" smtClean="0"/>
              <a:t>NTFS</a:t>
            </a:r>
            <a:r>
              <a:rPr lang="zh-CN" altLang="en-US" sz="2700" dirty="0"/>
              <a:t>文件系统一共由</a:t>
            </a:r>
            <a:r>
              <a:rPr lang="en-US" altLang="zh-CN" sz="2700" dirty="0"/>
              <a:t>16</a:t>
            </a:r>
            <a:r>
              <a:rPr lang="zh-CN" altLang="en-US" sz="2700" dirty="0"/>
              <a:t>个“元文件”</a:t>
            </a:r>
            <a:r>
              <a:rPr lang="zh-CN" altLang="en-US" sz="2700" dirty="0" smtClean="0"/>
              <a:t>构成</a:t>
            </a:r>
            <a:br>
              <a:rPr lang="zh-CN" altLang="en-US" sz="2700" dirty="0" smtClean="0"/>
            </a:br>
            <a:r>
              <a:rPr lang="zh-CN" altLang="en-US" sz="2700" dirty="0" smtClean="0"/>
              <a:t>它们</a:t>
            </a:r>
            <a:r>
              <a:rPr lang="zh-CN" altLang="en-US" sz="2700" dirty="0"/>
              <a:t>是在分区格式化时写入到硬盘的隐藏</a:t>
            </a:r>
            <a:r>
              <a:rPr lang="zh-CN" altLang="en-US" sz="2700" dirty="0" smtClean="0"/>
              <a:t>文件</a:t>
            </a:r>
            <a:br>
              <a:rPr lang="zh-CN" altLang="en-US" sz="2700" dirty="0" smtClean="0"/>
            </a:br>
            <a:r>
              <a:rPr lang="zh-CN" altLang="en-US" sz="2700" dirty="0" smtClean="0"/>
              <a:t>（以</a:t>
            </a:r>
            <a:r>
              <a:rPr lang="en-US" altLang="zh-CN" sz="2700" dirty="0" smtClean="0"/>
              <a:t>“$”</a:t>
            </a:r>
            <a:r>
              <a:rPr lang="zh-CN" altLang="en-US" sz="2700" dirty="0" smtClean="0"/>
              <a:t>开头）</a:t>
            </a:r>
            <a:br>
              <a:rPr lang="zh-CN" altLang="en-US" sz="2700" dirty="0" smtClean="0"/>
            </a:br>
            <a:r>
              <a:rPr lang="zh-CN" altLang="en-US" sz="2700" dirty="0" smtClean="0"/>
              <a:t>也</a:t>
            </a:r>
            <a:r>
              <a:rPr lang="zh-CN" altLang="en-US" sz="2700" dirty="0"/>
              <a:t>是</a:t>
            </a:r>
            <a:r>
              <a:rPr lang="en-US" altLang="zh-CN" sz="2700" dirty="0"/>
              <a:t>NTFS</a:t>
            </a:r>
            <a:r>
              <a:rPr lang="zh-CN" altLang="en-US" sz="2700" dirty="0"/>
              <a:t>文件系统的系统信息。</a:t>
            </a:r>
            <a:r>
              <a:rPr lang="zh-CN" altLang="en-US" dirty="0"/>
              <a:t/>
            </a:r>
            <a:br>
              <a:rPr lang="zh-CN" altLang="en-US" dirty="0"/>
            </a:br>
            <a:endParaRPr lang="en-US" dirty="0"/>
          </a:p>
        </p:txBody>
      </p:sp>
      <p:pic>
        <p:nvPicPr>
          <p:cNvPr id="3" name="Picture 2"/>
          <p:cNvPicPr>
            <a:picLocks noChangeAspect="1"/>
          </p:cNvPicPr>
          <p:nvPr/>
        </p:nvPicPr>
        <p:blipFill>
          <a:blip r:embed="rId2"/>
          <a:stretch>
            <a:fillRect/>
          </a:stretch>
        </p:blipFill>
        <p:spPr>
          <a:xfrm>
            <a:off x="2784142" y="2371522"/>
            <a:ext cx="6155142" cy="4274404"/>
          </a:xfrm>
          <a:prstGeom prst="rect">
            <a:avLst/>
          </a:prstGeom>
        </p:spPr>
      </p:pic>
    </p:spTree>
    <p:extLst>
      <p:ext uri="{BB962C8B-B14F-4D97-AF65-F5344CB8AC3E}">
        <p14:creationId xmlns:p14="http://schemas.microsoft.com/office/powerpoint/2010/main" val="1972245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
            </a:r>
            <a:r>
              <a:rPr lang="en-US" altLang="zh-CN" dirty="0" smtClean="0"/>
              <a:t>MTF</a:t>
            </a:r>
            <a:r>
              <a:rPr lang="zh-CN" altLang="en-US" dirty="0" smtClean="0"/>
              <a:t>文件</a:t>
            </a:r>
            <a:endParaRPr lang="en-US" dirty="0"/>
          </a:p>
        </p:txBody>
      </p:sp>
      <p:sp>
        <p:nvSpPr>
          <p:cNvPr id="3" name="Content Placeholder 2"/>
          <p:cNvSpPr>
            <a:spLocks noGrp="1"/>
          </p:cNvSpPr>
          <p:nvPr>
            <p:ph idx="1"/>
          </p:nvPr>
        </p:nvSpPr>
        <p:spPr/>
        <p:txBody>
          <a:bodyPr>
            <a:normAutofit/>
          </a:bodyPr>
          <a:lstStyle/>
          <a:p>
            <a:r>
              <a:rPr lang="en-US" altLang="zh-CN" dirty="0"/>
              <a:t>MFT </a:t>
            </a:r>
            <a:r>
              <a:rPr lang="zh-CN" altLang="en-US" dirty="0"/>
              <a:t>是由一条条 </a:t>
            </a:r>
            <a:r>
              <a:rPr lang="en-US" altLang="zh-CN" dirty="0"/>
              <a:t>MFT </a:t>
            </a:r>
            <a:r>
              <a:rPr lang="zh-CN" altLang="en-US" dirty="0"/>
              <a:t>记录单元</a:t>
            </a:r>
            <a:r>
              <a:rPr lang="zh-CN" altLang="en-US" dirty="0" smtClean="0"/>
              <a:t>所</a:t>
            </a:r>
            <a:r>
              <a:rPr lang="zh-CN" altLang="en-US" dirty="0"/>
              <a:t>组成的，而且</a:t>
            </a:r>
            <a:r>
              <a:rPr lang="zh-CN" altLang="en-US" dirty="0" smtClean="0"/>
              <a:t>每</a:t>
            </a:r>
            <a:r>
              <a:rPr lang="zh-CN" altLang="en-US" dirty="0" smtClean="0"/>
              <a:t>个</a:t>
            </a:r>
            <a:r>
              <a:rPr lang="zh-CN" altLang="en-US" dirty="0" smtClean="0"/>
              <a:t>大小</a:t>
            </a:r>
            <a:r>
              <a:rPr lang="zh-CN" altLang="en-US" dirty="0"/>
              <a:t>是固定的</a:t>
            </a:r>
            <a:r>
              <a:rPr lang="en-US" altLang="zh-CN" dirty="0"/>
              <a:t>(</a:t>
            </a:r>
            <a:r>
              <a:rPr lang="zh-CN" altLang="en-US" dirty="0"/>
              <a:t>一般为</a:t>
            </a:r>
            <a:r>
              <a:rPr lang="en-US" altLang="zh-CN" dirty="0" smtClean="0"/>
              <a:t>1KB)</a:t>
            </a:r>
            <a:endParaRPr lang="zh-CN" altLang="en-US" dirty="0"/>
          </a:p>
          <a:p>
            <a:endParaRPr lang="zh-CN" altLang="en-US" dirty="0" smtClean="0"/>
          </a:p>
          <a:p>
            <a:r>
              <a:rPr lang="zh-CN" altLang="en-US" dirty="0"/>
              <a:t>每个记录单元记录着文件的建立时间、在分区中的位置、长度、属性、文件名等信息。</a:t>
            </a:r>
          </a:p>
          <a:p>
            <a:pPr marL="0" indent="0">
              <a:buNone/>
            </a:pPr>
            <a:endParaRPr lang="zh-CN" altLang="en-US" dirty="0"/>
          </a:p>
          <a:p>
            <a:r>
              <a:rPr lang="en-US" altLang="zh-CN" dirty="0" smtClean="0"/>
              <a:t>MFT</a:t>
            </a:r>
            <a:r>
              <a:rPr lang="zh-CN" altLang="en-US" dirty="0"/>
              <a:t>保留了前</a:t>
            </a:r>
            <a:r>
              <a:rPr lang="en-US" altLang="zh-CN" dirty="0"/>
              <a:t>16</a:t>
            </a:r>
            <a:r>
              <a:rPr lang="zh-CN" altLang="en-US" dirty="0"/>
              <a:t>项用于特殊文件记录，称为元</a:t>
            </a:r>
            <a:r>
              <a:rPr lang="zh-CN" altLang="en-US" dirty="0" smtClean="0"/>
              <a:t>数据</a:t>
            </a:r>
            <a:r>
              <a:rPr lang="zh-CN" altLang="en-US" dirty="0"/>
              <a:t>，</a:t>
            </a:r>
            <a:r>
              <a:rPr lang="zh-CN" altLang="en-US" dirty="0" smtClean="0"/>
              <a:t>元</a:t>
            </a:r>
            <a:r>
              <a:rPr lang="zh-CN" altLang="en-US" dirty="0"/>
              <a:t>数据在磁盘上是物理连续的，编号为</a:t>
            </a:r>
            <a:r>
              <a:rPr lang="en-US" altLang="zh-CN" dirty="0"/>
              <a:t>0~15</a:t>
            </a:r>
            <a:r>
              <a:rPr lang="zh-CN" altLang="en-US" dirty="0" smtClean="0"/>
              <a:t>；</a:t>
            </a:r>
          </a:p>
          <a:p>
            <a:pPr marL="0" indent="0">
              <a:buNone/>
            </a:pPr>
            <a:endParaRPr lang="zh-CN" altLang="en-US" dirty="0"/>
          </a:p>
          <a:p>
            <a:r>
              <a:rPr lang="zh-CN" altLang="en-US" dirty="0" smtClean="0"/>
              <a:t>如果</a:t>
            </a:r>
            <a:r>
              <a:rPr lang="en-US" altLang="zh-CN" dirty="0"/>
              <a:t>$MFT</a:t>
            </a:r>
            <a:r>
              <a:rPr lang="zh-CN" altLang="en-US" dirty="0"/>
              <a:t>的偏移为</a:t>
            </a:r>
            <a:r>
              <a:rPr lang="en-US" altLang="zh-CN" dirty="0"/>
              <a:t>0x0C0000000, </a:t>
            </a:r>
            <a:r>
              <a:rPr lang="zh-CN" altLang="en-US" dirty="0"/>
              <a:t>那么下一项的偏移就是</a:t>
            </a:r>
            <a:r>
              <a:rPr lang="en-US" altLang="zh-CN" dirty="0"/>
              <a:t>0x0C0000400</a:t>
            </a:r>
            <a:r>
              <a:rPr lang="zh-CN" altLang="en-US" dirty="0"/>
              <a:t>，在下一项就</a:t>
            </a:r>
            <a:r>
              <a:rPr lang="zh-CN" altLang="en-US" dirty="0" smtClean="0"/>
              <a:t>是</a:t>
            </a:r>
            <a:r>
              <a:rPr lang="en-US" altLang="zh-CN" dirty="0" smtClean="0"/>
              <a:t>0x0C0000800</a:t>
            </a:r>
            <a:r>
              <a:rPr lang="zh-CN" altLang="en-US" dirty="0"/>
              <a:t>等等；</a:t>
            </a:r>
          </a:p>
          <a:p>
            <a:endParaRPr lang="en-US" dirty="0"/>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45624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$MTF</a:t>
            </a:r>
            <a:r>
              <a:rPr lang="zh-CN" altLang="en-US" dirty="0" smtClean="0"/>
              <a:t>文件</a:t>
            </a:r>
            <a:endParaRPr lang="en-US" dirty="0"/>
          </a:p>
        </p:txBody>
      </p:sp>
      <p:sp>
        <p:nvSpPr>
          <p:cNvPr id="3" name="Content Placeholder 2"/>
          <p:cNvSpPr>
            <a:spLocks noGrp="1"/>
          </p:cNvSpPr>
          <p:nvPr>
            <p:ph idx="1"/>
          </p:nvPr>
        </p:nvSpPr>
        <p:spPr/>
        <p:txBody>
          <a:bodyPr/>
          <a:lstStyle/>
          <a:p>
            <a:r>
              <a:rPr lang="en-US" altLang="zh-CN" dirty="0"/>
              <a:t>MFT</a:t>
            </a:r>
            <a:r>
              <a:rPr lang="zh-CN" altLang="en-US" dirty="0"/>
              <a:t>记录了整个卷的所有文件 </a:t>
            </a:r>
            <a:r>
              <a:rPr lang="en-US" altLang="zh-CN" dirty="0"/>
              <a:t>(</a:t>
            </a:r>
            <a:r>
              <a:rPr lang="zh-CN" altLang="en-US" dirty="0"/>
              <a:t>包括</a:t>
            </a:r>
            <a:r>
              <a:rPr lang="en-US" altLang="zh-CN" dirty="0"/>
              <a:t>MFT</a:t>
            </a:r>
            <a:r>
              <a:rPr lang="zh-CN" altLang="en-US" dirty="0"/>
              <a:t>本身、数据文件、文件夹等等</a:t>
            </a:r>
            <a:r>
              <a:rPr lang="en-US" altLang="zh-CN" dirty="0"/>
              <a:t>) </a:t>
            </a:r>
            <a:r>
              <a:rPr lang="zh-CN" altLang="en-US" dirty="0" smtClean="0"/>
              <a:t>信息。</a:t>
            </a:r>
          </a:p>
          <a:p>
            <a:endParaRPr lang="zh-CN" altLang="en-US" dirty="0" smtClean="0"/>
          </a:p>
          <a:p>
            <a:r>
              <a:rPr lang="zh-CN" altLang="en-US" dirty="0" smtClean="0"/>
              <a:t>每</a:t>
            </a:r>
            <a:r>
              <a:rPr lang="zh-CN" altLang="en-US" dirty="0"/>
              <a:t>一个文件在 </a:t>
            </a:r>
            <a:r>
              <a:rPr lang="en-US" altLang="zh-CN" dirty="0"/>
              <a:t>MFT </a:t>
            </a:r>
            <a:r>
              <a:rPr lang="zh-CN" altLang="en-US" dirty="0"/>
              <a:t>中都有一个或多个 </a:t>
            </a:r>
            <a:r>
              <a:rPr lang="en-US" altLang="zh-CN" dirty="0"/>
              <a:t>MFT </a:t>
            </a:r>
            <a:r>
              <a:rPr lang="zh-CN" altLang="en-US" dirty="0"/>
              <a:t>项记录文件属性信息，这里的属性包括</a:t>
            </a:r>
            <a:r>
              <a:rPr lang="zh-CN" altLang="en-US" dirty="0" smtClean="0"/>
              <a:t>数据</a:t>
            </a:r>
          </a:p>
          <a:p>
            <a:endParaRPr lang="zh-CN" altLang="en-US" dirty="0" smtClean="0"/>
          </a:p>
          <a:p>
            <a:endParaRPr lang="zh-CN" alt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072246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$Bitmap</a:t>
            </a:r>
            <a:r>
              <a:rPr lang="zh-CN" altLang="en-US" dirty="0"/>
              <a:t>文件</a:t>
            </a:r>
            <a:endParaRPr lang="en-US" dirty="0"/>
          </a:p>
        </p:txBody>
      </p:sp>
      <p:sp>
        <p:nvSpPr>
          <p:cNvPr id="3" name="Content Placeholder 2"/>
          <p:cNvSpPr>
            <a:spLocks noGrp="1"/>
          </p:cNvSpPr>
          <p:nvPr>
            <p:ph idx="1"/>
          </p:nvPr>
        </p:nvSpPr>
        <p:spPr/>
        <p:txBody>
          <a:bodyPr/>
          <a:lstStyle/>
          <a:p>
            <a:endParaRPr lang="zh-CN" altLang="en-US" dirty="0"/>
          </a:p>
          <a:p>
            <a:endParaRPr lang="zh-CN" altLang="en-US" dirty="0" smtClean="0"/>
          </a:p>
          <a:p>
            <a:endParaRPr lang="zh-CN" altLang="en-US" dirty="0"/>
          </a:p>
          <a:p>
            <a:endParaRPr lang="zh-CN" altLang="en-US" dirty="0" smtClean="0"/>
          </a:p>
          <a:p>
            <a:r>
              <a:rPr lang="zh-CN" altLang="en-US" dirty="0" smtClean="0"/>
              <a:t>记录</a:t>
            </a:r>
            <a:r>
              <a:rPr lang="zh-CN" altLang="en-US" dirty="0"/>
              <a:t>着分区中存储单元（簇）使用状况</a:t>
            </a:r>
            <a:r>
              <a:rPr lang="zh-CN" altLang="en-US" dirty="0" smtClean="0"/>
              <a:t>。</a:t>
            </a:r>
          </a:p>
          <a:p>
            <a:endParaRPr lang="zh-CN" altLang="en-US" dirty="0"/>
          </a:p>
          <a:p>
            <a:r>
              <a:rPr lang="zh-CN" altLang="en-US" dirty="0" smtClean="0"/>
              <a:t>类似于</a:t>
            </a:r>
            <a:r>
              <a:rPr lang="en-US" altLang="zh-CN" dirty="0" smtClean="0"/>
              <a:t>UNIX</a:t>
            </a:r>
            <a:r>
              <a:rPr lang="zh-CN" altLang="en-US" dirty="0" smtClean="0"/>
              <a:t> </a:t>
            </a:r>
            <a:r>
              <a:rPr lang="en-US" altLang="zh-CN" dirty="0" smtClean="0"/>
              <a:t>FS</a:t>
            </a:r>
            <a:r>
              <a:rPr lang="zh-CN" altLang="en-US" dirty="0" smtClean="0"/>
              <a:t>中的</a:t>
            </a:r>
            <a:r>
              <a:rPr lang="en-US" altLang="zh-CN" dirty="0" smtClean="0"/>
              <a:t>Bitmap</a:t>
            </a:r>
            <a:r>
              <a:rPr lang="zh-CN" altLang="en-US" dirty="0" smtClean="0"/>
              <a:t>，</a:t>
            </a:r>
            <a:r>
              <a:rPr lang="zh-CN" altLang="en-US" dirty="0"/>
              <a:t>但不以索引的形式记录，而是每一个</a:t>
            </a:r>
            <a:r>
              <a:rPr lang="en-US" altLang="zh-CN" dirty="0"/>
              <a:t>Bit</a:t>
            </a:r>
            <a:r>
              <a:rPr lang="zh-CN" altLang="en-US" dirty="0"/>
              <a:t>表示一个簇。其值为</a:t>
            </a:r>
            <a:r>
              <a:rPr lang="en-US" altLang="zh-CN" dirty="0"/>
              <a:t>1</a:t>
            </a:r>
            <a:r>
              <a:rPr lang="zh-CN" altLang="en-US" dirty="0"/>
              <a:t>表示该簇已被使用，为</a:t>
            </a:r>
            <a:r>
              <a:rPr lang="en-US" altLang="zh-CN" dirty="0"/>
              <a:t>0</a:t>
            </a:r>
            <a:r>
              <a:rPr lang="zh-CN" altLang="en-US" dirty="0"/>
              <a:t>则表示空闲。</a:t>
            </a:r>
          </a:p>
          <a:p>
            <a:endParaRPr lang="en-US" dirty="0"/>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942061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存储文件的单元</a:t>
            </a:r>
            <a:endParaRPr lang="en-US" dirty="0"/>
          </a:p>
        </p:txBody>
      </p:sp>
      <p:sp>
        <p:nvSpPr>
          <p:cNvPr id="3" name="Content Placeholder 2"/>
          <p:cNvSpPr>
            <a:spLocks noGrp="1"/>
          </p:cNvSpPr>
          <p:nvPr>
            <p:ph idx="1"/>
          </p:nvPr>
        </p:nvSpPr>
        <p:spPr/>
        <p:txBody>
          <a:bodyPr/>
          <a:lstStyle/>
          <a:p>
            <a:r>
              <a:rPr lang="zh-CN" altLang="en-US" dirty="0"/>
              <a:t>扇区是磁盘最小的物理存储单元，一般而言是</a:t>
            </a:r>
            <a:r>
              <a:rPr lang="en-US" altLang="zh-CN" dirty="0"/>
              <a:t>512kb</a:t>
            </a:r>
            <a:r>
              <a:rPr lang="zh-CN" altLang="en-US" dirty="0"/>
              <a:t>大小每个扇区，但是操作通常不直接管理每一个扇区，而是通过将若干个扇区组成的一个更大的集合来去进行操作管理。</a:t>
            </a:r>
            <a:r>
              <a:rPr lang="zh-CN" altLang="en-US" b="1" dirty="0"/>
              <a:t/>
            </a:r>
            <a:br>
              <a:rPr lang="zh-CN" altLang="en-US" b="1" dirty="0"/>
            </a:br>
            <a:endParaRPr lang="zh-CN" altLang="en-US" dirty="0"/>
          </a:p>
          <a:p>
            <a:r>
              <a:rPr lang="zh-CN" altLang="en-US" dirty="0"/>
              <a:t> </a:t>
            </a:r>
            <a:r>
              <a:rPr lang="zh-CN" altLang="en-US" dirty="0" smtClean="0"/>
              <a:t>这个</a:t>
            </a:r>
            <a:r>
              <a:rPr lang="zh-CN" altLang="en-US" dirty="0"/>
              <a:t>比扇区更大的集合，在</a:t>
            </a:r>
            <a:r>
              <a:rPr lang="en-US" altLang="zh-CN" dirty="0"/>
              <a:t>Windows</a:t>
            </a:r>
            <a:r>
              <a:rPr lang="zh-CN" altLang="en-US" dirty="0"/>
              <a:t>下叫做</a:t>
            </a:r>
            <a:r>
              <a:rPr lang="zh-CN" altLang="en-US" b="1" dirty="0"/>
              <a:t>簇</a:t>
            </a:r>
            <a:r>
              <a:rPr lang="zh-CN" altLang="en-US" dirty="0"/>
              <a:t>；在</a:t>
            </a:r>
            <a:r>
              <a:rPr lang="en-US" altLang="zh-CN" dirty="0"/>
              <a:t>Linux</a:t>
            </a:r>
            <a:r>
              <a:rPr lang="zh-CN" altLang="en-US" dirty="0"/>
              <a:t>下叫做</a:t>
            </a:r>
            <a:r>
              <a:rPr lang="zh-CN" altLang="en-US" b="1" dirty="0"/>
              <a:t>块（</a:t>
            </a:r>
            <a:r>
              <a:rPr lang="en-US" altLang="zh-CN" b="1" dirty="0"/>
              <a:t>block</a:t>
            </a:r>
            <a:r>
              <a:rPr lang="zh-CN" altLang="en-US" b="1" dirty="0"/>
              <a:t>）</a:t>
            </a:r>
            <a:r>
              <a:rPr lang="zh-CN" altLang="en-US" dirty="0"/>
              <a:t>。</a:t>
            </a:r>
          </a:p>
          <a:p>
            <a:endParaRPr lang="en-US" dirty="0"/>
          </a:p>
        </p:txBody>
      </p:sp>
    </p:spTree>
    <p:extLst>
      <p:ext uri="{BB962C8B-B14F-4D97-AF65-F5344CB8AC3E}">
        <p14:creationId xmlns:p14="http://schemas.microsoft.com/office/powerpoint/2010/main" val="351228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err="1"/>
              <a:t>Windows：簇</a:t>
            </a:r>
            <a:endParaRPr lang="en-US" dirty="0"/>
          </a:p>
        </p:txBody>
      </p:sp>
      <p:sp>
        <p:nvSpPr>
          <p:cNvPr id="3" name="Content Placeholder 2"/>
          <p:cNvSpPr>
            <a:spLocks noGrp="1"/>
          </p:cNvSpPr>
          <p:nvPr>
            <p:ph sz="half" idx="2"/>
          </p:nvPr>
        </p:nvSpPr>
        <p:spPr/>
        <p:txBody>
          <a:bodyPr>
            <a:normAutofit/>
          </a:bodyPr>
          <a:lstStyle/>
          <a:p>
            <a:r>
              <a:rPr lang="zh-CN" altLang="en-US" dirty="0" smtClean="0"/>
              <a:t>一</a:t>
            </a:r>
            <a:r>
              <a:rPr lang="zh-CN" altLang="en-US" dirty="0"/>
              <a:t>个文件通常存放在一个或多个簇里，但至少要单独占据一个“簇”。 也就是说两个文件不能存放在同一个簇中</a:t>
            </a:r>
            <a:r>
              <a:rPr lang="zh-CN" altLang="en-US" dirty="0" smtClean="0"/>
              <a:t>。</a:t>
            </a:r>
          </a:p>
          <a:p>
            <a:r>
              <a:rPr lang="en-US" altLang="zh-CN" dirty="0"/>
              <a:t>Windows</a:t>
            </a:r>
            <a:r>
              <a:rPr lang="zh-CN" altLang="en-US" dirty="0"/>
              <a:t>下对应于上述</a:t>
            </a:r>
            <a:r>
              <a:rPr lang="en-US" altLang="zh-CN" dirty="0" err="1"/>
              <a:t>st_blksize</a:t>
            </a:r>
            <a:r>
              <a:rPr lang="zh-CN" altLang="en-US" dirty="0"/>
              <a:t>的值为“一个簇的大小 </a:t>
            </a:r>
            <a:r>
              <a:rPr lang="en-US" altLang="zh-CN" dirty="0"/>
              <a:t>= </a:t>
            </a:r>
            <a:r>
              <a:rPr lang="zh-CN" altLang="en-US" dirty="0"/>
              <a:t>一个簇的扇区数 * 一个扇区的字节数”。</a:t>
            </a:r>
            <a:endParaRPr lang="en-US" dirty="0"/>
          </a:p>
        </p:txBody>
      </p:sp>
      <p:sp>
        <p:nvSpPr>
          <p:cNvPr id="4" name="Content Placeholder 3"/>
          <p:cNvSpPr>
            <a:spLocks noGrp="1"/>
          </p:cNvSpPr>
          <p:nvPr>
            <p:ph sz="quarter" idx="4"/>
          </p:nvPr>
        </p:nvSpPr>
        <p:spPr/>
        <p:txBody>
          <a:bodyPr/>
          <a:lstStyle/>
          <a:p>
            <a:r>
              <a:rPr lang="zh-CN" altLang="en-US" dirty="0"/>
              <a:t>一般的硬盘以</a:t>
            </a:r>
            <a:r>
              <a:rPr lang="en-US" altLang="zh-CN" dirty="0"/>
              <a:t>512</a:t>
            </a:r>
            <a:r>
              <a:rPr lang="zh-CN" altLang="en-US" dirty="0"/>
              <a:t>个字节为一个扇区，磁盘中一个</a:t>
            </a:r>
            <a:r>
              <a:rPr lang="en-US" altLang="zh-CN" dirty="0"/>
              <a:t>Block</a:t>
            </a:r>
            <a:r>
              <a:rPr lang="zh-CN" altLang="en-US" dirty="0"/>
              <a:t>的大小是扇区的倍数，</a:t>
            </a:r>
            <a:r>
              <a:rPr lang="en-US" altLang="zh-CN" dirty="0"/>
              <a:t>PC</a:t>
            </a:r>
            <a:r>
              <a:rPr lang="zh-CN" altLang="en-US" dirty="0"/>
              <a:t>默认设置的大小是</a:t>
            </a:r>
            <a:r>
              <a:rPr lang="en-US" altLang="zh-CN" dirty="0"/>
              <a:t>4096</a:t>
            </a:r>
            <a:r>
              <a:rPr lang="zh-CN" altLang="en-US" dirty="0"/>
              <a:t>的大小。</a:t>
            </a:r>
            <a:endParaRPr lang="en-US" dirty="0"/>
          </a:p>
        </p:txBody>
      </p:sp>
      <p:sp>
        <p:nvSpPr>
          <p:cNvPr id="5" name="Text Placeholder 4"/>
          <p:cNvSpPr>
            <a:spLocks noGrp="1"/>
          </p:cNvSpPr>
          <p:nvPr>
            <p:ph type="body" sz="quarter" idx="13"/>
          </p:nvPr>
        </p:nvSpPr>
        <p:spPr/>
        <p:txBody>
          <a:bodyPr/>
          <a:lstStyle/>
          <a:p>
            <a:r>
              <a:rPr lang="en-US" dirty="0" err="1"/>
              <a:t>Linux：块</a:t>
            </a:r>
            <a:endParaRPr lang="en-US" dirty="0"/>
          </a:p>
        </p:txBody>
      </p:sp>
      <p:sp>
        <p:nvSpPr>
          <p:cNvPr id="6" name="Title 5"/>
          <p:cNvSpPr>
            <a:spLocks noGrp="1"/>
          </p:cNvSpPr>
          <p:nvPr>
            <p:ph type="title"/>
          </p:nvPr>
        </p:nvSpPr>
        <p:spPr/>
        <p:txBody>
          <a:bodyPr/>
          <a:lstStyle/>
          <a:p>
            <a:r>
              <a:rPr lang="zh-CN" altLang="en-US" dirty="0" smtClean="0"/>
              <a:t>存储文件的单元</a:t>
            </a:r>
            <a:endParaRPr lang="en-US" dirty="0"/>
          </a:p>
        </p:txBody>
      </p:sp>
    </p:spTree>
    <p:extLst>
      <p:ext uri="{BB962C8B-B14F-4D97-AF65-F5344CB8AC3E}">
        <p14:creationId xmlns:p14="http://schemas.microsoft.com/office/powerpoint/2010/main" val="9079479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Case</a:t>
            </a:r>
            <a:r>
              <a:rPr lang="zh-CN" altLang="en-US" dirty="0" smtClean="0"/>
              <a:t> </a:t>
            </a:r>
            <a:r>
              <a:rPr lang="en-US" altLang="zh-CN" dirty="0" smtClean="0"/>
              <a:t>study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7409797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0"/>
            <a:ext cx="4409524" cy="6858000"/>
          </a:xfrm>
          <a:prstGeom prst="rect">
            <a:avLst/>
          </a:prstGeom>
        </p:spPr>
      </p:pic>
    </p:spTree>
    <p:extLst>
      <p:ext uri="{BB962C8B-B14F-4D97-AF65-F5344CB8AC3E}">
        <p14:creationId xmlns:p14="http://schemas.microsoft.com/office/powerpoint/2010/main" val="67415719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什么是文件系统？</a:t>
            </a:r>
            <a:endParaRPr lang="zh-CN" altLang="en-US" dirty="0"/>
          </a:p>
        </p:txBody>
      </p:sp>
      <p:sp>
        <p:nvSpPr>
          <p:cNvPr id="3" name="内容占位符 2"/>
          <p:cNvSpPr>
            <a:spLocks noGrp="1"/>
          </p:cNvSpPr>
          <p:nvPr>
            <p:ph idx="1"/>
          </p:nvPr>
        </p:nvSpPr>
        <p:spPr/>
        <p:txBody>
          <a:bodyPr/>
          <a:lstStyle/>
          <a:p>
            <a:r>
              <a:rPr lang="zh-CN" altLang="en-US" dirty="0"/>
              <a:t>文件系统是操作系统用于明确磁盘或分区上的文件的方法和数据结构；即在磁盘上组织文件的方法。也指用于存储文件的磁盘或分区，或文件系统种类</a:t>
            </a:r>
            <a:r>
              <a:rPr lang="zh-CN" altLang="en-US" dirty="0" smtClean="0"/>
              <a:t>。</a:t>
            </a:r>
            <a:endParaRPr lang="en-US" altLang="zh-CN" dirty="0" smtClean="0"/>
          </a:p>
          <a:p>
            <a:r>
              <a:rPr lang="zh-CN" altLang="en-US" dirty="0"/>
              <a:t>举个通俗的比喻，一块硬盘就像一个块空地，文件就像不同的材料，我们首先得在空地上建起仓库（分区），并且指定好（格式化）仓库对材料的管理规范（文件系统），这样才能将材料运进仓库保管</a:t>
            </a:r>
            <a:r>
              <a:rPr lang="zh-CN" altLang="en-US" dirty="0" smtClean="0"/>
              <a:t>。</a:t>
            </a:r>
            <a:endParaRPr lang="en-US" altLang="zh-CN" dirty="0" smtClean="0"/>
          </a:p>
          <a:p>
            <a:r>
              <a:rPr lang="zh-CN" altLang="en-US" dirty="0"/>
              <a:t>文件系统是对应硬盘的分区的，而不是整个硬盘，不管是硬盘只有一个分区，还是几个分区，不同的分区可以有着不同的文件系统！</a:t>
            </a:r>
          </a:p>
        </p:txBody>
      </p:sp>
    </p:spTree>
    <p:extLst>
      <p:ext uri="{BB962C8B-B14F-4D97-AF65-F5344CB8AC3E}">
        <p14:creationId xmlns:p14="http://schemas.microsoft.com/office/powerpoint/2010/main" val="380046152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Read</a:t>
            </a:r>
            <a:r>
              <a:rPr lang="zh-CN" altLang="en-US" dirty="0" smtClean="0"/>
              <a:t> </a:t>
            </a:r>
            <a:r>
              <a:rPr lang="zh-CN" altLang="en-US" dirty="0" smtClean="0"/>
              <a:t>流程</a:t>
            </a:r>
            <a:endParaRPr lang="en-US" dirty="0"/>
          </a:p>
        </p:txBody>
      </p:sp>
      <p:sp>
        <p:nvSpPr>
          <p:cNvPr id="3" name="Content Placeholder 2"/>
          <p:cNvSpPr>
            <a:spLocks noGrp="1"/>
          </p:cNvSpPr>
          <p:nvPr>
            <p:ph idx="1"/>
          </p:nvPr>
        </p:nvSpPr>
        <p:spPr/>
        <p:txBody>
          <a:bodyPr>
            <a:normAutofit/>
          </a:bodyPr>
          <a:lstStyle/>
          <a:p>
            <a:r>
              <a:rPr lang="zh-CN" altLang="en-US" dirty="0"/>
              <a:t>首先从硬盘的分区表中计算出分区开始的</a:t>
            </a:r>
            <a:r>
              <a:rPr lang="zh-CN" altLang="en-US" dirty="0" smtClean="0"/>
              <a:t>位置</a:t>
            </a:r>
          </a:p>
          <a:p>
            <a:r>
              <a:rPr lang="zh-CN" altLang="en-US" dirty="0"/>
              <a:t>再读取分区数据区中的第一个扇区（</a:t>
            </a:r>
            <a:r>
              <a:rPr lang="en-US" altLang="zh-CN" dirty="0"/>
              <a:t>$Boot</a:t>
            </a:r>
            <a:r>
              <a:rPr lang="zh-CN" altLang="en-US" dirty="0"/>
              <a:t>文件的第一个扇区）从中取得隐藏扇区数目</a:t>
            </a:r>
            <a:r>
              <a:rPr lang="zh-CN" altLang="en-US" dirty="0" smtClean="0"/>
              <a:t>，</a:t>
            </a:r>
            <a:r>
              <a:rPr lang="zh-CN" altLang="en-US" dirty="0"/>
              <a:t> </a:t>
            </a:r>
            <a:r>
              <a:rPr lang="en-US" altLang="zh-CN" dirty="0"/>
              <a:t>$MFT</a:t>
            </a:r>
            <a:r>
              <a:rPr lang="zh-CN" altLang="en-US" dirty="0"/>
              <a:t>开始的簇号，每簇扇区数，每个</a:t>
            </a:r>
            <a:r>
              <a:rPr lang="en-US" altLang="zh-CN" dirty="0"/>
              <a:t>MFT</a:t>
            </a:r>
            <a:r>
              <a:rPr lang="zh-CN" altLang="en-US" dirty="0"/>
              <a:t>记录的尺寸</a:t>
            </a:r>
            <a:r>
              <a:rPr lang="zh-CN" altLang="en-US" dirty="0" smtClean="0"/>
              <a:t>。</a:t>
            </a:r>
          </a:p>
          <a:p>
            <a:r>
              <a:rPr lang="zh-CN" altLang="en-US" dirty="0"/>
              <a:t>通过这些数据计算出</a:t>
            </a:r>
            <a:r>
              <a:rPr lang="en-US" altLang="zh-CN" dirty="0"/>
              <a:t>$MFT</a:t>
            </a:r>
            <a:r>
              <a:rPr lang="zh-CN" altLang="en-US" dirty="0"/>
              <a:t>所在的位置，读取第一个</a:t>
            </a:r>
            <a:r>
              <a:rPr lang="en-US" altLang="zh-CN" dirty="0"/>
              <a:t>MFT</a:t>
            </a:r>
            <a:r>
              <a:rPr lang="zh-CN" altLang="en-US" dirty="0"/>
              <a:t>记录，然后按照记录中描述的</a:t>
            </a:r>
            <a:r>
              <a:rPr lang="en-US" altLang="zh-CN" dirty="0"/>
              <a:t>$MFT</a:t>
            </a:r>
            <a:r>
              <a:rPr lang="zh-CN" altLang="en-US" dirty="0"/>
              <a:t>文件的存放位置读出文件名为“</a:t>
            </a:r>
            <a:r>
              <a:rPr lang="en-US" altLang="zh-CN" dirty="0"/>
              <a:t>.”</a:t>
            </a:r>
            <a:r>
              <a:rPr lang="zh-CN" altLang="en-US" dirty="0"/>
              <a:t>的</a:t>
            </a:r>
            <a:r>
              <a:rPr lang="en-US" altLang="zh-CN" dirty="0"/>
              <a:t>MFT</a:t>
            </a:r>
            <a:r>
              <a:rPr lang="zh-CN" altLang="en-US" dirty="0"/>
              <a:t>记录（根目录文件）</a:t>
            </a:r>
            <a:r>
              <a:rPr lang="zh-CN" altLang="en-US" dirty="0" smtClean="0"/>
              <a:t>。</a:t>
            </a:r>
          </a:p>
          <a:p>
            <a:r>
              <a:rPr lang="zh-CN" altLang="en-US" dirty="0"/>
              <a:t>然后在该记录中搜索要求的目录项。找到以后，获得它的描述在</a:t>
            </a:r>
            <a:r>
              <a:rPr lang="en-US" altLang="zh-CN" dirty="0"/>
              <a:t>$MFT</a:t>
            </a:r>
            <a:r>
              <a:rPr lang="zh-CN" altLang="en-US" dirty="0"/>
              <a:t>中的索引，再在其中寻找下级目录的索引</a:t>
            </a:r>
            <a:r>
              <a:rPr lang="en-US" altLang="zh-CN" dirty="0"/>
              <a:t>……</a:t>
            </a:r>
            <a:r>
              <a:rPr lang="zh-CN" altLang="en-US" dirty="0"/>
              <a:t>直到找到为止。</a:t>
            </a:r>
          </a:p>
          <a:p>
            <a:endParaRPr lang="en-US" dirty="0"/>
          </a:p>
        </p:txBody>
      </p:sp>
    </p:spTree>
    <p:extLst>
      <p:ext uri="{BB962C8B-B14F-4D97-AF65-F5344CB8AC3E}">
        <p14:creationId xmlns:p14="http://schemas.microsoft.com/office/powerpoint/2010/main" val="885745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磁盘文件读写</a:t>
            </a:r>
            <a:endParaRPr lang="en-US" dirty="0"/>
          </a:p>
        </p:txBody>
      </p:sp>
      <p:sp>
        <p:nvSpPr>
          <p:cNvPr id="3" name="Content Placeholder 2"/>
          <p:cNvSpPr>
            <a:spLocks noGrp="1"/>
          </p:cNvSpPr>
          <p:nvPr>
            <p:ph idx="1"/>
          </p:nvPr>
        </p:nvSpPr>
        <p:spPr/>
        <p:txBody>
          <a:bodyPr/>
          <a:lstStyle/>
          <a:p>
            <a:r>
              <a:rPr lang="en-US" dirty="0" err="1"/>
              <a:t>CreateFile</a:t>
            </a:r>
            <a:r>
              <a:rPr lang="en-US" dirty="0"/>
              <a:t>()打开磁盘，获取文件句柄；</a:t>
            </a:r>
          </a:p>
          <a:p>
            <a:r>
              <a:rPr lang="en-US" dirty="0" err="1"/>
              <a:t>SetFilePointer</a:t>
            </a:r>
            <a:r>
              <a:rPr lang="en-US" dirty="0"/>
              <a:t>()设置读写的位置；</a:t>
            </a:r>
          </a:p>
          <a:p>
            <a:r>
              <a:rPr lang="en-US" dirty="0" err="1"/>
              <a:t>ReadFile</a:t>
            </a:r>
            <a:r>
              <a:rPr lang="en-US" dirty="0"/>
              <a:t>()读取磁盘扇区数据。</a:t>
            </a:r>
          </a:p>
          <a:p>
            <a:endParaRPr lang="en-US" dirty="0"/>
          </a:p>
        </p:txBody>
      </p:sp>
    </p:spTree>
    <p:extLst>
      <p:ext uri="{BB962C8B-B14F-4D97-AF65-F5344CB8AC3E}">
        <p14:creationId xmlns:p14="http://schemas.microsoft.com/office/powerpoint/2010/main" val="1624781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几种文件系统</a:t>
            </a:r>
            <a:endParaRPr lang="zh-CN" altLang="en-US" dirty="0"/>
          </a:p>
        </p:txBody>
      </p:sp>
      <p:sp>
        <p:nvSpPr>
          <p:cNvPr id="3" name="文本占位符 2"/>
          <p:cNvSpPr>
            <a:spLocks noGrp="1"/>
          </p:cNvSpPr>
          <p:nvPr>
            <p:ph type="body" idx="1"/>
          </p:nvPr>
        </p:nvSpPr>
        <p:spPr/>
        <p:txBody>
          <a:bodyPr/>
          <a:lstStyle/>
          <a:p>
            <a:r>
              <a:rPr lang="en-US" altLang="zh-CN" dirty="0" smtClean="0"/>
              <a:t>NTFS</a:t>
            </a:r>
            <a:r>
              <a:rPr lang="zh-CN" altLang="en-US" dirty="0" smtClean="0"/>
              <a:t>、</a:t>
            </a:r>
            <a:r>
              <a:rPr lang="en-US" altLang="zh-CN" dirty="0" smtClean="0"/>
              <a:t>FAT16</a:t>
            </a:r>
            <a:r>
              <a:rPr lang="zh-CN" altLang="en-US" dirty="0" smtClean="0"/>
              <a:t>、</a:t>
            </a:r>
            <a:r>
              <a:rPr lang="en-US" altLang="zh-CN" dirty="0" smtClean="0"/>
              <a:t>FAT32</a:t>
            </a:r>
            <a:endParaRPr lang="zh-CN" altLang="en-US" dirty="0"/>
          </a:p>
        </p:txBody>
      </p:sp>
    </p:spTree>
    <p:extLst>
      <p:ext uri="{BB962C8B-B14F-4D97-AF65-F5344CB8AC3E}">
        <p14:creationId xmlns:p14="http://schemas.microsoft.com/office/powerpoint/2010/main" val="17000314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NTFS</a:t>
            </a:r>
            <a:r>
              <a:rPr lang="zh-CN" altLang="en-US" b="1" dirty="0"/>
              <a:t>文件格式</a:t>
            </a:r>
            <a:endParaRPr lang="zh-CN" altLang="en-US" dirty="0"/>
          </a:p>
        </p:txBody>
      </p:sp>
      <p:sp>
        <p:nvSpPr>
          <p:cNvPr id="3" name="内容占位符 2"/>
          <p:cNvSpPr>
            <a:spLocks noGrp="1"/>
          </p:cNvSpPr>
          <p:nvPr>
            <p:ph idx="1"/>
          </p:nvPr>
        </p:nvSpPr>
        <p:spPr/>
        <p:txBody>
          <a:bodyPr/>
          <a:lstStyle/>
          <a:p>
            <a:r>
              <a:rPr lang="zh-CN" altLang="en-US" dirty="0"/>
              <a:t>支持单个分区大于</a:t>
            </a:r>
            <a:r>
              <a:rPr lang="en-US" altLang="zh-CN" dirty="0" smtClean="0"/>
              <a:t>2G</a:t>
            </a:r>
          </a:p>
          <a:p>
            <a:r>
              <a:rPr lang="zh-CN" altLang="en-US" dirty="0"/>
              <a:t>支持磁盘</a:t>
            </a:r>
            <a:r>
              <a:rPr lang="zh-CN" altLang="en-US" dirty="0" smtClean="0"/>
              <a:t>配额</a:t>
            </a:r>
            <a:endParaRPr lang="en-US" altLang="zh-CN" dirty="0" smtClean="0"/>
          </a:p>
          <a:p>
            <a:r>
              <a:rPr lang="zh-CN" altLang="en-US" dirty="0"/>
              <a:t>支持文件压缩（系统 </a:t>
            </a:r>
            <a:r>
              <a:rPr lang="zh-CN" altLang="en-US" dirty="0" smtClean="0"/>
              <a:t>）</a:t>
            </a:r>
            <a:endParaRPr lang="en-US" altLang="zh-CN" dirty="0" smtClean="0"/>
          </a:p>
          <a:p>
            <a:r>
              <a:rPr lang="zh-CN" altLang="en-US" dirty="0"/>
              <a:t>支持</a:t>
            </a:r>
            <a:r>
              <a:rPr lang="en-US" altLang="zh-CN" dirty="0"/>
              <a:t>EFS</a:t>
            </a:r>
            <a:r>
              <a:rPr lang="zh-CN" altLang="en-US" dirty="0"/>
              <a:t>文件加密</a:t>
            </a:r>
            <a:r>
              <a:rPr lang="zh-CN" altLang="en-US" dirty="0" smtClean="0"/>
              <a:t>系统</a:t>
            </a:r>
            <a:endParaRPr lang="en-US" altLang="zh-CN" dirty="0" smtClean="0"/>
          </a:p>
          <a:p>
            <a:r>
              <a:rPr lang="zh-CN" altLang="en-US" dirty="0"/>
              <a:t>产生的磁盘碎片</a:t>
            </a:r>
            <a:r>
              <a:rPr lang="zh-CN" altLang="en-US" dirty="0" smtClean="0"/>
              <a:t>较少</a:t>
            </a:r>
            <a:endParaRPr lang="en-US" altLang="zh-CN" dirty="0" smtClean="0"/>
          </a:p>
          <a:p>
            <a:r>
              <a:rPr lang="zh-CN" altLang="en-US" dirty="0"/>
              <a:t>适合于大磁盘</a:t>
            </a:r>
            <a:r>
              <a:rPr lang="zh-CN" altLang="en-US" dirty="0" smtClean="0"/>
              <a:t>分区</a:t>
            </a:r>
            <a:endParaRPr lang="en-US" altLang="zh-CN" dirty="0" smtClean="0"/>
          </a:p>
          <a:p>
            <a:r>
              <a:rPr lang="zh-CN" altLang="en-US" dirty="0"/>
              <a:t>支持</a:t>
            </a:r>
            <a:r>
              <a:rPr lang="en-US" altLang="zh-CN" dirty="0" err="1"/>
              <a:t>WindowsNT</a:t>
            </a:r>
            <a:endParaRPr lang="zh-CN" altLang="en-US" dirty="0"/>
          </a:p>
        </p:txBody>
      </p:sp>
      <p:sp>
        <p:nvSpPr>
          <p:cNvPr id="4" name="文本占位符 3"/>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135827051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FAT32</a:t>
            </a:r>
            <a:r>
              <a:rPr lang="zh-CN" altLang="en-US" b="1" dirty="0"/>
              <a:t>文件格式</a:t>
            </a:r>
            <a:endParaRPr lang="zh-CN" altLang="en-US" dirty="0"/>
          </a:p>
        </p:txBody>
      </p:sp>
      <p:sp>
        <p:nvSpPr>
          <p:cNvPr id="3" name="内容占位符 2"/>
          <p:cNvSpPr>
            <a:spLocks noGrp="1"/>
          </p:cNvSpPr>
          <p:nvPr>
            <p:ph idx="1"/>
          </p:nvPr>
        </p:nvSpPr>
        <p:spPr/>
        <p:txBody>
          <a:bodyPr/>
          <a:lstStyle/>
          <a:p>
            <a:r>
              <a:rPr lang="zh-CN" altLang="en-US" dirty="0"/>
              <a:t>可以看到</a:t>
            </a:r>
            <a:r>
              <a:rPr lang="en-US" altLang="zh-CN" dirty="0"/>
              <a:t>FAT</a:t>
            </a:r>
            <a:r>
              <a:rPr lang="zh-CN" altLang="en-US" dirty="0"/>
              <a:t>分为</a:t>
            </a:r>
            <a:r>
              <a:rPr lang="en-US" altLang="zh-CN" dirty="0"/>
              <a:t>3</a:t>
            </a:r>
            <a:r>
              <a:rPr lang="zh-CN" altLang="en-US" dirty="0"/>
              <a:t>个部分，保留区，</a:t>
            </a:r>
            <a:r>
              <a:rPr lang="en-US" altLang="zh-CN" dirty="0"/>
              <a:t>2</a:t>
            </a:r>
            <a:r>
              <a:rPr lang="zh-CN" altLang="en-US" dirty="0"/>
              <a:t>个等大的</a:t>
            </a:r>
            <a:r>
              <a:rPr lang="en-US" altLang="zh-CN" dirty="0"/>
              <a:t>FAT</a:t>
            </a:r>
            <a:r>
              <a:rPr lang="zh-CN" altLang="en-US" dirty="0"/>
              <a:t>区，和数据区。下面我们来看看每个区的作用。顺便说一下，这几个区就是在对硬盘分区后然后格式化创建的。</a:t>
            </a:r>
          </a:p>
        </p:txBody>
      </p:sp>
      <p:sp>
        <p:nvSpPr>
          <p:cNvPr id="4" name="文本占位符 3"/>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23575178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FAT16</a:t>
            </a:r>
            <a:r>
              <a:rPr lang="zh-CN" altLang="en-US" b="1" dirty="0"/>
              <a:t>文件格式</a:t>
            </a:r>
            <a:r>
              <a:rPr lang="zh-CN" altLang="en-US" dirty="0"/>
              <a:t> </a:t>
            </a:r>
          </a:p>
        </p:txBody>
      </p:sp>
      <p:sp>
        <p:nvSpPr>
          <p:cNvPr id="3" name="内容占位符 2"/>
          <p:cNvSpPr>
            <a:spLocks noGrp="1"/>
          </p:cNvSpPr>
          <p:nvPr>
            <p:ph idx="1"/>
          </p:nvPr>
        </p:nvSpPr>
        <p:spPr/>
        <p:txBody>
          <a:bodyPr/>
          <a:lstStyle/>
          <a:p>
            <a:endParaRPr lang="zh-CN" altLang="en-US"/>
          </a:p>
        </p:txBody>
      </p:sp>
      <p:sp>
        <p:nvSpPr>
          <p:cNvPr id="4" name="文本占位符 3"/>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23170637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NTFS</a:t>
            </a:r>
            <a:r>
              <a:rPr lang="zh-CN" altLang="en-US" dirty="0" smtClean="0"/>
              <a:t>文件系统</a:t>
            </a:r>
            <a:endParaRPr lang="en-US" dirty="0"/>
          </a:p>
        </p:txBody>
      </p:sp>
      <p:sp>
        <p:nvSpPr>
          <p:cNvPr id="3" name="Text Placeholder 2"/>
          <p:cNvSpPr>
            <a:spLocks noGrp="1"/>
          </p:cNvSpPr>
          <p:nvPr>
            <p:ph type="body" idx="1"/>
          </p:nvPr>
        </p:nvSpPr>
        <p:spPr/>
        <p:txBody>
          <a:bodyPr/>
          <a:lstStyle/>
          <a:p>
            <a:endParaRPr lang="en-US"/>
          </a:p>
        </p:txBody>
      </p:sp>
      <p:pic>
        <p:nvPicPr>
          <p:cNvPr id="4" name="图片 4" descr="OS (C:) 属性"/>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4829" y="383184"/>
            <a:ext cx="4143953" cy="5925377"/>
          </a:xfrm>
          <a:prstGeom prst="rect">
            <a:avLst/>
          </a:prstGeom>
        </p:spPr>
      </p:pic>
    </p:spTree>
    <p:extLst>
      <p:ext uri="{BB962C8B-B14F-4D97-AF65-F5344CB8AC3E}">
        <p14:creationId xmlns:p14="http://schemas.microsoft.com/office/powerpoint/2010/main" val="148513539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
                                        <p:tgtEl>
                                          <p:spTgt spid="4"/>
                                        </p:tgtEl>
                                      </p:cBhvr>
                                    </p:animEffect>
                                    <p:anim calcmode="lin" valueType="num">
                                      <p:cBhvr>
                                        <p:cTn id="8" dur="400" fill="hold"/>
                                        <p:tgtEl>
                                          <p:spTgt spid="4"/>
                                        </p:tgtEl>
                                        <p:attrNameLst>
                                          <p:attrName>ppt_x</p:attrName>
                                        </p:attrNameLst>
                                      </p:cBhvr>
                                      <p:tavLst>
                                        <p:tav tm="0">
                                          <p:val>
                                            <p:strVal val="#ppt_x"/>
                                          </p:val>
                                        </p:tav>
                                        <p:tav tm="100000">
                                          <p:val>
                                            <p:strVal val="#ppt_x"/>
                                          </p:val>
                                        </p:tav>
                                      </p:tavLst>
                                    </p:anim>
                                    <p:anim calcmode="lin" valueType="num">
                                      <p:cBhvr>
                                        <p:cTn id="9" dur="400" fill="hold"/>
                                        <p:tgtEl>
                                          <p:spTgt spid="4"/>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获取磁盘所有驱动器</a:t>
            </a:r>
            <a:endParaRPr lang="en-US" dirty="0"/>
          </a:p>
        </p:txBody>
      </p:sp>
      <p:sp>
        <p:nvSpPr>
          <p:cNvPr id="3" name="Content Placeholder 2"/>
          <p:cNvSpPr>
            <a:spLocks noGrp="1"/>
          </p:cNvSpPr>
          <p:nvPr>
            <p:ph idx="1"/>
          </p:nvPr>
        </p:nvSpPr>
        <p:spPr/>
        <p:txBody>
          <a:bodyPr/>
          <a:lstStyle/>
          <a:p>
            <a:endParaRPr lang="zh-CN" altLang="en-US" dirty="0" smtClean="0"/>
          </a:p>
          <a:p>
            <a:endParaRPr lang="zh-CN" altLang="en-US" dirty="0"/>
          </a:p>
          <a:p>
            <a:r>
              <a:rPr lang="en-US" dirty="0" smtClean="0"/>
              <a:t>DWORD </a:t>
            </a:r>
            <a:r>
              <a:rPr lang="en-US" dirty="0" err="1"/>
              <a:t>allDrive</a:t>
            </a:r>
            <a:r>
              <a:rPr lang="en-US" dirty="0"/>
              <a:t> =</a:t>
            </a:r>
            <a:r>
              <a:rPr lang="en-US" dirty="0"/>
              <a:t> </a:t>
            </a:r>
            <a:r>
              <a:rPr lang="en-US" dirty="0" err="1"/>
              <a:t>GetLogicalDrive</a:t>
            </a:r>
            <a:r>
              <a:rPr lang="en-US" dirty="0"/>
              <a:t>(). </a:t>
            </a:r>
            <a:endParaRPr lang="zh-CN" altLang="en-US" dirty="0" smtClean="0"/>
          </a:p>
          <a:p>
            <a:r>
              <a:rPr lang="en-US" dirty="0" smtClean="0"/>
              <a:t>// </a:t>
            </a:r>
            <a:r>
              <a:rPr lang="en-US" dirty="0"/>
              <a:t>返回值共有 32 </a:t>
            </a:r>
            <a:r>
              <a:rPr lang="en-US" dirty="0" err="1"/>
              <a:t>Bits，从低位到高位分别表示A,B,C,D,E</a:t>
            </a:r>
            <a:r>
              <a:rPr lang="en-US" dirty="0" smtClean="0"/>
              <a:t>,.....</a:t>
            </a:r>
            <a:endParaRPr lang="zh-CN" altLang="en-US" dirty="0" smtClean="0"/>
          </a:p>
          <a:p>
            <a:r>
              <a:rPr lang="en-US" dirty="0" smtClean="0"/>
              <a:t> </a:t>
            </a:r>
            <a:r>
              <a:rPr lang="en-US" dirty="0"/>
              <a:t>// 比如0x0000 007C, 即 01111100, </a:t>
            </a:r>
            <a:r>
              <a:rPr lang="en-US" dirty="0" err="1"/>
              <a:t>表示有C,D,E,F,G</a:t>
            </a:r>
            <a:r>
              <a:rPr lang="en-US" dirty="0"/>
              <a:t> 共5个驱动器;</a:t>
            </a:r>
            <a:endParaRPr lang="en-US" dirty="0"/>
          </a:p>
        </p:txBody>
      </p:sp>
    </p:spTree>
    <p:extLst>
      <p:ext uri="{BB962C8B-B14F-4D97-AF65-F5344CB8AC3E}">
        <p14:creationId xmlns:p14="http://schemas.microsoft.com/office/powerpoint/2010/main" val="91048051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NTFS</a:t>
            </a:r>
            <a:r>
              <a:rPr lang="zh-CN" altLang="en-US" dirty="0"/>
              <a:t>文件</a:t>
            </a:r>
            <a:r>
              <a:rPr lang="zh-CN" altLang="en-US" dirty="0" smtClean="0"/>
              <a:t>系统</a:t>
            </a:r>
            <a:r>
              <a:rPr lang="zh-CN" altLang="en-US" dirty="0" smtClean="0"/>
              <a:t>分区</a:t>
            </a:r>
            <a:endParaRPr lang="zh-CN" altLang="en-US" dirty="0"/>
          </a:p>
        </p:txBody>
      </p:sp>
      <p:sp>
        <p:nvSpPr>
          <p:cNvPr id="3" name="内容占位符 2"/>
          <p:cNvSpPr>
            <a:spLocks noGrp="1"/>
          </p:cNvSpPr>
          <p:nvPr>
            <p:ph idx="1"/>
          </p:nvPr>
        </p:nvSpPr>
        <p:spPr/>
        <p:txBody>
          <a:bodyPr>
            <a:normAutofit/>
          </a:bodyPr>
          <a:lstStyle/>
          <a:p>
            <a:r>
              <a:rPr lang="en-US" altLang="zh-CN" dirty="0"/>
              <a:t>NTFS</a:t>
            </a:r>
            <a:r>
              <a:rPr lang="zh-CN" altLang="en-US" dirty="0"/>
              <a:t>文件系统使用逻辑簇号（</a:t>
            </a:r>
            <a:r>
              <a:rPr lang="en-US" altLang="zh-CN" dirty="0"/>
              <a:t>LCN</a:t>
            </a:r>
            <a:r>
              <a:rPr lang="zh-CN" altLang="en-US" dirty="0"/>
              <a:t>）和虚拟簇号（</a:t>
            </a:r>
            <a:r>
              <a:rPr lang="en-US" altLang="zh-CN" dirty="0"/>
              <a:t>VCN</a:t>
            </a:r>
            <a:r>
              <a:rPr lang="zh-CN" altLang="en-US" dirty="0"/>
              <a:t>）对分区进行管理</a:t>
            </a:r>
            <a:r>
              <a:rPr lang="zh-CN" altLang="en-US" dirty="0" smtClean="0"/>
              <a:t>。</a:t>
            </a:r>
          </a:p>
          <a:p>
            <a:r>
              <a:rPr lang="zh-CN" altLang="en-US" dirty="0"/>
              <a:t>在一个分区中引导记录扇区所在的簇编号为</a:t>
            </a:r>
            <a:r>
              <a:rPr lang="en-US" altLang="zh-CN" dirty="0"/>
              <a:t>0</a:t>
            </a:r>
            <a:r>
              <a:rPr lang="zh-CN" altLang="en-US" dirty="0"/>
              <a:t>，往后的簇编号</a:t>
            </a:r>
            <a:r>
              <a:rPr lang="en-US" altLang="zh-CN" dirty="0"/>
              <a:t>1,2,3</a:t>
            </a:r>
            <a:r>
              <a:rPr lang="zh-CN" altLang="en-US" dirty="0"/>
              <a:t>等等一直到卷尾，这就是一个分区的逻辑簇号</a:t>
            </a:r>
            <a:r>
              <a:rPr lang="en-US" altLang="zh-CN" dirty="0"/>
              <a:t>(LCN)</a:t>
            </a:r>
            <a:r>
              <a:rPr lang="zh-CN" altLang="en-US" dirty="0"/>
              <a:t>；计算</a:t>
            </a:r>
          </a:p>
          <a:p>
            <a:r>
              <a:rPr lang="zh-CN" altLang="en-US" dirty="0"/>
              <a:t>逻辑扇区号：</a:t>
            </a:r>
            <a:r>
              <a:rPr lang="en-US" altLang="zh-CN" dirty="0"/>
              <a:t>LCN * </a:t>
            </a:r>
            <a:r>
              <a:rPr lang="zh-CN" altLang="en-US" dirty="0"/>
              <a:t>簇大小，簇的大小在</a:t>
            </a:r>
            <a:r>
              <a:rPr lang="en-US" altLang="zh-CN" dirty="0"/>
              <a:t>BPB</a:t>
            </a:r>
            <a:r>
              <a:rPr lang="zh-CN" altLang="en-US" dirty="0"/>
              <a:t>参数中找到，一般为</a:t>
            </a:r>
            <a:r>
              <a:rPr lang="en-US" altLang="zh-CN" dirty="0"/>
              <a:t>8</a:t>
            </a:r>
            <a:r>
              <a:rPr lang="zh-CN" altLang="en-US" dirty="0"/>
              <a:t>个扇区</a:t>
            </a:r>
            <a:r>
              <a:rPr lang="en-US" altLang="zh-CN" dirty="0"/>
              <a:t>4KB</a:t>
            </a:r>
            <a:r>
              <a:rPr lang="zh-CN" altLang="en-US" dirty="0"/>
              <a:t>；以此可以由 </a:t>
            </a:r>
            <a:r>
              <a:rPr lang="en-US" altLang="zh-CN" dirty="0"/>
              <a:t>MFT </a:t>
            </a:r>
            <a:r>
              <a:rPr lang="zh-CN" altLang="en-US" dirty="0"/>
              <a:t>起始簇 </a:t>
            </a:r>
            <a:r>
              <a:rPr lang="en-US" altLang="zh-CN" dirty="0" err="1"/>
              <a:t>MFT_startClu</a:t>
            </a:r>
            <a:r>
              <a:rPr lang="en-US" altLang="zh-CN" dirty="0"/>
              <a:t> </a:t>
            </a:r>
            <a:r>
              <a:rPr lang="zh-CN" altLang="en-US" dirty="0" smtClean="0"/>
              <a:t>计算出</a:t>
            </a:r>
            <a:r>
              <a:rPr lang="zh-CN" altLang="en-US" dirty="0"/>
              <a:t>第一个 </a:t>
            </a:r>
            <a:r>
              <a:rPr lang="en-US" altLang="zh-CN" dirty="0"/>
              <a:t>MFT </a:t>
            </a:r>
            <a:r>
              <a:rPr lang="zh-CN" altLang="en-US" dirty="0"/>
              <a:t>项</a:t>
            </a:r>
            <a:r>
              <a:rPr lang="en-US" altLang="zh-CN" dirty="0"/>
              <a:t>(</a:t>
            </a:r>
            <a:r>
              <a:rPr lang="zh-CN" altLang="en-US" dirty="0"/>
              <a:t>记录</a:t>
            </a:r>
            <a:r>
              <a:rPr lang="en-US" altLang="zh-CN" dirty="0"/>
              <a:t>)</a:t>
            </a:r>
            <a:r>
              <a:rPr lang="zh-CN" altLang="en-US" dirty="0"/>
              <a:t>的位置。</a:t>
            </a:r>
          </a:p>
          <a:p>
            <a:r>
              <a:rPr lang="en-US" altLang="zh-CN" dirty="0" smtClean="0"/>
              <a:t>VCN</a:t>
            </a:r>
            <a:r>
              <a:rPr lang="zh-CN" altLang="en-US" dirty="0"/>
              <a:t>，虚拟簇号，给一个文件从它的首簇开始编号，为</a:t>
            </a:r>
            <a:r>
              <a:rPr lang="en-US" altLang="zh-CN" dirty="0"/>
              <a:t>0</a:t>
            </a:r>
            <a:r>
              <a:rPr lang="zh-CN" altLang="en-US" dirty="0"/>
              <a:t>，依次递增一直到文件的尾簇，在物理上不一定连续。</a:t>
            </a:r>
          </a:p>
          <a:p>
            <a:endParaRPr lang="zh-CN" altLang="en-US" dirty="0" smtClean="0"/>
          </a:p>
          <a:p>
            <a:endParaRPr lang="zh-CN" altLang="en-US" dirty="0"/>
          </a:p>
        </p:txBody>
      </p:sp>
      <p:sp>
        <p:nvSpPr>
          <p:cNvPr id="4" name="文本占位符 3"/>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522082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TM10001115[[fn=包裹]]</Template>
  <TotalTime>86</TotalTime>
  <Words>1030</Words>
  <Application>Microsoft Macintosh PowerPoint</Application>
  <PresentationFormat>Widescreen</PresentationFormat>
  <Paragraphs>80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Gill Sans MT</vt:lpstr>
      <vt:lpstr>华文中宋</vt:lpstr>
      <vt:lpstr>Arial</vt:lpstr>
      <vt:lpstr>Parcel</vt:lpstr>
      <vt:lpstr>Windows Fs</vt:lpstr>
      <vt:lpstr>什么是文件系统？</vt:lpstr>
      <vt:lpstr>Windows几种文件系统</vt:lpstr>
      <vt:lpstr>NTFS文件格式</vt:lpstr>
      <vt:lpstr>FAT32文件格式</vt:lpstr>
      <vt:lpstr>FAT16文件格式 </vt:lpstr>
      <vt:lpstr>NTFS文件系统</vt:lpstr>
      <vt:lpstr>获取磁盘所有驱动器</vt:lpstr>
      <vt:lpstr>NTFS文件系统分区</vt:lpstr>
      <vt:lpstr>NTFS文件系统</vt:lpstr>
      <vt:lpstr>引导扇区</vt:lpstr>
      <vt:lpstr> NTFS文件系统一共由16个“元文件”构成 它们是在分区格式化时写入到硬盘的隐藏文件 （以“$”开头） 也是NTFS文件系统的系统信息。 </vt:lpstr>
      <vt:lpstr>$MTF文件</vt:lpstr>
      <vt:lpstr>$MTF文件</vt:lpstr>
      <vt:lpstr>$Bitmap文件</vt:lpstr>
      <vt:lpstr>存储文件的单元</vt:lpstr>
      <vt:lpstr>存储文件的单元</vt:lpstr>
      <vt:lpstr>Case study</vt:lpstr>
      <vt:lpstr>PowerPoint Presentation</vt:lpstr>
      <vt:lpstr>Read 流程</vt:lpstr>
      <vt:lpstr>磁盘文件读写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Fs</dc:title>
  <dc:creator>吴豪奇</dc:creator>
  <cp:lastModifiedBy>吴豪奇</cp:lastModifiedBy>
  <cp:revision>14</cp:revision>
  <dcterms:created xsi:type="dcterms:W3CDTF">2017-10-17T13:31:29Z</dcterms:created>
  <dcterms:modified xsi:type="dcterms:W3CDTF">2017-10-18T08:17:35Z</dcterms:modified>
</cp:coreProperties>
</file>