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370" r:id="rId4"/>
    <p:sldId id="259" r:id="rId5"/>
    <p:sldId id="371" r:id="rId6"/>
    <p:sldId id="287" r:id="rId7"/>
    <p:sldId id="293" r:id="rId8"/>
    <p:sldId id="381" r:id="rId9"/>
    <p:sldId id="388" r:id="rId10"/>
    <p:sldId id="372" r:id="rId11"/>
    <p:sldId id="382" r:id="rId12"/>
    <p:sldId id="373" r:id="rId13"/>
    <p:sldId id="383" r:id="rId14"/>
    <p:sldId id="374" r:id="rId15"/>
    <p:sldId id="384" r:id="rId16"/>
    <p:sldId id="385" r:id="rId17"/>
    <p:sldId id="386" r:id="rId18"/>
    <p:sldId id="375" r:id="rId19"/>
    <p:sldId id="387" r:id="rId20"/>
    <p:sldId id="278" r:id="rId2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3"/>
    </p:embeddedFont>
    <p:embeddedFont>
      <p:font typeface="Lexend Dec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sh dutta" initials="sd" lastIdx="1" clrIdx="0">
    <p:extLst>
      <p:ext uri="{19B8F6BF-5375-455C-9EA6-DF929625EA0E}">
        <p15:presenceInfo xmlns:p15="http://schemas.microsoft.com/office/powerpoint/2012/main" userId="de1722460be3a3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033"/>
    <a:srgbClr val="F82C2C"/>
    <a:srgbClr val="F0EC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4E6145-F910-4815-B524-EFEEEC494EED}">
  <a:tblStyle styleId="{664E6145-F910-4815-B524-EFEEEC494E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1" cy="536971"/>
          </a:xfrm>
        </p:spPr>
        <p:txBody>
          <a:bodyPr>
            <a:normAutofit/>
          </a:bodyPr>
          <a:lstStyle>
            <a:lvl1pPr algn="l">
              <a:defRPr sz="2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710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96153" y="1926002"/>
            <a:ext cx="5387161" cy="16326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rial Rounded MT Bold" panose="020F0704030504030204" pitchFamily="34" charset="0"/>
              </a:rPr>
              <a:t>Productionizing </a:t>
            </a:r>
            <a:br>
              <a:rPr lang="en" sz="3200" dirty="0">
                <a:latin typeface="Arial Rounded MT Bold" panose="020F0704030504030204" pitchFamily="34" charset="0"/>
              </a:rPr>
            </a:br>
            <a:r>
              <a:rPr lang="en" sz="3200" dirty="0">
                <a:latin typeface="Arial Rounded MT Bold" panose="020F0704030504030204" pitchFamily="34" charset="0"/>
              </a:rPr>
              <a:t>End To End Machine Learning Solutions</a:t>
            </a:r>
            <a:endParaRPr sz="3200" dirty="0">
              <a:latin typeface="Arial Rounded MT Bold" panose="020F0704030504030204" pitchFamily="34" charset="0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5">
            <a:extLst>
              <a:ext uri="{FF2B5EF4-FFF2-40B4-BE49-F238E27FC236}">
                <a16:creationId xmlns:a16="http://schemas.microsoft.com/office/drawing/2014/main" id="{F68FD569-D6E8-4E23-967E-0870F734FA3E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2"/>
                </a:solidFill>
              </a:rPr>
              <a:pPr algn="r"/>
              <a:t>1</a:t>
            </a:fld>
            <a:endParaRPr lang="en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108809-6851-40B1-B62C-F6E6ADB0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86" y="2026580"/>
            <a:ext cx="8669428" cy="1090339"/>
          </a:xfrm>
        </p:spPr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02. </a:t>
            </a:r>
            <a:r>
              <a:rPr lang="en-US" sz="3200" kern="0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Understanding predictive modelling using </a:t>
            </a:r>
            <a:r>
              <a:rPr lang="en-US" sz="3200" kern="0" dirty="0" err="1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Xgboost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71CA0-6CC9-4258-B486-8A25C447D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820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F474F-B595-452F-84AE-34ED222C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205975"/>
            <a:ext cx="8315357" cy="474509"/>
          </a:xfrm>
        </p:spPr>
        <p:txBody>
          <a:bodyPr/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Understanding </a:t>
            </a:r>
            <a:r>
              <a:rPr lang="en-IN" sz="2800" dirty="0" err="1">
                <a:latin typeface="Arial Rounded MT Bold" panose="020F0704030504030204" pitchFamily="34" charset="0"/>
              </a:rPr>
              <a:t>Xgboost</a:t>
            </a:r>
            <a:r>
              <a:rPr lang="en-IN" sz="2800" dirty="0">
                <a:latin typeface="Arial Rounded MT Bold" panose="020F0704030504030204" pitchFamily="34" charset="0"/>
              </a:rPr>
              <a:t>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89B82-7DFC-49E7-99E0-E876E484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871869"/>
            <a:ext cx="8315356" cy="4065655"/>
          </a:xfrm>
        </p:spPr>
        <p:txBody>
          <a:bodyPr/>
          <a:lstStyle/>
          <a:p>
            <a:r>
              <a:rPr lang="en-IN" sz="1600" dirty="0" err="1">
                <a:latin typeface="Arial Rounded MT Bold" panose="020F0704030504030204" pitchFamily="34" charset="0"/>
              </a:rPr>
              <a:t>Xgboost</a:t>
            </a:r>
            <a:r>
              <a:rPr lang="en-IN" sz="1600" dirty="0">
                <a:latin typeface="Arial Rounded MT Bold" panose="020F0704030504030204" pitchFamily="34" charset="0"/>
              </a:rPr>
              <a:t> is an </a:t>
            </a:r>
            <a:r>
              <a:rPr lang="en-IN" sz="1600" b="1" dirty="0">
                <a:latin typeface="Arial Rounded MT Bold" panose="020F0704030504030204" pitchFamily="34" charset="0"/>
              </a:rPr>
              <a:t>ensemble learning </a:t>
            </a:r>
            <a:r>
              <a:rPr lang="en-IN" sz="1600" dirty="0">
                <a:latin typeface="Arial Rounded MT Bold" panose="020F0704030504030204" pitchFamily="34" charset="0"/>
              </a:rPr>
              <a:t>method.</a:t>
            </a:r>
          </a:p>
          <a:p>
            <a:r>
              <a:rPr lang="en-IN" sz="1600" dirty="0">
                <a:latin typeface="Arial Rounded MT Bold" panose="020F0704030504030204" pitchFamily="34" charset="0"/>
              </a:rPr>
              <a:t>It’s a </a:t>
            </a:r>
            <a:r>
              <a:rPr lang="en-IN" sz="1600" b="1" dirty="0">
                <a:latin typeface="Arial Rounded MT Bold" panose="020F0704030504030204" pitchFamily="34" charset="0"/>
              </a:rPr>
              <a:t>boosting </a:t>
            </a:r>
            <a:r>
              <a:rPr lang="en-IN" sz="1600" dirty="0">
                <a:latin typeface="Arial Rounded MT Bold" panose="020F0704030504030204" pitchFamily="34" charset="0"/>
              </a:rPr>
              <a:t>algorithm.</a:t>
            </a:r>
          </a:p>
          <a:p>
            <a:r>
              <a:rPr lang="en-US" sz="1600" b="0" i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“When in doubt, use </a:t>
            </a:r>
            <a:r>
              <a:rPr lang="en-US" sz="1600" b="0" i="1" dirty="0" err="1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Xgboost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” </a:t>
            </a:r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76" name="Picture 4" descr="Image for post">
            <a:extLst>
              <a:ext uri="{FF2B5EF4-FFF2-40B4-BE49-F238E27FC236}">
                <a16:creationId xmlns:a16="http://schemas.microsoft.com/office/drawing/2014/main" id="{034635D8-EAC5-4B8C-B533-70491198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4" y="2237322"/>
            <a:ext cx="4199296" cy="239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 descr="Image for post">
            <a:extLst>
              <a:ext uri="{FF2B5EF4-FFF2-40B4-BE49-F238E27FC236}">
                <a16:creationId xmlns:a16="http://schemas.microsoft.com/office/drawing/2014/main" id="{EE5F2B00-1DAE-44E6-9839-C36C5FA84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62" y="2237323"/>
            <a:ext cx="3820002" cy="2397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3F2E10F-C1AB-4F38-BFDE-B7E496B2B74C}"/>
              </a:ext>
            </a:extLst>
          </p:cNvPr>
          <p:cNvGrpSpPr/>
          <p:nvPr/>
        </p:nvGrpSpPr>
        <p:grpSpPr>
          <a:xfrm>
            <a:off x="6173276" y="879079"/>
            <a:ext cx="1842723" cy="1262552"/>
            <a:chOff x="580550" y="1110873"/>
            <a:chExt cx="1842723" cy="1262552"/>
          </a:xfrm>
        </p:grpSpPr>
        <p:pic>
          <p:nvPicPr>
            <p:cNvPr id="8" name="Google Shape;377;p38">
              <a:extLst>
                <a:ext uri="{FF2B5EF4-FFF2-40B4-BE49-F238E27FC236}">
                  <a16:creationId xmlns:a16="http://schemas.microsoft.com/office/drawing/2014/main" id="{66B0B1A3-C070-4586-A63B-A31EE6597DB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0550" y="1275361"/>
              <a:ext cx="1842723" cy="1098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388;p38">
              <a:extLst>
                <a:ext uri="{FF2B5EF4-FFF2-40B4-BE49-F238E27FC236}">
                  <a16:creationId xmlns:a16="http://schemas.microsoft.com/office/drawing/2014/main" id="{94B916E3-B670-414D-9595-1F63F59584D9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50076" y="1110873"/>
              <a:ext cx="836651" cy="9114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83;p15">
            <a:extLst>
              <a:ext uri="{FF2B5EF4-FFF2-40B4-BE49-F238E27FC236}">
                <a16:creationId xmlns:a16="http://schemas.microsoft.com/office/drawing/2014/main" id="{21BFD900-7C08-41ED-A125-61C70A08CDB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18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108809-6851-40B1-B62C-F6E6ADB0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86" y="1813234"/>
            <a:ext cx="8669428" cy="1517031"/>
          </a:xfrm>
        </p:spPr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03. </a:t>
            </a:r>
            <a:r>
              <a:rPr lang="en-US" sz="3200" kern="0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Deep dive into model interpretability</a:t>
            </a:r>
            <a:br>
              <a:rPr lang="en-US" sz="3200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71CA0-6CC9-4258-B486-8A25C447D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501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F474F-B595-452F-84AE-34ED222C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205975"/>
            <a:ext cx="8315357" cy="474509"/>
          </a:xfrm>
        </p:spPr>
        <p:txBody>
          <a:bodyPr/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Understanding SHAP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89B82-7DFC-49E7-99E0-E876E484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871869"/>
            <a:ext cx="8315356" cy="4065655"/>
          </a:xfrm>
        </p:spPr>
        <p:txBody>
          <a:bodyPr/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SHAP (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SHapley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Additive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exPlanations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)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 is a game theoretic approach to explain the output of any machine learning model.</a:t>
            </a:r>
          </a:p>
          <a:p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F009FD-BC14-4C1B-AB12-44B958BA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9" y="1658679"/>
            <a:ext cx="3359888" cy="3278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6EB299E-39C3-4C4F-9627-4F69A0307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0" y="1658679"/>
            <a:ext cx="4862973" cy="1244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44185B1-BF67-4FCA-AB42-9F034A393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36" y="2963828"/>
            <a:ext cx="2172937" cy="1912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C691795-B5B7-48C3-A735-9738FA4E8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10" y="2963829"/>
            <a:ext cx="2577433" cy="1912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83;p15">
            <a:extLst>
              <a:ext uri="{FF2B5EF4-FFF2-40B4-BE49-F238E27FC236}">
                <a16:creationId xmlns:a16="http://schemas.microsoft.com/office/drawing/2014/main" id="{27E366EC-7939-4583-8450-C228BAF2CD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348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108809-6851-40B1-B62C-F6E6ADB0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86" y="2324986"/>
            <a:ext cx="8669428" cy="1005279"/>
          </a:xfrm>
        </p:spPr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04. </a:t>
            </a:r>
            <a:r>
              <a:rPr lang="en-US" sz="3200" kern="0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Deep dive into model validation and tuning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71CA0-6CC9-4258-B486-8A25C447D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24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F474F-B595-452F-84AE-34ED222C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205975"/>
            <a:ext cx="8315357" cy="474509"/>
          </a:xfrm>
        </p:spPr>
        <p:txBody>
          <a:bodyPr/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How to do ML model validation?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89B82-7DFC-49E7-99E0-E876E484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871869"/>
            <a:ext cx="8315356" cy="4065655"/>
          </a:xfrm>
        </p:spPr>
        <p:txBody>
          <a:bodyPr/>
          <a:lstStyle/>
          <a:p>
            <a:r>
              <a:rPr lang="en-US" sz="1400" dirty="0">
                <a:latin typeface="Arial Rounded MT Bold" panose="020F0704030504030204" pitchFamily="34" charset="0"/>
              </a:rPr>
              <a:t>Assessing model performance is a critical part of any machine learning project, yet many data science tools make it difficult or impossible to assess the true performance of a model.</a:t>
            </a:r>
          </a:p>
          <a:p>
            <a:r>
              <a:rPr lang="en-US" sz="1400" dirty="0">
                <a:latin typeface="Arial Rounded MT Bold" panose="020F0704030504030204" pitchFamily="34" charset="0"/>
              </a:rPr>
              <a:t>Is my model giving correct results?</a:t>
            </a:r>
          </a:p>
          <a:p>
            <a:pPr lvl="1"/>
            <a:r>
              <a:rPr lang="en-US" sz="1400" dirty="0">
                <a:latin typeface="Arial Rounded MT Bold" panose="020F0704030504030204" pitchFamily="34" charset="0"/>
              </a:rPr>
              <a:t>As a data scientist one should always ask this question.</a:t>
            </a:r>
          </a:p>
          <a:p>
            <a:r>
              <a:rPr lang="en-US" sz="1400" dirty="0">
                <a:latin typeface="Arial Rounded MT Bold" panose="020F0704030504030204" pitchFamily="34" charset="0"/>
              </a:rPr>
              <a:t>But how will you know that your model is performing well enough?</a:t>
            </a:r>
          </a:p>
          <a:p>
            <a:pPr lvl="1"/>
            <a:r>
              <a:rPr lang="en-US" sz="1400" dirty="0">
                <a:latin typeface="Arial Rounded MT Bold" panose="020F0704030504030204" pitchFamily="34" charset="0"/>
              </a:rPr>
              <a:t>To answer this question you should be looking at these metrics:</a:t>
            </a:r>
          </a:p>
          <a:p>
            <a:pPr lvl="2"/>
            <a:r>
              <a:rPr lang="en-US" sz="1400" b="1" dirty="0">
                <a:latin typeface="Arial Rounded MT Bold" panose="020F0704030504030204" pitchFamily="34" charset="0"/>
              </a:rPr>
              <a:t>Training set error</a:t>
            </a:r>
          </a:p>
          <a:p>
            <a:pPr lvl="2"/>
            <a:r>
              <a:rPr lang="en-US" sz="1400" b="1" dirty="0">
                <a:latin typeface="Arial Rounded MT Bold" panose="020F0704030504030204" pitchFamily="34" charset="0"/>
              </a:rPr>
              <a:t>Test set error</a:t>
            </a:r>
          </a:p>
          <a:p>
            <a:pPr lvl="1"/>
            <a:r>
              <a:rPr lang="en-US" sz="1400" dirty="0">
                <a:latin typeface="Arial Rounded MT Bold" panose="020F0704030504030204" pitchFamily="34" charset="0"/>
              </a:rPr>
              <a:t>As a data scientist one should monitor these 2 metrics very cautiously.</a:t>
            </a:r>
          </a:p>
          <a:p>
            <a:r>
              <a:rPr lang="en-US" sz="1400" dirty="0">
                <a:latin typeface="Arial Rounded MT Bold" panose="020F0704030504030204" pitchFamily="34" charset="0"/>
              </a:rPr>
              <a:t>One can do model validation using techniques like:</a:t>
            </a:r>
          </a:p>
          <a:p>
            <a:pPr lvl="1"/>
            <a:r>
              <a:rPr lang="en-US" sz="1400" b="1" dirty="0">
                <a:latin typeface="Arial Rounded MT Bold" panose="020F0704030504030204" pitchFamily="34" charset="0"/>
              </a:rPr>
              <a:t>K-Fold Cross Validation</a:t>
            </a:r>
          </a:p>
          <a:p>
            <a:pPr lvl="1"/>
            <a:r>
              <a:rPr lang="en-US" sz="1400" b="1" dirty="0">
                <a:latin typeface="Arial Rounded MT Bold" panose="020F0704030504030204" pitchFamily="34" charset="0"/>
              </a:rPr>
              <a:t>Leave-one-out Cross Validation</a:t>
            </a:r>
          </a:p>
          <a:p>
            <a:pPr lvl="1"/>
            <a:r>
              <a:rPr lang="en-US" sz="1400" dirty="0">
                <a:latin typeface="Arial Rounded MT Bold" panose="020F0704030504030204" pitchFamily="34" charset="0"/>
              </a:rPr>
              <a:t>etc.</a:t>
            </a:r>
          </a:p>
          <a:p>
            <a:endParaRPr lang="en-IN" sz="1400" dirty="0">
              <a:latin typeface="Arial Rounded MT Bold" panose="020F0704030504030204" pitchFamily="34" charset="0"/>
            </a:endParaRPr>
          </a:p>
        </p:txBody>
      </p:sp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87DF60B6-0D84-464B-A0C8-C77D2A27BF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55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F474F-B595-452F-84AE-34ED222C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205975"/>
            <a:ext cx="8315357" cy="474509"/>
          </a:xfrm>
        </p:spPr>
        <p:txBody>
          <a:bodyPr/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What is hyperparameter tuning?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89B82-7DFC-49E7-99E0-E876E484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871869"/>
            <a:ext cx="8315356" cy="4065655"/>
          </a:xfrm>
        </p:spPr>
        <p:txBody>
          <a:bodyPr/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Hyperparameter tuning is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choosing a set of optimal hyperparameters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for a learning algorithm.</a:t>
            </a:r>
          </a:p>
          <a:p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 are hyperparameters?</a:t>
            </a:r>
          </a:p>
          <a:p>
            <a:pPr lvl="1"/>
            <a:r>
              <a:rPr lang="en-US" sz="1400" b="0" i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 hyperparameter is a parameter whose value is set before the learning process begins.</a:t>
            </a:r>
          </a:p>
          <a:p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Its is done in order to stabilize the trained model and also to improve performance of the trained model.</a:t>
            </a:r>
            <a:endParaRPr lang="en-US" sz="1400" i="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Tuning Strategies: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Grid Search</a:t>
            </a:r>
          </a:p>
          <a:p>
            <a:pPr lvl="1"/>
            <a:r>
              <a:rPr lang="en-US" sz="14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Random Search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Bayesian Optimization</a:t>
            </a:r>
          </a:p>
          <a:p>
            <a:pPr lvl="1"/>
            <a:r>
              <a:rPr lang="en-US" sz="14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Ge</a:t>
            </a:r>
            <a:r>
              <a:rPr lang="en-US" sz="1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netic Algorithm</a:t>
            </a:r>
          </a:p>
          <a:p>
            <a:pPr lvl="1"/>
            <a:endParaRPr lang="en-US" sz="1400" i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endParaRPr lang="en-US" sz="1400" i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endParaRPr lang="en-IN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6" name="Google Shape;552;p39">
            <a:extLst>
              <a:ext uri="{FF2B5EF4-FFF2-40B4-BE49-F238E27FC236}">
                <a16:creationId xmlns:a16="http://schemas.microsoft.com/office/drawing/2014/main" id="{69C46E34-1D16-469C-B87F-6EE502D9CD11}"/>
              </a:ext>
            </a:extLst>
          </p:cNvPr>
          <p:cNvGrpSpPr/>
          <p:nvPr/>
        </p:nvGrpSpPr>
        <p:grpSpPr>
          <a:xfrm>
            <a:off x="7984713" y="205976"/>
            <a:ext cx="911193" cy="665894"/>
            <a:chOff x="5255200" y="3006475"/>
            <a:chExt cx="511700" cy="378575"/>
          </a:xfrm>
        </p:grpSpPr>
        <p:sp>
          <p:nvSpPr>
            <p:cNvPr id="7" name="Google Shape;553;p39">
              <a:extLst>
                <a:ext uri="{FF2B5EF4-FFF2-40B4-BE49-F238E27FC236}">
                  <a16:creationId xmlns:a16="http://schemas.microsoft.com/office/drawing/2014/main" id="{1255A8B4-F6DD-4C41-8BD7-87528C0A879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554;p39">
              <a:extLst>
                <a:ext uri="{FF2B5EF4-FFF2-40B4-BE49-F238E27FC236}">
                  <a16:creationId xmlns:a16="http://schemas.microsoft.com/office/drawing/2014/main" id="{CB9D06D7-29C7-4F47-94F4-E05FEA0F3030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83;p15">
            <a:extLst>
              <a:ext uri="{FF2B5EF4-FFF2-40B4-BE49-F238E27FC236}">
                <a16:creationId xmlns:a16="http://schemas.microsoft.com/office/drawing/2014/main" id="{5E4F2893-CB99-4E32-9250-BC77A66D74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84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F474F-B595-452F-84AE-34ED222C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205975"/>
            <a:ext cx="8315357" cy="474509"/>
          </a:xfrm>
        </p:spPr>
        <p:txBody>
          <a:bodyPr/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Learning about OPTUNA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89B82-7DFC-49E7-99E0-E876E484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871869"/>
            <a:ext cx="8315356" cy="4065655"/>
          </a:xfrm>
        </p:spPr>
        <p:txBody>
          <a:bodyPr/>
          <a:lstStyle/>
          <a:p>
            <a:r>
              <a:rPr lang="en-US" sz="16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An </a:t>
            </a:r>
            <a:r>
              <a:rPr lang="en-US" sz="1600" b="1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open source hyperparameter optimization 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framework to automate hyperparameter search</a:t>
            </a:r>
          </a:p>
          <a:p>
            <a:r>
              <a:rPr lang="en-US" sz="16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Key Features:</a:t>
            </a:r>
          </a:p>
          <a:p>
            <a:pPr lvl="1"/>
            <a:r>
              <a:rPr lang="en-US" sz="1600" b="1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Easy Parallelization</a:t>
            </a:r>
            <a:endParaRPr lang="en-US" sz="16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US" sz="1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Lightweight, versatile</a:t>
            </a:r>
          </a:p>
          <a:p>
            <a:pPr lvl="1"/>
            <a:r>
              <a:rPr lang="en-US" sz="1600" b="1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Eager Search Spaces</a:t>
            </a:r>
            <a:endParaRPr lang="en-US" sz="1600" b="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US" sz="1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Platform agnostic architecture</a:t>
            </a:r>
          </a:p>
          <a:p>
            <a:pPr lvl="1"/>
            <a:r>
              <a:rPr lang="en-US" sz="1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Efficient Optimization Algorithms</a:t>
            </a:r>
          </a:p>
          <a:p>
            <a:pPr lvl="1"/>
            <a:r>
              <a:rPr lang="en-IN" sz="16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Eliminating unfavourable experiments</a:t>
            </a:r>
            <a:endParaRPr lang="en-US" sz="1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IN" sz="1600" dirty="0"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Optuna Logo">
            <a:extLst>
              <a:ext uri="{FF2B5EF4-FFF2-40B4-BE49-F238E27FC236}">
                <a16:creationId xmlns:a16="http://schemas.microsoft.com/office/drawing/2014/main" id="{36946FFA-9E4F-4C57-9BD1-7B07DE337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92" y="2023598"/>
            <a:ext cx="2625358" cy="5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A11DAF72-9818-47D5-94B5-99BD942E89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27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108809-6851-40B1-B62C-F6E6ADB0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86" y="2317203"/>
            <a:ext cx="8669428" cy="509093"/>
          </a:xfrm>
        </p:spPr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05. </a:t>
            </a:r>
            <a:r>
              <a:rPr lang="en-US" sz="3200" kern="0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Learn about model deployment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71CA0-6CC9-4258-B486-8A25C447D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1278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F474F-B595-452F-84AE-34ED222C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205975"/>
            <a:ext cx="8315357" cy="474509"/>
          </a:xfrm>
        </p:spPr>
        <p:txBody>
          <a:bodyPr/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Learning about </a:t>
            </a:r>
            <a:r>
              <a:rPr lang="en-IN" sz="2800" dirty="0" err="1">
                <a:latin typeface="Arial Rounded MT Bold" panose="020F0704030504030204" pitchFamily="34" charset="0"/>
              </a:rPr>
              <a:t>FastAPI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89B82-7DFC-49E7-99E0-E876E484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871869"/>
            <a:ext cx="8315356" cy="4065655"/>
          </a:xfrm>
        </p:spPr>
        <p:txBody>
          <a:bodyPr/>
          <a:lstStyle/>
          <a:p>
            <a:r>
              <a:rPr lang="en-US" sz="1600" b="0" i="0" dirty="0" err="1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FastAPI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is a modern, fast (high-performance), web framework for building APIs with Python 3.6+ based on standard Python type hints.</a:t>
            </a:r>
          </a:p>
          <a:p>
            <a:r>
              <a:rPr 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Key Features:</a:t>
            </a:r>
          </a:p>
          <a:p>
            <a:pPr lvl="1"/>
            <a:r>
              <a:rPr lang="en-US" sz="16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Fast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: Very high performance</a:t>
            </a:r>
            <a:endParaRPr lang="en-US" sz="1600" b="1" i="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lvl="1"/>
            <a:r>
              <a:rPr lang="en-IN" sz="16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Fast to code</a:t>
            </a:r>
            <a:endParaRPr lang="en-US" sz="1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IN" sz="16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Fewer bugs</a:t>
            </a:r>
            <a:endParaRPr lang="en-US" sz="1600" b="1" i="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lvl="1"/>
            <a:r>
              <a:rPr lang="en-IN" sz="16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Intuitive</a:t>
            </a:r>
            <a:endParaRPr lang="en-US" sz="1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IN" sz="16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Robust</a:t>
            </a:r>
            <a:endParaRPr lang="en-US" sz="1600" b="1" i="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lvl="1"/>
            <a:r>
              <a:rPr lang="en-IN" sz="16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Standards-based</a:t>
            </a:r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B31155-1FC2-4D9B-AFA0-31FF83CA33D4}"/>
              </a:ext>
            </a:extLst>
          </p:cNvPr>
          <p:cNvGrpSpPr/>
          <p:nvPr/>
        </p:nvGrpSpPr>
        <p:grpSpPr>
          <a:xfrm>
            <a:off x="5018517" y="1429636"/>
            <a:ext cx="3544933" cy="2702886"/>
            <a:chOff x="4386955" y="756240"/>
            <a:chExt cx="4077203" cy="3291265"/>
          </a:xfrm>
        </p:grpSpPr>
        <p:pic>
          <p:nvPicPr>
            <p:cNvPr id="6" name="Google Shape;110;p19">
              <a:extLst>
                <a:ext uri="{FF2B5EF4-FFF2-40B4-BE49-F238E27FC236}">
                  <a16:creationId xmlns:a16="http://schemas.microsoft.com/office/drawing/2014/main" id="{8806E48E-637E-4B91-8DE8-05C3B33518D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210416" y="2211062"/>
              <a:ext cx="2017495" cy="120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14;p19">
              <a:extLst>
                <a:ext uri="{FF2B5EF4-FFF2-40B4-BE49-F238E27FC236}">
                  <a16:creationId xmlns:a16="http://schemas.microsoft.com/office/drawing/2014/main" id="{A162FD6C-E603-47C1-9C9D-B4C8C49D8DF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86955" y="1434470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15;p19">
              <a:extLst>
                <a:ext uri="{FF2B5EF4-FFF2-40B4-BE49-F238E27FC236}">
                  <a16:creationId xmlns:a16="http://schemas.microsoft.com/office/drawing/2014/main" id="{16791071-B04D-473C-B006-9ABAA71827D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69684" y="1556163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116;p19">
              <a:extLst>
                <a:ext uri="{FF2B5EF4-FFF2-40B4-BE49-F238E27FC236}">
                  <a16:creationId xmlns:a16="http://schemas.microsoft.com/office/drawing/2014/main" id="{59738735-6854-4B19-96B8-D48B0383D427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54025" y="2170138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17;p19">
              <a:extLst>
                <a:ext uri="{FF2B5EF4-FFF2-40B4-BE49-F238E27FC236}">
                  <a16:creationId xmlns:a16="http://schemas.microsoft.com/office/drawing/2014/main" id="{577756AA-7AF6-4888-BB7B-122B6063EE29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54025" y="1777572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8;p19">
              <a:extLst>
                <a:ext uri="{FF2B5EF4-FFF2-40B4-BE49-F238E27FC236}">
                  <a16:creationId xmlns:a16="http://schemas.microsoft.com/office/drawing/2014/main" id="{A6E3B4F6-1604-4641-9CE9-1A39BA29E2EF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87011" y="756240"/>
              <a:ext cx="1245500" cy="799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19;p19">
              <a:extLst>
                <a:ext uri="{FF2B5EF4-FFF2-40B4-BE49-F238E27FC236}">
                  <a16:creationId xmlns:a16="http://schemas.microsoft.com/office/drawing/2014/main" id="{EB81243F-5836-4271-A8CE-9A0DFFCFCFBE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380302" y="1666762"/>
              <a:ext cx="848475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Google Shape;120;p19">
              <a:extLst>
                <a:ext uri="{FF2B5EF4-FFF2-40B4-BE49-F238E27FC236}">
                  <a16:creationId xmlns:a16="http://schemas.microsoft.com/office/drawing/2014/main" id="{EF926AD9-BB4C-4394-B0C4-11F99883C4F0}"/>
                </a:ext>
              </a:extLst>
            </p:cNvPr>
            <p:cNvCxnSpPr/>
            <p:nvPr/>
          </p:nvCxnSpPr>
          <p:spPr>
            <a:xfrm>
              <a:off x="6958825" y="3257288"/>
              <a:ext cx="664200" cy="3834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21;p19">
              <a:extLst>
                <a:ext uri="{FF2B5EF4-FFF2-40B4-BE49-F238E27FC236}">
                  <a16:creationId xmlns:a16="http://schemas.microsoft.com/office/drawing/2014/main" id="{4B871450-7102-4ECF-B6AA-E1E1E2CF005B}"/>
                </a:ext>
              </a:extLst>
            </p:cNvPr>
            <p:cNvCxnSpPr/>
            <p:nvPr/>
          </p:nvCxnSpPr>
          <p:spPr>
            <a:xfrm>
              <a:off x="4910575" y="20352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5" name="Google Shape;122;p19">
              <a:extLst>
                <a:ext uri="{FF2B5EF4-FFF2-40B4-BE49-F238E27FC236}">
                  <a16:creationId xmlns:a16="http://schemas.microsoft.com/office/drawing/2014/main" id="{3245E428-077B-4053-BEF5-67143A2015C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703038" y="1370716"/>
              <a:ext cx="190716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" name="Google Shape;123;p19">
              <a:extLst>
                <a:ext uri="{FF2B5EF4-FFF2-40B4-BE49-F238E27FC236}">
                  <a16:creationId xmlns:a16="http://schemas.microsoft.com/office/drawing/2014/main" id="{5AC1162E-8EAC-4B30-ACD1-49C37517F853}"/>
                </a:ext>
              </a:extLst>
            </p:cNvPr>
            <p:cNvCxnSpPr/>
            <p:nvPr/>
          </p:nvCxnSpPr>
          <p:spPr>
            <a:xfrm flipH="1">
              <a:off x="4637575" y="3181088"/>
              <a:ext cx="936600" cy="5409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24;p19">
              <a:extLst>
                <a:ext uri="{FF2B5EF4-FFF2-40B4-BE49-F238E27FC236}">
                  <a16:creationId xmlns:a16="http://schemas.microsoft.com/office/drawing/2014/main" id="{96E650C0-3CD8-46DA-9823-28E43F9226A9}"/>
                </a:ext>
              </a:extLst>
            </p:cNvPr>
            <p:cNvCxnSpPr/>
            <p:nvPr/>
          </p:nvCxnSpPr>
          <p:spPr>
            <a:xfrm flipH="1">
              <a:off x="6910225" y="21114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8" name="Google Shape;125;p19">
              <a:extLst>
                <a:ext uri="{FF2B5EF4-FFF2-40B4-BE49-F238E27FC236}">
                  <a16:creationId xmlns:a16="http://schemas.microsoft.com/office/drawing/2014/main" id="{43F72FA1-15B2-46E0-8EE7-EC968E779DBF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22863" y="2732996"/>
              <a:ext cx="1019495" cy="1122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26;p19">
              <a:extLst>
                <a:ext uri="{FF2B5EF4-FFF2-40B4-BE49-F238E27FC236}">
                  <a16:creationId xmlns:a16="http://schemas.microsoft.com/office/drawing/2014/main" id="{8733CEB4-1FB0-4F91-8733-AF94E5D9374A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660716" y="3287994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127;p19">
              <a:extLst>
                <a:ext uri="{FF2B5EF4-FFF2-40B4-BE49-F238E27FC236}">
                  <a16:creationId xmlns:a16="http://schemas.microsoft.com/office/drawing/2014/main" id="{B6DC8A4F-7B02-4C5D-95D5-6C6DC4DC34A7}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034133" y="3448355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128;p19">
              <a:extLst>
                <a:ext uri="{FF2B5EF4-FFF2-40B4-BE49-F238E27FC236}">
                  <a16:creationId xmlns:a16="http://schemas.microsoft.com/office/drawing/2014/main" id="{DA738279-1811-4C21-AB22-50487B8E3ACA}"/>
                </a:ext>
              </a:extLst>
            </p:cNvPr>
            <p:cNvSpPr/>
            <p:nvPr/>
          </p:nvSpPr>
          <p:spPr>
            <a:xfrm>
              <a:off x="6114350" y="1645250"/>
              <a:ext cx="190800" cy="4767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83;p15">
            <a:extLst>
              <a:ext uri="{FF2B5EF4-FFF2-40B4-BE49-F238E27FC236}">
                <a16:creationId xmlns:a16="http://schemas.microsoft.com/office/drawing/2014/main" id="{2722AB50-6D0B-455F-8F37-CE117058EF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5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 Rounded MT Bold" panose="020F0704030504030204" pitchFamily="34" charset="0"/>
              </a:rPr>
              <a:t>Hello!</a:t>
            </a:r>
            <a:endParaRPr sz="7200" dirty="0">
              <a:latin typeface="Arial Rounded MT Bold" panose="020F0704030504030204" pitchFamily="34" charset="0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6"/>
            <a:ext cx="4439093" cy="7743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 Rounded MT Bold" panose="020F0704030504030204" pitchFamily="34" charset="0"/>
                <a:sym typeface="Muli"/>
              </a:rPr>
              <a:t>I am </a:t>
            </a:r>
            <a:r>
              <a:rPr lang="en-IN" sz="1600" b="1" dirty="0">
                <a:latin typeface="Arial Rounded MT Bold" panose="020F0704030504030204" pitchFamily="34" charset="0"/>
                <a:sym typeface="Muli"/>
              </a:rPr>
              <a:t>Sparsh Dutta</a:t>
            </a:r>
            <a:endParaRPr lang="en-IN" sz="1600" b="1" dirty="0">
              <a:latin typeface="Arial Rounded MT Bold" panose="020F07040305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 Rounded MT Bold" panose="020F0704030504030204" pitchFamily="34" charset="0"/>
              </a:rPr>
              <a:t>Working as a Data Scientist in ZS Associates</a:t>
            </a:r>
            <a:endParaRPr lang="en" sz="1600" dirty="0">
              <a:latin typeface="Arial Rounded MT Bold" panose="020F0704030504030204" pitchFamily="34" charset="0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5803235" y="1101293"/>
            <a:ext cx="2794960" cy="2401507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" name="Picture 1" descr="A picture containing clock&#10;&#10;Description automatically generated">
            <a:extLst>
              <a:ext uri="{FF2B5EF4-FFF2-40B4-BE49-F238E27FC236}">
                <a16:creationId xmlns:a16="http://schemas.microsoft.com/office/drawing/2014/main" id="{095B5833-1D86-404C-AD14-3648E3E7E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97716"/>
            <a:ext cx="1552135" cy="1552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81;p15">
            <a:extLst>
              <a:ext uri="{FF2B5EF4-FFF2-40B4-BE49-F238E27FC236}">
                <a16:creationId xmlns:a16="http://schemas.microsoft.com/office/drawing/2014/main" id="{C58B2CA2-19CD-4496-9BBC-D26A05F06DF6}"/>
              </a:ext>
            </a:extLst>
          </p:cNvPr>
          <p:cNvSpPr txBox="1">
            <a:spLocks/>
          </p:cNvSpPr>
          <p:nvPr/>
        </p:nvSpPr>
        <p:spPr>
          <a:xfrm>
            <a:off x="2494500" y="3782006"/>
            <a:ext cx="3308735" cy="38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IN" sz="1600" b="1" dirty="0">
                <a:latin typeface="Arial Rounded MT Bold" panose="020F0704030504030204" pitchFamily="34" charset="0"/>
              </a:rPr>
              <a:t>Please download code using QR</a:t>
            </a:r>
          </a:p>
          <a:p>
            <a:pPr marL="0" indent="0">
              <a:buFont typeface="Muli"/>
              <a:buNone/>
            </a:pPr>
            <a:endParaRPr lang="en" sz="16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 Rounded MT Bold" panose="020F0704030504030204" pitchFamily="34" charset="0"/>
              </a:rPr>
              <a:t>Thanks!</a:t>
            </a:r>
            <a:endParaRPr sz="7200" dirty="0">
              <a:latin typeface="Arial Rounded MT Bold" panose="020F0704030504030204" pitchFamily="34" charset="0"/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457358"/>
            <a:ext cx="3617400" cy="15977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latin typeface="Arial Rounded MT Bold" panose="020F0704030504030204" pitchFamily="34" charset="0"/>
                <a:sym typeface="Muli"/>
              </a:rPr>
              <a:t>Any questions?</a:t>
            </a:r>
            <a:endParaRPr sz="1400" b="1" dirty="0">
              <a:latin typeface="Arial Rounded MT Bold" panose="020F0704030504030204" pitchFamily="34" charset="0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Arial Rounded MT Bold" panose="020F0704030504030204" pitchFamily="34" charset="0"/>
              </a:rPr>
              <a:t>You can find me at:</a:t>
            </a:r>
            <a:endParaRPr sz="1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 Rounded MT Bold" panose="020F0704030504030204" pitchFamily="34" charset="0"/>
              </a:rPr>
              <a:t>        sparsh.dtt@gmail.com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dirty="0">
                <a:latin typeface="Arial Rounded MT Bold" panose="020F0704030504030204" pitchFamily="34" charset="0"/>
              </a:rPr>
              <a:t>        github.com/</a:t>
            </a:r>
            <a:r>
              <a:rPr lang="en-IN" sz="1400" dirty="0" err="1">
                <a:latin typeface="Arial Rounded MT Bold" panose="020F0704030504030204" pitchFamily="34" charset="0"/>
              </a:rPr>
              <a:t>llFireHawkll</a:t>
            </a:r>
            <a:endParaRPr lang="en-IN" sz="1400" dirty="0">
              <a:latin typeface="Arial Rounded MT Bold" panose="020F0704030504030204" pitchFamily="34" charset="0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Gmail icon">
            <a:extLst>
              <a:ext uri="{FF2B5EF4-FFF2-40B4-BE49-F238E27FC236}">
                <a16:creationId xmlns:a16="http://schemas.microsoft.com/office/drawing/2014/main" id="{3C2E81D6-946A-40B8-8D0B-07599304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72440"/>
            <a:ext cx="334926" cy="33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C8A440C6-B61F-499D-A2A3-B8DF3D8E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38" y="3507366"/>
            <a:ext cx="282649" cy="2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flipV="1">
            <a:off x="1303026" y="4312772"/>
            <a:ext cx="6717507" cy="5798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sz="1350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Agenda For Workshop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003822" y="857250"/>
            <a:ext cx="5136357" cy="3807620"/>
            <a:chOff x="3074988" y="1068388"/>
            <a:chExt cx="6848476" cy="515143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74988" y="1381125"/>
              <a:ext cx="4198938" cy="977900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074988" y="2433638"/>
              <a:ext cx="4198938" cy="700088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74988" y="3192463"/>
              <a:ext cx="4198938" cy="911225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074988" y="4184650"/>
              <a:ext cx="4198938" cy="825500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74988" y="5091113"/>
              <a:ext cx="4198938" cy="904875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245351" y="5091113"/>
              <a:ext cx="758825" cy="1128713"/>
            </a:xfrm>
            <a:custGeom>
              <a:avLst/>
              <a:gdLst>
                <a:gd name="T0" fmla="*/ 0 w 478"/>
                <a:gd name="T1" fmla="*/ 0 h 711"/>
                <a:gd name="T2" fmla="*/ 478 w 478"/>
                <a:gd name="T3" fmla="*/ 77 h 711"/>
                <a:gd name="T4" fmla="*/ 478 w 478"/>
                <a:gd name="T5" fmla="*/ 711 h 711"/>
                <a:gd name="T6" fmla="*/ 0 w 478"/>
                <a:gd name="T7" fmla="*/ 574 h 711"/>
                <a:gd name="T8" fmla="*/ 0 w 478"/>
                <a:gd name="T9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711">
                  <a:moveTo>
                    <a:pt x="0" y="0"/>
                  </a:moveTo>
                  <a:lnTo>
                    <a:pt x="478" y="77"/>
                  </a:lnTo>
                  <a:lnTo>
                    <a:pt x="478" y="711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004176" y="4859338"/>
              <a:ext cx="1676400" cy="1360488"/>
            </a:xfrm>
            <a:custGeom>
              <a:avLst/>
              <a:gdLst>
                <a:gd name="T0" fmla="*/ 1056 w 1056"/>
                <a:gd name="T1" fmla="*/ 0 h 857"/>
                <a:gd name="T2" fmla="*/ 1056 w 1056"/>
                <a:gd name="T3" fmla="*/ 429 h 857"/>
                <a:gd name="T4" fmla="*/ 0 w 1056"/>
                <a:gd name="T5" fmla="*/ 857 h 857"/>
                <a:gd name="T6" fmla="*/ 0 w 1056"/>
                <a:gd name="T7" fmla="*/ 223 h 857"/>
                <a:gd name="T8" fmla="*/ 1056 w 1056"/>
                <a:gd name="T9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857">
                  <a:moveTo>
                    <a:pt x="1056" y="0"/>
                  </a:moveTo>
                  <a:lnTo>
                    <a:pt x="1056" y="429"/>
                  </a:lnTo>
                  <a:lnTo>
                    <a:pt x="0" y="857"/>
                  </a:lnTo>
                  <a:lnTo>
                    <a:pt x="0" y="223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7245351" y="4806950"/>
              <a:ext cx="2435225" cy="406400"/>
            </a:xfrm>
            <a:custGeom>
              <a:avLst/>
              <a:gdLst>
                <a:gd name="T0" fmla="*/ 1007 w 1534"/>
                <a:gd name="T1" fmla="*/ 0 h 256"/>
                <a:gd name="T2" fmla="*/ 1534 w 1534"/>
                <a:gd name="T3" fmla="*/ 33 h 256"/>
                <a:gd name="T4" fmla="*/ 478 w 1534"/>
                <a:gd name="T5" fmla="*/ 256 h 256"/>
                <a:gd name="T6" fmla="*/ 0 w 1534"/>
                <a:gd name="T7" fmla="*/ 179 h 256"/>
                <a:gd name="T8" fmla="*/ 1007 w 1534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256">
                  <a:moveTo>
                    <a:pt x="1007" y="0"/>
                  </a:moveTo>
                  <a:lnTo>
                    <a:pt x="1534" y="33"/>
                  </a:lnTo>
                  <a:lnTo>
                    <a:pt x="478" y="256"/>
                  </a:lnTo>
                  <a:lnTo>
                    <a:pt x="0" y="179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245351" y="4184650"/>
              <a:ext cx="758825" cy="920750"/>
            </a:xfrm>
            <a:custGeom>
              <a:avLst/>
              <a:gdLst>
                <a:gd name="T0" fmla="*/ 0 w 478"/>
                <a:gd name="T1" fmla="*/ 0 h 580"/>
                <a:gd name="T2" fmla="*/ 478 w 478"/>
                <a:gd name="T3" fmla="*/ 0 h 580"/>
                <a:gd name="T4" fmla="*/ 478 w 478"/>
                <a:gd name="T5" fmla="*/ 580 h 580"/>
                <a:gd name="T6" fmla="*/ 0 w 478"/>
                <a:gd name="T7" fmla="*/ 516 h 580"/>
                <a:gd name="T8" fmla="*/ 0 w 478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580">
                  <a:moveTo>
                    <a:pt x="0" y="0"/>
                  </a:moveTo>
                  <a:lnTo>
                    <a:pt x="478" y="0"/>
                  </a:lnTo>
                  <a:lnTo>
                    <a:pt x="478" y="580"/>
                  </a:lnTo>
                  <a:lnTo>
                    <a:pt x="0" y="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004176" y="4184650"/>
              <a:ext cx="1676400" cy="920750"/>
            </a:xfrm>
            <a:custGeom>
              <a:avLst/>
              <a:gdLst>
                <a:gd name="T0" fmla="*/ 0 w 1056"/>
                <a:gd name="T1" fmla="*/ 0 h 580"/>
                <a:gd name="T2" fmla="*/ 1056 w 1056"/>
                <a:gd name="T3" fmla="*/ 0 h 580"/>
                <a:gd name="T4" fmla="*/ 1056 w 1056"/>
                <a:gd name="T5" fmla="*/ 389 h 580"/>
                <a:gd name="T6" fmla="*/ 0 w 1056"/>
                <a:gd name="T7" fmla="*/ 580 h 580"/>
                <a:gd name="T8" fmla="*/ 0 w 1056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580">
                  <a:moveTo>
                    <a:pt x="0" y="0"/>
                  </a:moveTo>
                  <a:lnTo>
                    <a:pt x="1056" y="0"/>
                  </a:lnTo>
                  <a:lnTo>
                    <a:pt x="1056" y="389"/>
                  </a:lnTo>
                  <a:lnTo>
                    <a:pt x="0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245351" y="1068388"/>
              <a:ext cx="758825" cy="1290638"/>
            </a:xfrm>
            <a:custGeom>
              <a:avLst/>
              <a:gdLst>
                <a:gd name="T0" fmla="*/ 478 w 478"/>
                <a:gd name="T1" fmla="*/ 0 h 813"/>
                <a:gd name="T2" fmla="*/ 478 w 478"/>
                <a:gd name="T3" fmla="*/ 667 h 813"/>
                <a:gd name="T4" fmla="*/ 0 w 478"/>
                <a:gd name="T5" fmla="*/ 813 h 813"/>
                <a:gd name="T6" fmla="*/ 0 w 478"/>
                <a:gd name="T7" fmla="*/ 197 h 813"/>
                <a:gd name="T8" fmla="*/ 478 w 478"/>
                <a:gd name="T9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13">
                  <a:moveTo>
                    <a:pt x="478" y="0"/>
                  </a:moveTo>
                  <a:lnTo>
                    <a:pt x="478" y="667"/>
                  </a:lnTo>
                  <a:lnTo>
                    <a:pt x="0" y="813"/>
                  </a:lnTo>
                  <a:lnTo>
                    <a:pt x="0" y="19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04176" y="1068388"/>
              <a:ext cx="1676400" cy="1774825"/>
            </a:xfrm>
            <a:custGeom>
              <a:avLst/>
              <a:gdLst>
                <a:gd name="T0" fmla="*/ 0 w 1056"/>
                <a:gd name="T1" fmla="*/ 0 h 1118"/>
                <a:gd name="T2" fmla="*/ 1056 w 1056"/>
                <a:gd name="T3" fmla="*/ 682 h 1118"/>
                <a:gd name="T4" fmla="*/ 1056 w 1056"/>
                <a:gd name="T5" fmla="*/ 1118 h 1118"/>
                <a:gd name="T6" fmla="*/ 0 w 1056"/>
                <a:gd name="T7" fmla="*/ 667 h 1118"/>
                <a:gd name="T8" fmla="*/ 0 w 1056"/>
                <a:gd name="T9" fmla="*/ 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118">
                  <a:moveTo>
                    <a:pt x="0" y="0"/>
                  </a:moveTo>
                  <a:lnTo>
                    <a:pt x="1056" y="682"/>
                  </a:lnTo>
                  <a:lnTo>
                    <a:pt x="1056" y="1118"/>
                  </a:lnTo>
                  <a:lnTo>
                    <a:pt x="0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245351" y="2127250"/>
              <a:ext cx="2435225" cy="715963"/>
            </a:xfrm>
            <a:custGeom>
              <a:avLst/>
              <a:gdLst>
                <a:gd name="T0" fmla="*/ 478 w 1534"/>
                <a:gd name="T1" fmla="*/ 0 h 451"/>
                <a:gd name="T2" fmla="*/ 1534 w 1534"/>
                <a:gd name="T3" fmla="*/ 451 h 451"/>
                <a:gd name="T4" fmla="*/ 1048 w 1534"/>
                <a:gd name="T5" fmla="*/ 451 h 451"/>
                <a:gd name="T6" fmla="*/ 0 w 1534"/>
                <a:gd name="T7" fmla="*/ 146 h 451"/>
                <a:gd name="T8" fmla="*/ 478 w 1534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451">
                  <a:moveTo>
                    <a:pt x="478" y="0"/>
                  </a:moveTo>
                  <a:lnTo>
                    <a:pt x="1534" y="451"/>
                  </a:lnTo>
                  <a:lnTo>
                    <a:pt x="1048" y="451"/>
                  </a:lnTo>
                  <a:lnTo>
                    <a:pt x="0" y="146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45351" y="2974975"/>
              <a:ext cx="2435225" cy="434975"/>
            </a:xfrm>
            <a:custGeom>
              <a:avLst/>
              <a:gdLst>
                <a:gd name="T0" fmla="*/ 478 w 1534"/>
                <a:gd name="T1" fmla="*/ 0 h 274"/>
                <a:gd name="T2" fmla="*/ 1534 w 1534"/>
                <a:gd name="T3" fmla="*/ 269 h 274"/>
                <a:gd name="T4" fmla="*/ 1065 w 1534"/>
                <a:gd name="T5" fmla="*/ 274 h 274"/>
                <a:gd name="T6" fmla="*/ 0 w 1534"/>
                <a:gd name="T7" fmla="*/ 100 h 274"/>
                <a:gd name="T8" fmla="*/ 478 w 1534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274">
                  <a:moveTo>
                    <a:pt x="478" y="0"/>
                  </a:moveTo>
                  <a:lnTo>
                    <a:pt x="1534" y="269"/>
                  </a:lnTo>
                  <a:lnTo>
                    <a:pt x="1065" y="274"/>
                  </a:lnTo>
                  <a:lnTo>
                    <a:pt x="0" y="10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245351" y="2228850"/>
              <a:ext cx="758825" cy="904875"/>
            </a:xfrm>
            <a:custGeom>
              <a:avLst/>
              <a:gdLst>
                <a:gd name="T0" fmla="*/ 478 w 478"/>
                <a:gd name="T1" fmla="*/ 0 h 570"/>
                <a:gd name="T2" fmla="*/ 478 w 478"/>
                <a:gd name="T3" fmla="*/ 470 h 570"/>
                <a:gd name="T4" fmla="*/ 0 w 478"/>
                <a:gd name="T5" fmla="*/ 570 h 570"/>
                <a:gd name="T6" fmla="*/ 0 w 478"/>
                <a:gd name="T7" fmla="*/ 129 h 570"/>
                <a:gd name="T8" fmla="*/ 478 w 478"/>
                <a:gd name="T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570">
                  <a:moveTo>
                    <a:pt x="478" y="0"/>
                  </a:moveTo>
                  <a:lnTo>
                    <a:pt x="478" y="470"/>
                  </a:lnTo>
                  <a:lnTo>
                    <a:pt x="0" y="570"/>
                  </a:lnTo>
                  <a:lnTo>
                    <a:pt x="0" y="129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004176" y="2228850"/>
              <a:ext cx="1676400" cy="1173163"/>
            </a:xfrm>
            <a:custGeom>
              <a:avLst/>
              <a:gdLst>
                <a:gd name="T0" fmla="*/ 0 w 1056"/>
                <a:gd name="T1" fmla="*/ 0 h 739"/>
                <a:gd name="T2" fmla="*/ 1056 w 1056"/>
                <a:gd name="T3" fmla="*/ 430 h 739"/>
                <a:gd name="T4" fmla="*/ 1056 w 1056"/>
                <a:gd name="T5" fmla="*/ 739 h 739"/>
                <a:gd name="T6" fmla="*/ 0 w 1056"/>
                <a:gd name="T7" fmla="*/ 470 h 739"/>
                <a:gd name="T8" fmla="*/ 0 w 1056"/>
                <a:gd name="T9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739">
                  <a:moveTo>
                    <a:pt x="0" y="0"/>
                  </a:moveTo>
                  <a:lnTo>
                    <a:pt x="1056" y="430"/>
                  </a:lnTo>
                  <a:lnTo>
                    <a:pt x="1056" y="739"/>
                  </a:lnTo>
                  <a:lnTo>
                    <a:pt x="0" y="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5351" y="3081338"/>
              <a:ext cx="758825" cy="1022350"/>
            </a:xfrm>
            <a:custGeom>
              <a:avLst/>
              <a:gdLst>
                <a:gd name="T0" fmla="*/ 478 w 478"/>
                <a:gd name="T1" fmla="*/ 0 h 644"/>
                <a:gd name="T2" fmla="*/ 478 w 478"/>
                <a:gd name="T3" fmla="*/ 634 h 644"/>
                <a:gd name="T4" fmla="*/ 0 w 478"/>
                <a:gd name="T5" fmla="*/ 644 h 644"/>
                <a:gd name="T6" fmla="*/ 0 w 478"/>
                <a:gd name="T7" fmla="*/ 70 h 644"/>
                <a:gd name="T8" fmla="*/ 478 w 478"/>
                <a:gd name="T9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644">
                  <a:moveTo>
                    <a:pt x="478" y="0"/>
                  </a:moveTo>
                  <a:lnTo>
                    <a:pt x="478" y="634"/>
                  </a:lnTo>
                  <a:lnTo>
                    <a:pt x="0" y="644"/>
                  </a:lnTo>
                  <a:lnTo>
                    <a:pt x="0" y="7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004176" y="3081338"/>
              <a:ext cx="1676400" cy="1071563"/>
            </a:xfrm>
            <a:custGeom>
              <a:avLst/>
              <a:gdLst>
                <a:gd name="T0" fmla="*/ 0 w 1056"/>
                <a:gd name="T1" fmla="*/ 0 h 675"/>
                <a:gd name="T2" fmla="*/ 1056 w 1056"/>
                <a:gd name="T3" fmla="*/ 235 h 675"/>
                <a:gd name="T4" fmla="*/ 1056 w 1056"/>
                <a:gd name="T5" fmla="*/ 675 h 675"/>
                <a:gd name="T6" fmla="*/ 0 w 1056"/>
                <a:gd name="T7" fmla="*/ 634 h 675"/>
                <a:gd name="T8" fmla="*/ 0 w 1056"/>
                <a:gd name="T9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675">
                  <a:moveTo>
                    <a:pt x="0" y="0"/>
                  </a:moveTo>
                  <a:lnTo>
                    <a:pt x="1056" y="235"/>
                  </a:lnTo>
                  <a:lnTo>
                    <a:pt x="1056" y="675"/>
                  </a:lnTo>
                  <a:lnTo>
                    <a:pt x="0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7245351" y="4070350"/>
              <a:ext cx="2435225" cy="82550"/>
            </a:xfrm>
            <a:custGeom>
              <a:avLst/>
              <a:gdLst>
                <a:gd name="T0" fmla="*/ 478 w 1534"/>
                <a:gd name="T1" fmla="*/ 0 h 52"/>
                <a:gd name="T2" fmla="*/ 1534 w 1534"/>
                <a:gd name="T3" fmla="*/ 52 h 52"/>
                <a:gd name="T4" fmla="*/ 1228 w 1534"/>
                <a:gd name="T5" fmla="*/ 52 h 52"/>
                <a:gd name="T6" fmla="*/ 0 w 1534"/>
                <a:gd name="T7" fmla="*/ 21 h 52"/>
                <a:gd name="T8" fmla="*/ 478 w 153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52">
                  <a:moveTo>
                    <a:pt x="478" y="0"/>
                  </a:moveTo>
                  <a:lnTo>
                    <a:pt x="1534" y="52"/>
                  </a:lnTo>
                  <a:lnTo>
                    <a:pt x="1228" y="52"/>
                  </a:lnTo>
                  <a:lnTo>
                    <a:pt x="0" y="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389812" y="5405438"/>
              <a:ext cx="368300" cy="523875"/>
              <a:chOff x="2132013" y="5405438"/>
              <a:chExt cx="368300" cy="523875"/>
            </a:xfrm>
          </p:grpSpPr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2132013" y="5405438"/>
                <a:ext cx="368300" cy="523875"/>
              </a:xfrm>
              <a:custGeom>
                <a:avLst/>
                <a:gdLst>
                  <a:gd name="T0" fmla="*/ 134 w 232"/>
                  <a:gd name="T1" fmla="*/ 22 h 330"/>
                  <a:gd name="T2" fmla="*/ 103 w 232"/>
                  <a:gd name="T3" fmla="*/ 47 h 330"/>
                  <a:gd name="T4" fmla="*/ 85 w 232"/>
                  <a:gd name="T5" fmla="*/ 92 h 330"/>
                  <a:gd name="T6" fmla="*/ 85 w 232"/>
                  <a:gd name="T7" fmla="*/ 141 h 330"/>
                  <a:gd name="T8" fmla="*/ 103 w 232"/>
                  <a:gd name="T9" fmla="*/ 184 h 330"/>
                  <a:gd name="T10" fmla="*/ 134 w 232"/>
                  <a:gd name="T11" fmla="*/ 210 h 330"/>
                  <a:gd name="T12" fmla="*/ 168 w 232"/>
                  <a:gd name="T13" fmla="*/ 210 h 330"/>
                  <a:gd name="T14" fmla="*/ 198 w 232"/>
                  <a:gd name="T15" fmla="*/ 184 h 330"/>
                  <a:gd name="T16" fmla="*/ 216 w 232"/>
                  <a:gd name="T17" fmla="*/ 141 h 330"/>
                  <a:gd name="T18" fmla="*/ 216 w 232"/>
                  <a:gd name="T19" fmla="*/ 92 h 330"/>
                  <a:gd name="T20" fmla="*/ 198 w 232"/>
                  <a:gd name="T21" fmla="*/ 47 h 330"/>
                  <a:gd name="T22" fmla="*/ 168 w 232"/>
                  <a:gd name="T23" fmla="*/ 22 h 330"/>
                  <a:gd name="T24" fmla="*/ 150 w 232"/>
                  <a:gd name="T25" fmla="*/ 0 h 330"/>
                  <a:gd name="T26" fmla="*/ 191 w 232"/>
                  <a:gd name="T27" fmla="*/ 15 h 330"/>
                  <a:gd name="T28" fmla="*/ 222 w 232"/>
                  <a:gd name="T29" fmla="*/ 58 h 330"/>
                  <a:gd name="T30" fmla="*/ 232 w 232"/>
                  <a:gd name="T31" fmla="*/ 116 h 330"/>
                  <a:gd name="T32" fmla="*/ 222 w 232"/>
                  <a:gd name="T33" fmla="*/ 174 h 330"/>
                  <a:gd name="T34" fmla="*/ 192 w 232"/>
                  <a:gd name="T35" fmla="*/ 215 h 330"/>
                  <a:gd name="T36" fmla="*/ 156 w 232"/>
                  <a:gd name="T37" fmla="*/ 232 h 330"/>
                  <a:gd name="T38" fmla="*/ 119 w 232"/>
                  <a:gd name="T39" fmla="*/ 223 h 330"/>
                  <a:gd name="T40" fmla="*/ 86 w 232"/>
                  <a:gd name="T41" fmla="*/ 232 h 330"/>
                  <a:gd name="T42" fmla="*/ 85 w 232"/>
                  <a:gd name="T43" fmla="*/ 244 h 330"/>
                  <a:gd name="T44" fmla="*/ 80 w 232"/>
                  <a:gd name="T45" fmla="*/ 254 h 330"/>
                  <a:gd name="T46" fmla="*/ 24 w 232"/>
                  <a:gd name="T47" fmla="*/ 330 h 330"/>
                  <a:gd name="T48" fmla="*/ 6 w 232"/>
                  <a:gd name="T49" fmla="*/ 323 h 330"/>
                  <a:gd name="T50" fmla="*/ 0 w 232"/>
                  <a:gd name="T51" fmla="*/ 297 h 330"/>
                  <a:gd name="T52" fmla="*/ 54 w 232"/>
                  <a:gd name="T53" fmla="*/ 215 h 330"/>
                  <a:gd name="T54" fmla="*/ 61 w 232"/>
                  <a:gd name="T55" fmla="*/ 210 h 330"/>
                  <a:gd name="T56" fmla="*/ 70 w 232"/>
                  <a:gd name="T57" fmla="*/ 208 h 330"/>
                  <a:gd name="T58" fmla="*/ 76 w 232"/>
                  <a:gd name="T59" fmla="*/ 162 h 330"/>
                  <a:gd name="T60" fmla="*/ 70 w 232"/>
                  <a:gd name="T61" fmla="*/ 108 h 330"/>
                  <a:gd name="T62" fmla="*/ 80 w 232"/>
                  <a:gd name="T63" fmla="*/ 56 h 330"/>
                  <a:gd name="T64" fmla="*/ 110 w 232"/>
                  <a:gd name="T65" fmla="*/ 15 h 330"/>
                  <a:gd name="T66" fmla="*/ 150 w 232"/>
                  <a:gd name="T6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2" h="330">
                    <a:moveTo>
                      <a:pt x="150" y="19"/>
                    </a:moveTo>
                    <a:lnTo>
                      <a:pt x="134" y="22"/>
                    </a:lnTo>
                    <a:lnTo>
                      <a:pt x="118" y="31"/>
                    </a:lnTo>
                    <a:lnTo>
                      <a:pt x="103" y="47"/>
                    </a:lnTo>
                    <a:lnTo>
                      <a:pt x="91" y="68"/>
                    </a:lnTo>
                    <a:lnTo>
                      <a:pt x="85" y="92"/>
                    </a:lnTo>
                    <a:lnTo>
                      <a:pt x="83" y="116"/>
                    </a:lnTo>
                    <a:lnTo>
                      <a:pt x="85" y="141"/>
                    </a:lnTo>
                    <a:lnTo>
                      <a:pt x="91" y="163"/>
                    </a:lnTo>
                    <a:lnTo>
                      <a:pt x="103" y="184"/>
                    </a:lnTo>
                    <a:lnTo>
                      <a:pt x="118" y="201"/>
                    </a:lnTo>
                    <a:lnTo>
                      <a:pt x="134" y="210"/>
                    </a:lnTo>
                    <a:lnTo>
                      <a:pt x="150" y="212"/>
                    </a:lnTo>
                    <a:lnTo>
                      <a:pt x="168" y="210"/>
                    </a:lnTo>
                    <a:lnTo>
                      <a:pt x="185" y="201"/>
                    </a:lnTo>
                    <a:lnTo>
                      <a:pt x="198" y="184"/>
                    </a:lnTo>
                    <a:lnTo>
                      <a:pt x="210" y="163"/>
                    </a:lnTo>
                    <a:lnTo>
                      <a:pt x="216" y="141"/>
                    </a:lnTo>
                    <a:lnTo>
                      <a:pt x="219" y="116"/>
                    </a:lnTo>
                    <a:lnTo>
                      <a:pt x="216" y="92"/>
                    </a:lnTo>
                    <a:lnTo>
                      <a:pt x="210" y="68"/>
                    </a:lnTo>
                    <a:lnTo>
                      <a:pt x="198" y="47"/>
                    </a:lnTo>
                    <a:lnTo>
                      <a:pt x="185" y="31"/>
                    </a:lnTo>
                    <a:lnTo>
                      <a:pt x="168" y="22"/>
                    </a:lnTo>
                    <a:lnTo>
                      <a:pt x="150" y="19"/>
                    </a:lnTo>
                    <a:close/>
                    <a:moveTo>
                      <a:pt x="150" y="0"/>
                    </a:moveTo>
                    <a:lnTo>
                      <a:pt x="171" y="3"/>
                    </a:lnTo>
                    <a:lnTo>
                      <a:pt x="191" y="15"/>
                    </a:lnTo>
                    <a:lnTo>
                      <a:pt x="208" y="34"/>
                    </a:lnTo>
                    <a:lnTo>
                      <a:pt x="222" y="58"/>
                    </a:lnTo>
                    <a:lnTo>
                      <a:pt x="229" y="86"/>
                    </a:lnTo>
                    <a:lnTo>
                      <a:pt x="232" y="116"/>
                    </a:lnTo>
                    <a:lnTo>
                      <a:pt x="229" y="146"/>
                    </a:lnTo>
                    <a:lnTo>
                      <a:pt x="222" y="174"/>
                    </a:lnTo>
                    <a:lnTo>
                      <a:pt x="208" y="198"/>
                    </a:lnTo>
                    <a:lnTo>
                      <a:pt x="192" y="215"/>
                    </a:lnTo>
                    <a:lnTo>
                      <a:pt x="174" y="227"/>
                    </a:lnTo>
                    <a:lnTo>
                      <a:pt x="156" y="232"/>
                    </a:lnTo>
                    <a:lnTo>
                      <a:pt x="137" y="230"/>
                    </a:lnTo>
                    <a:lnTo>
                      <a:pt x="119" y="223"/>
                    </a:lnTo>
                    <a:lnTo>
                      <a:pt x="101" y="210"/>
                    </a:lnTo>
                    <a:lnTo>
                      <a:pt x="86" y="232"/>
                    </a:lnTo>
                    <a:lnTo>
                      <a:pt x="86" y="238"/>
                    </a:lnTo>
                    <a:lnTo>
                      <a:pt x="85" y="244"/>
                    </a:lnTo>
                    <a:lnTo>
                      <a:pt x="83" y="250"/>
                    </a:lnTo>
                    <a:lnTo>
                      <a:pt x="80" y="254"/>
                    </a:lnTo>
                    <a:lnTo>
                      <a:pt x="33" y="323"/>
                    </a:lnTo>
                    <a:lnTo>
                      <a:pt x="24" y="330"/>
                    </a:lnTo>
                    <a:lnTo>
                      <a:pt x="15" y="330"/>
                    </a:lnTo>
                    <a:lnTo>
                      <a:pt x="6" y="323"/>
                    </a:lnTo>
                    <a:lnTo>
                      <a:pt x="0" y="311"/>
                    </a:lnTo>
                    <a:lnTo>
                      <a:pt x="0" y="297"/>
                    </a:lnTo>
                    <a:lnTo>
                      <a:pt x="6" y="284"/>
                    </a:lnTo>
                    <a:lnTo>
                      <a:pt x="54" y="215"/>
                    </a:lnTo>
                    <a:lnTo>
                      <a:pt x="57" y="211"/>
                    </a:lnTo>
                    <a:lnTo>
                      <a:pt x="61" y="210"/>
                    </a:lnTo>
                    <a:lnTo>
                      <a:pt x="66" y="208"/>
                    </a:lnTo>
                    <a:lnTo>
                      <a:pt x="70" y="208"/>
                    </a:lnTo>
                    <a:lnTo>
                      <a:pt x="85" y="186"/>
                    </a:lnTo>
                    <a:lnTo>
                      <a:pt x="76" y="162"/>
                    </a:lnTo>
                    <a:lnTo>
                      <a:pt x="70" y="135"/>
                    </a:lnTo>
                    <a:lnTo>
                      <a:pt x="70" y="108"/>
                    </a:lnTo>
                    <a:lnTo>
                      <a:pt x="73" y="82"/>
                    </a:lnTo>
                    <a:lnTo>
                      <a:pt x="80" y="56"/>
                    </a:lnTo>
                    <a:lnTo>
                      <a:pt x="92" y="34"/>
                    </a:lnTo>
                    <a:lnTo>
                      <a:pt x="110" y="15"/>
                    </a:lnTo>
                    <a:lnTo>
                      <a:pt x="130" y="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2425701" y="5545138"/>
                <a:ext cx="31750" cy="131763"/>
              </a:xfrm>
              <a:custGeom>
                <a:avLst/>
                <a:gdLst>
                  <a:gd name="T0" fmla="*/ 15 w 20"/>
                  <a:gd name="T1" fmla="*/ 0 h 83"/>
                  <a:gd name="T2" fmla="*/ 16 w 20"/>
                  <a:gd name="T3" fmla="*/ 1 h 83"/>
                  <a:gd name="T4" fmla="*/ 18 w 20"/>
                  <a:gd name="T5" fmla="*/ 3 h 83"/>
                  <a:gd name="T6" fmla="*/ 19 w 20"/>
                  <a:gd name="T7" fmla="*/ 13 h 83"/>
                  <a:gd name="T8" fmla="*/ 20 w 20"/>
                  <a:gd name="T9" fmla="*/ 28 h 83"/>
                  <a:gd name="T10" fmla="*/ 20 w 20"/>
                  <a:gd name="T11" fmla="*/ 46 h 83"/>
                  <a:gd name="T12" fmla="*/ 16 w 20"/>
                  <a:gd name="T13" fmla="*/ 64 h 83"/>
                  <a:gd name="T14" fmla="*/ 9 w 20"/>
                  <a:gd name="T15" fmla="*/ 83 h 83"/>
                  <a:gd name="T16" fmla="*/ 7 w 20"/>
                  <a:gd name="T17" fmla="*/ 83 h 83"/>
                  <a:gd name="T18" fmla="*/ 6 w 20"/>
                  <a:gd name="T19" fmla="*/ 83 h 83"/>
                  <a:gd name="T20" fmla="*/ 4 w 20"/>
                  <a:gd name="T21" fmla="*/ 83 h 83"/>
                  <a:gd name="T22" fmla="*/ 1 w 20"/>
                  <a:gd name="T23" fmla="*/ 78 h 83"/>
                  <a:gd name="T24" fmla="*/ 0 w 20"/>
                  <a:gd name="T25" fmla="*/ 77 h 83"/>
                  <a:gd name="T26" fmla="*/ 0 w 20"/>
                  <a:gd name="T27" fmla="*/ 74 h 83"/>
                  <a:gd name="T28" fmla="*/ 1 w 20"/>
                  <a:gd name="T29" fmla="*/ 72 h 83"/>
                  <a:gd name="T30" fmla="*/ 9 w 20"/>
                  <a:gd name="T31" fmla="*/ 55 h 83"/>
                  <a:gd name="T32" fmla="*/ 10 w 20"/>
                  <a:gd name="T33" fmla="*/ 35 h 83"/>
                  <a:gd name="T34" fmla="*/ 10 w 20"/>
                  <a:gd name="T35" fmla="*/ 19 h 83"/>
                  <a:gd name="T36" fmla="*/ 7 w 20"/>
                  <a:gd name="T37" fmla="*/ 8 h 83"/>
                  <a:gd name="T38" fmla="*/ 7 w 20"/>
                  <a:gd name="T39" fmla="*/ 5 h 83"/>
                  <a:gd name="T40" fmla="*/ 9 w 20"/>
                  <a:gd name="T41" fmla="*/ 3 h 83"/>
                  <a:gd name="T42" fmla="*/ 10 w 20"/>
                  <a:gd name="T43" fmla="*/ 1 h 83"/>
                  <a:gd name="T44" fmla="*/ 13 w 20"/>
                  <a:gd name="T45" fmla="*/ 0 h 83"/>
                  <a:gd name="T46" fmla="*/ 15 w 20"/>
                  <a:gd name="T4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83">
                    <a:moveTo>
                      <a:pt x="15" y="0"/>
                    </a:moveTo>
                    <a:lnTo>
                      <a:pt x="16" y="1"/>
                    </a:lnTo>
                    <a:lnTo>
                      <a:pt x="18" y="3"/>
                    </a:lnTo>
                    <a:lnTo>
                      <a:pt x="19" y="13"/>
                    </a:lnTo>
                    <a:lnTo>
                      <a:pt x="20" y="28"/>
                    </a:lnTo>
                    <a:lnTo>
                      <a:pt x="20" y="46"/>
                    </a:lnTo>
                    <a:lnTo>
                      <a:pt x="16" y="64"/>
                    </a:lnTo>
                    <a:lnTo>
                      <a:pt x="9" y="83"/>
                    </a:lnTo>
                    <a:lnTo>
                      <a:pt x="7" y="83"/>
                    </a:lnTo>
                    <a:lnTo>
                      <a:pt x="6" y="83"/>
                    </a:lnTo>
                    <a:lnTo>
                      <a:pt x="4" y="83"/>
                    </a:lnTo>
                    <a:lnTo>
                      <a:pt x="1" y="78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9" y="55"/>
                    </a:lnTo>
                    <a:lnTo>
                      <a:pt x="10" y="35"/>
                    </a:lnTo>
                    <a:lnTo>
                      <a:pt x="10" y="19"/>
                    </a:lnTo>
                    <a:lnTo>
                      <a:pt x="7" y="8"/>
                    </a:lnTo>
                    <a:lnTo>
                      <a:pt x="7" y="5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439025" y="4387850"/>
              <a:ext cx="323850" cy="496888"/>
              <a:chOff x="2181226" y="4387850"/>
              <a:chExt cx="323850" cy="496888"/>
            </a:xfrm>
          </p:grpSpPr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2401888" y="4462463"/>
                <a:ext cx="20638" cy="231775"/>
              </a:xfrm>
              <a:custGeom>
                <a:avLst/>
                <a:gdLst>
                  <a:gd name="T0" fmla="*/ 6 w 13"/>
                  <a:gd name="T1" fmla="*/ 0 h 146"/>
                  <a:gd name="T2" fmla="*/ 9 w 13"/>
                  <a:gd name="T3" fmla="*/ 0 h 146"/>
                  <a:gd name="T4" fmla="*/ 12 w 13"/>
                  <a:gd name="T5" fmla="*/ 3 h 146"/>
                  <a:gd name="T6" fmla="*/ 13 w 13"/>
                  <a:gd name="T7" fmla="*/ 6 h 146"/>
                  <a:gd name="T8" fmla="*/ 13 w 13"/>
                  <a:gd name="T9" fmla="*/ 11 h 146"/>
                  <a:gd name="T10" fmla="*/ 13 w 13"/>
                  <a:gd name="T11" fmla="*/ 136 h 146"/>
                  <a:gd name="T12" fmla="*/ 13 w 13"/>
                  <a:gd name="T13" fmla="*/ 140 h 146"/>
                  <a:gd name="T14" fmla="*/ 12 w 13"/>
                  <a:gd name="T15" fmla="*/ 143 h 146"/>
                  <a:gd name="T16" fmla="*/ 9 w 13"/>
                  <a:gd name="T17" fmla="*/ 146 h 146"/>
                  <a:gd name="T18" fmla="*/ 6 w 13"/>
                  <a:gd name="T19" fmla="*/ 146 h 146"/>
                  <a:gd name="T20" fmla="*/ 4 w 13"/>
                  <a:gd name="T21" fmla="*/ 146 h 146"/>
                  <a:gd name="T22" fmla="*/ 1 w 13"/>
                  <a:gd name="T23" fmla="*/ 143 h 146"/>
                  <a:gd name="T24" fmla="*/ 0 w 13"/>
                  <a:gd name="T25" fmla="*/ 140 h 146"/>
                  <a:gd name="T26" fmla="*/ 0 w 13"/>
                  <a:gd name="T27" fmla="*/ 136 h 146"/>
                  <a:gd name="T28" fmla="*/ 0 w 13"/>
                  <a:gd name="T29" fmla="*/ 11 h 146"/>
                  <a:gd name="T30" fmla="*/ 0 w 13"/>
                  <a:gd name="T31" fmla="*/ 6 h 146"/>
                  <a:gd name="T32" fmla="*/ 1 w 13"/>
                  <a:gd name="T33" fmla="*/ 3 h 146"/>
                  <a:gd name="T34" fmla="*/ 4 w 13"/>
                  <a:gd name="T35" fmla="*/ 0 h 146"/>
                  <a:gd name="T36" fmla="*/ 6 w 13"/>
                  <a:gd name="T3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6">
                    <a:moveTo>
                      <a:pt x="6" y="0"/>
                    </a:moveTo>
                    <a:lnTo>
                      <a:pt x="9" y="0"/>
                    </a:lnTo>
                    <a:lnTo>
                      <a:pt x="12" y="3"/>
                    </a:lnTo>
                    <a:lnTo>
                      <a:pt x="13" y="6"/>
                    </a:lnTo>
                    <a:lnTo>
                      <a:pt x="13" y="11"/>
                    </a:lnTo>
                    <a:lnTo>
                      <a:pt x="13" y="136"/>
                    </a:lnTo>
                    <a:lnTo>
                      <a:pt x="13" y="140"/>
                    </a:lnTo>
                    <a:lnTo>
                      <a:pt x="12" y="143"/>
                    </a:lnTo>
                    <a:lnTo>
                      <a:pt x="9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1" y="143"/>
                    </a:lnTo>
                    <a:lnTo>
                      <a:pt x="0" y="140"/>
                    </a:lnTo>
                    <a:lnTo>
                      <a:pt x="0" y="13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2439988" y="4514850"/>
                <a:ext cx="20638" cy="179388"/>
              </a:xfrm>
              <a:custGeom>
                <a:avLst/>
                <a:gdLst>
                  <a:gd name="T0" fmla="*/ 7 w 13"/>
                  <a:gd name="T1" fmla="*/ 0 h 113"/>
                  <a:gd name="T2" fmla="*/ 9 w 13"/>
                  <a:gd name="T3" fmla="*/ 0 h 113"/>
                  <a:gd name="T4" fmla="*/ 11 w 13"/>
                  <a:gd name="T5" fmla="*/ 3 h 113"/>
                  <a:gd name="T6" fmla="*/ 13 w 13"/>
                  <a:gd name="T7" fmla="*/ 6 h 113"/>
                  <a:gd name="T8" fmla="*/ 13 w 13"/>
                  <a:gd name="T9" fmla="*/ 10 h 113"/>
                  <a:gd name="T10" fmla="*/ 13 w 13"/>
                  <a:gd name="T11" fmla="*/ 103 h 113"/>
                  <a:gd name="T12" fmla="*/ 13 w 13"/>
                  <a:gd name="T13" fmla="*/ 107 h 113"/>
                  <a:gd name="T14" fmla="*/ 11 w 13"/>
                  <a:gd name="T15" fmla="*/ 110 h 113"/>
                  <a:gd name="T16" fmla="*/ 9 w 13"/>
                  <a:gd name="T17" fmla="*/ 113 h 113"/>
                  <a:gd name="T18" fmla="*/ 7 w 13"/>
                  <a:gd name="T19" fmla="*/ 113 h 113"/>
                  <a:gd name="T20" fmla="*/ 4 w 13"/>
                  <a:gd name="T21" fmla="*/ 113 h 113"/>
                  <a:gd name="T22" fmla="*/ 3 w 13"/>
                  <a:gd name="T23" fmla="*/ 110 h 113"/>
                  <a:gd name="T24" fmla="*/ 1 w 13"/>
                  <a:gd name="T25" fmla="*/ 107 h 113"/>
                  <a:gd name="T26" fmla="*/ 0 w 13"/>
                  <a:gd name="T27" fmla="*/ 103 h 113"/>
                  <a:gd name="T28" fmla="*/ 0 w 13"/>
                  <a:gd name="T29" fmla="*/ 10 h 113"/>
                  <a:gd name="T30" fmla="*/ 1 w 13"/>
                  <a:gd name="T31" fmla="*/ 6 h 113"/>
                  <a:gd name="T32" fmla="*/ 3 w 13"/>
                  <a:gd name="T33" fmla="*/ 3 h 113"/>
                  <a:gd name="T34" fmla="*/ 4 w 13"/>
                  <a:gd name="T35" fmla="*/ 0 h 113"/>
                  <a:gd name="T36" fmla="*/ 7 w 13"/>
                  <a:gd name="T3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13">
                    <a:moveTo>
                      <a:pt x="7" y="0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6"/>
                    </a:lnTo>
                    <a:lnTo>
                      <a:pt x="13" y="10"/>
                    </a:lnTo>
                    <a:lnTo>
                      <a:pt x="13" y="103"/>
                    </a:lnTo>
                    <a:lnTo>
                      <a:pt x="13" y="107"/>
                    </a:lnTo>
                    <a:lnTo>
                      <a:pt x="11" y="110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4" y="113"/>
                    </a:lnTo>
                    <a:lnTo>
                      <a:pt x="3" y="110"/>
                    </a:lnTo>
                    <a:lnTo>
                      <a:pt x="1" y="107"/>
                    </a:lnTo>
                    <a:lnTo>
                      <a:pt x="0" y="103"/>
                    </a:lnTo>
                    <a:lnTo>
                      <a:pt x="0" y="10"/>
                    </a:lnTo>
                    <a:lnTo>
                      <a:pt x="1" y="6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2232026" y="4519613"/>
                <a:ext cx="98425" cy="160338"/>
              </a:xfrm>
              <a:custGeom>
                <a:avLst/>
                <a:gdLst>
                  <a:gd name="T0" fmla="*/ 31 w 62"/>
                  <a:gd name="T1" fmla="*/ 0 h 101"/>
                  <a:gd name="T2" fmla="*/ 43 w 62"/>
                  <a:gd name="T3" fmla="*/ 4 h 101"/>
                  <a:gd name="T4" fmla="*/ 53 w 62"/>
                  <a:gd name="T5" fmla="*/ 15 h 101"/>
                  <a:gd name="T6" fmla="*/ 59 w 62"/>
                  <a:gd name="T7" fmla="*/ 31 h 101"/>
                  <a:gd name="T8" fmla="*/ 62 w 62"/>
                  <a:gd name="T9" fmla="*/ 50 h 101"/>
                  <a:gd name="T10" fmla="*/ 59 w 62"/>
                  <a:gd name="T11" fmla="*/ 70 h 101"/>
                  <a:gd name="T12" fmla="*/ 53 w 62"/>
                  <a:gd name="T13" fmla="*/ 86 h 101"/>
                  <a:gd name="T14" fmla="*/ 43 w 62"/>
                  <a:gd name="T15" fmla="*/ 97 h 101"/>
                  <a:gd name="T16" fmla="*/ 31 w 62"/>
                  <a:gd name="T17" fmla="*/ 101 h 101"/>
                  <a:gd name="T18" fmla="*/ 19 w 62"/>
                  <a:gd name="T19" fmla="*/ 97 h 101"/>
                  <a:gd name="T20" fmla="*/ 8 w 62"/>
                  <a:gd name="T21" fmla="*/ 86 h 101"/>
                  <a:gd name="T22" fmla="*/ 3 w 62"/>
                  <a:gd name="T23" fmla="*/ 70 h 101"/>
                  <a:gd name="T24" fmla="*/ 0 w 62"/>
                  <a:gd name="T25" fmla="*/ 50 h 101"/>
                  <a:gd name="T26" fmla="*/ 3 w 62"/>
                  <a:gd name="T27" fmla="*/ 31 h 101"/>
                  <a:gd name="T28" fmla="*/ 8 w 62"/>
                  <a:gd name="T29" fmla="*/ 15 h 101"/>
                  <a:gd name="T30" fmla="*/ 19 w 62"/>
                  <a:gd name="T31" fmla="*/ 4 h 101"/>
                  <a:gd name="T32" fmla="*/ 31 w 62"/>
                  <a:gd name="T3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101">
                    <a:moveTo>
                      <a:pt x="31" y="0"/>
                    </a:moveTo>
                    <a:lnTo>
                      <a:pt x="43" y="4"/>
                    </a:lnTo>
                    <a:lnTo>
                      <a:pt x="53" y="15"/>
                    </a:lnTo>
                    <a:lnTo>
                      <a:pt x="59" y="31"/>
                    </a:lnTo>
                    <a:lnTo>
                      <a:pt x="62" y="50"/>
                    </a:lnTo>
                    <a:lnTo>
                      <a:pt x="59" y="70"/>
                    </a:lnTo>
                    <a:lnTo>
                      <a:pt x="53" y="86"/>
                    </a:lnTo>
                    <a:lnTo>
                      <a:pt x="43" y="97"/>
                    </a:lnTo>
                    <a:lnTo>
                      <a:pt x="31" y="101"/>
                    </a:lnTo>
                    <a:lnTo>
                      <a:pt x="19" y="97"/>
                    </a:lnTo>
                    <a:lnTo>
                      <a:pt x="8" y="86"/>
                    </a:lnTo>
                    <a:lnTo>
                      <a:pt x="3" y="70"/>
                    </a:lnTo>
                    <a:lnTo>
                      <a:pt x="0" y="50"/>
                    </a:lnTo>
                    <a:lnTo>
                      <a:pt x="3" y="31"/>
                    </a:lnTo>
                    <a:lnTo>
                      <a:pt x="8" y="15"/>
                    </a:lnTo>
                    <a:lnTo>
                      <a:pt x="19" y="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2316163" y="4387850"/>
                <a:ext cx="188913" cy="19050"/>
              </a:xfrm>
              <a:custGeom>
                <a:avLst/>
                <a:gdLst>
                  <a:gd name="T0" fmla="*/ 3 w 119"/>
                  <a:gd name="T1" fmla="*/ 0 h 12"/>
                  <a:gd name="T2" fmla="*/ 115 w 119"/>
                  <a:gd name="T3" fmla="*/ 0 h 12"/>
                  <a:gd name="T4" fmla="*/ 116 w 119"/>
                  <a:gd name="T5" fmla="*/ 1 h 12"/>
                  <a:gd name="T6" fmla="*/ 118 w 119"/>
                  <a:gd name="T7" fmla="*/ 3 h 12"/>
                  <a:gd name="T8" fmla="*/ 119 w 119"/>
                  <a:gd name="T9" fmla="*/ 6 h 12"/>
                  <a:gd name="T10" fmla="*/ 118 w 119"/>
                  <a:gd name="T11" fmla="*/ 9 h 12"/>
                  <a:gd name="T12" fmla="*/ 116 w 119"/>
                  <a:gd name="T13" fmla="*/ 12 h 12"/>
                  <a:gd name="T14" fmla="*/ 115 w 119"/>
                  <a:gd name="T15" fmla="*/ 12 h 12"/>
                  <a:gd name="T16" fmla="*/ 3 w 119"/>
                  <a:gd name="T17" fmla="*/ 12 h 12"/>
                  <a:gd name="T18" fmla="*/ 2 w 119"/>
                  <a:gd name="T19" fmla="*/ 12 h 12"/>
                  <a:gd name="T20" fmla="*/ 0 w 119"/>
                  <a:gd name="T21" fmla="*/ 9 h 12"/>
                  <a:gd name="T22" fmla="*/ 0 w 119"/>
                  <a:gd name="T23" fmla="*/ 6 h 12"/>
                  <a:gd name="T24" fmla="*/ 0 w 119"/>
                  <a:gd name="T25" fmla="*/ 3 h 12"/>
                  <a:gd name="T26" fmla="*/ 2 w 119"/>
                  <a:gd name="T27" fmla="*/ 1 h 12"/>
                  <a:gd name="T28" fmla="*/ 3 w 119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" h="12">
                    <a:moveTo>
                      <a:pt x="3" y="0"/>
                    </a:moveTo>
                    <a:lnTo>
                      <a:pt x="115" y="0"/>
                    </a:lnTo>
                    <a:lnTo>
                      <a:pt x="116" y="1"/>
                    </a:lnTo>
                    <a:lnTo>
                      <a:pt x="118" y="3"/>
                    </a:lnTo>
                    <a:lnTo>
                      <a:pt x="119" y="6"/>
                    </a:lnTo>
                    <a:lnTo>
                      <a:pt x="118" y="9"/>
                    </a:lnTo>
                    <a:lnTo>
                      <a:pt x="116" y="12"/>
                    </a:lnTo>
                    <a:lnTo>
                      <a:pt x="115" y="12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2181226" y="4724400"/>
                <a:ext cx="323850" cy="160338"/>
              </a:xfrm>
              <a:custGeom>
                <a:avLst/>
                <a:gdLst>
                  <a:gd name="T0" fmla="*/ 63 w 204"/>
                  <a:gd name="T1" fmla="*/ 0 h 101"/>
                  <a:gd name="T2" fmla="*/ 78 w 204"/>
                  <a:gd name="T3" fmla="*/ 3 h 101"/>
                  <a:gd name="T4" fmla="*/ 93 w 204"/>
                  <a:gd name="T5" fmla="*/ 12 h 101"/>
                  <a:gd name="T6" fmla="*/ 105 w 204"/>
                  <a:gd name="T7" fmla="*/ 26 h 101"/>
                  <a:gd name="T8" fmla="*/ 200 w 204"/>
                  <a:gd name="T9" fmla="*/ 26 h 101"/>
                  <a:gd name="T10" fmla="*/ 201 w 204"/>
                  <a:gd name="T11" fmla="*/ 26 h 101"/>
                  <a:gd name="T12" fmla="*/ 203 w 204"/>
                  <a:gd name="T13" fmla="*/ 29 h 101"/>
                  <a:gd name="T14" fmla="*/ 204 w 204"/>
                  <a:gd name="T15" fmla="*/ 32 h 101"/>
                  <a:gd name="T16" fmla="*/ 203 w 204"/>
                  <a:gd name="T17" fmla="*/ 35 h 101"/>
                  <a:gd name="T18" fmla="*/ 201 w 204"/>
                  <a:gd name="T19" fmla="*/ 36 h 101"/>
                  <a:gd name="T20" fmla="*/ 200 w 204"/>
                  <a:gd name="T21" fmla="*/ 38 h 101"/>
                  <a:gd name="T22" fmla="*/ 110 w 204"/>
                  <a:gd name="T23" fmla="*/ 38 h 101"/>
                  <a:gd name="T24" fmla="*/ 119 w 204"/>
                  <a:gd name="T25" fmla="*/ 55 h 101"/>
                  <a:gd name="T26" fmla="*/ 124 w 204"/>
                  <a:gd name="T27" fmla="*/ 78 h 101"/>
                  <a:gd name="T28" fmla="*/ 125 w 204"/>
                  <a:gd name="T29" fmla="*/ 101 h 101"/>
                  <a:gd name="T30" fmla="*/ 0 w 204"/>
                  <a:gd name="T31" fmla="*/ 93 h 101"/>
                  <a:gd name="T32" fmla="*/ 3 w 204"/>
                  <a:gd name="T33" fmla="*/ 61 h 101"/>
                  <a:gd name="T34" fmla="*/ 12 w 204"/>
                  <a:gd name="T35" fmla="*/ 36 h 101"/>
                  <a:gd name="T36" fmla="*/ 26 w 204"/>
                  <a:gd name="T37" fmla="*/ 17 h 101"/>
                  <a:gd name="T38" fmla="*/ 43 w 204"/>
                  <a:gd name="T39" fmla="*/ 5 h 101"/>
                  <a:gd name="T40" fmla="*/ 63 w 204"/>
                  <a:gd name="T4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4" h="101">
                    <a:moveTo>
                      <a:pt x="63" y="0"/>
                    </a:moveTo>
                    <a:lnTo>
                      <a:pt x="78" y="3"/>
                    </a:lnTo>
                    <a:lnTo>
                      <a:pt x="93" y="12"/>
                    </a:lnTo>
                    <a:lnTo>
                      <a:pt x="105" y="26"/>
                    </a:lnTo>
                    <a:lnTo>
                      <a:pt x="200" y="26"/>
                    </a:lnTo>
                    <a:lnTo>
                      <a:pt x="201" y="26"/>
                    </a:lnTo>
                    <a:lnTo>
                      <a:pt x="203" y="29"/>
                    </a:lnTo>
                    <a:lnTo>
                      <a:pt x="204" y="32"/>
                    </a:lnTo>
                    <a:lnTo>
                      <a:pt x="203" y="35"/>
                    </a:lnTo>
                    <a:lnTo>
                      <a:pt x="201" y="36"/>
                    </a:lnTo>
                    <a:lnTo>
                      <a:pt x="200" y="38"/>
                    </a:lnTo>
                    <a:lnTo>
                      <a:pt x="110" y="38"/>
                    </a:lnTo>
                    <a:lnTo>
                      <a:pt x="119" y="55"/>
                    </a:lnTo>
                    <a:lnTo>
                      <a:pt x="124" y="78"/>
                    </a:lnTo>
                    <a:lnTo>
                      <a:pt x="125" y="101"/>
                    </a:lnTo>
                    <a:lnTo>
                      <a:pt x="0" y="93"/>
                    </a:lnTo>
                    <a:lnTo>
                      <a:pt x="3" y="61"/>
                    </a:lnTo>
                    <a:lnTo>
                      <a:pt x="12" y="36"/>
                    </a:lnTo>
                    <a:lnTo>
                      <a:pt x="26" y="17"/>
                    </a:lnTo>
                    <a:lnTo>
                      <a:pt x="43" y="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2359026" y="4598988"/>
                <a:ext cx="20638" cy="95250"/>
              </a:xfrm>
              <a:custGeom>
                <a:avLst/>
                <a:gdLst>
                  <a:gd name="T0" fmla="*/ 7 w 13"/>
                  <a:gd name="T1" fmla="*/ 0 h 60"/>
                  <a:gd name="T2" fmla="*/ 9 w 13"/>
                  <a:gd name="T3" fmla="*/ 2 h 60"/>
                  <a:gd name="T4" fmla="*/ 12 w 13"/>
                  <a:gd name="T5" fmla="*/ 3 h 60"/>
                  <a:gd name="T6" fmla="*/ 13 w 13"/>
                  <a:gd name="T7" fmla="*/ 6 h 60"/>
                  <a:gd name="T8" fmla="*/ 13 w 13"/>
                  <a:gd name="T9" fmla="*/ 11 h 60"/>
                  <a:gd name="T10" fmla="*/ 13 w 13"/>
                  <a:gd name="T11" fmla="*/ 50 h 60"/>
                  <a:gd name="T12" fmla="*/ 13 w 13"/>
                  <a:gd name="T13" fmla="*/ 54 h 60"/>
                  <a:gd name="T14" fmla="*/ 12 w 13"/>
                  <a:gd name="T15" fmla="*/ 57 h 60"/>
                  <a:gd name="T16" fmla="*/ 9 w 13"/>
                  <a:gd name="T17" fmla="*/ 60 h 60"/>
                  <a:gd name="T18" fmla="*/ 7 w 13"/>
                  <a:gd name="T19" fmla="*/ 60 h 60"/>
                  <a:gd name="T20" fmla="*/ 4 w 13"/>
                  <a:gd name="T21" fmla="*/ 60 h 60"/>
                  <a:gd name="T22" fmla="*/ 1 w 13"/>
                  <a:gd name="T23" fmla="*/ 57 h 60"/>
                  <a:gd name="T24" fmla="*/ 1 w 13"/>
                  <a:gd name="T25" fmla="*/ 54 h 60"/>
                  <a:gd name="T26" fmla="*/ 0 w 13"/>
                  <a:gd name="T27" fmla="*/ 50 h 60"/>
                  <a:gd name="T28" fmla="*/ 0 w 13"/>
                  <a:gd name="T29" fmla="*/ 11 h 60"/>
                  <a:gd name="T30" fmla="*/ 1 w 13"/>
                  <a:gd name="T31" fmla="*/ 6 h 60"/>
                  <a:gd name="T32" fmla="*/ 1 w 13"/>
                  <a:gd name="T33" fmla="*/ 3 h 60"/>
                  <a:gd name="T34" fmla="*/ 4 w 13"/>
                  <a:gd name="T35" fmla="*/ 2 h 60"/>
                  <a:gd name="T36" fmla="*/ 7 w 13"/>
                  <a:gd name="T3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60">
                    <a:moveTo>
                      <a:pt x="7" y="0"/>
                    </a:moveTo>
                    <a:lnTo>
                      <a:pt x="9" y="2"/>
                    </a:lnTo>
                    <a:lnTo>
                      <a:pt x="12" y="3"/>
                    </a:lnTo>
                    <a:lnTo>
                      <a:pt x="13" y="6"/>
                    </a:lnTo>
                    <a:lnTo>
                      <a:pt x="13" y="11"/>
                    </a:lnTo>
                    <a:lnTo>
                      <a:pt x="13" y="50"/>
                    </a:lnTo>
                    <a:lnTo>
                      <a:pt x="13" y="54"/>
                    </a:lnTo>
                    <a:lnTo>
                      <a:pt x="12" y="57"/>
                    </a:lnTo>
                    <a:lnTo>
                      <a:pt x="9" y="60"/>
                    </a:lnTo>
                    <a:lnTo>
                      <a:pt x="7" y="60"/>
                    </a:lnTo>
                    <a:lnTo>
                      <a:pt x="4" y="60"/>
                    </a:lnTo>
                    <a:lnTo>
                      <a:pt x="1" y="57"/>
                    </a:lnTo>
                    <a:lnTo>
                      <a:pt x="1" y="54"/>
                    </a:lnTo>
                    <a:lnTo>
                      <a:pt x="0" y="50"/>
                    </a:lnTo>
                    <a:lnTo>
                      <a:pt x="0" y="11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7477125" y="1527175"/>
              <a:ext cx="255588" cy="446088"/>
            </a:xfrm>
            <a:custGeom>
              <a:avLst/>
              <a:gdLst>
                <a:gd name="T0" fmla="*/ 12 w 161"/>
                <a:gd name="T1" fmla="*/ 85 h 281"/>
                <a:gd name="T2" fmla="*/ 18 w 161"/>
                <a:gd name="T3" fmla="*/ 130 h 281"/>
                <a:gd name="T4" fmla="*/ 30 w 161"/>
                <a:gd name="T5" fmla="*/ 149 h 281"/>
                <a:gd name="T6" fmla="*/ 42 w 161"/>
                <a:gd name="T7" fmla="*/ 153 h 281"/>
                <a:gd name="T8" fmla="*/ 30 w 161"/>
                <a:gd name="T9" fmla="*/ 79 h 281"/>
                <a:gd name="T10" fmla="*/ 130 w 161"/>
                <a:gd name="T11" fmla="*/ 36 h 281"/>
                <a:gd name="T12" fmla="*/ 121 w 161"/>
                <a:gd name="T13" fmla="*/ 121 h 281"/>
                <a:gd name="T14" fmla="*/ 131 w 161"/>
                <a:gd name="T15" fmla="*/ 107 h 281"/>
                <a:gd name="T16" fmla="*/ 143 w 161"/>
                <a:gd name="T17" fmla="*/ 79 h 281"/>
                <a:gd name="T18" fmla="*/ 149 w 161"/>
                <a:gd name="T19" fmla="*/ 28 h 281"/>
                <a:gd name="T20" fmla="*/ 161 w 161"/>
                <a:gd name="T21" fmla="*/ 5 h 281"/>
                <a:gd name="T22" fmla="*/ 161 w 161"/>
                <a:gd name="T23" fmla="*/ 28 h 281"/>
                <a:gd name="T24" fmla="*/ 158 w 161"/>
                <a:gd name="T25" fmla="*/ 67 h 281"/>
                <a:gd name="T26" fmla="*/ 148 w 161"/>
                <a:gd name="T27" fmla="*/ 109 h 281"/>
                <a:gd name="T28" fmla="*/ 127 w 161"/>
                <a:gd name="T29" fmla="*/ 141 h 281"/>
                <a:gd name="T30" fmla="*/ 110 w 161"/>
                <a:gd name="T31" fmla="*/ 153 h 281"/>
                <a:gd name="T32" fmla="*/ 94 w 161"/>
                <a:gd name="T33" fmla="*/ 186 h 281"/>
                <a:gd name="T34" fmla="*/ 103 w 161"/>
                <a:gd name="T35" fmla="*/ 234 h 281"/>
                <a:gd name="T36" fmla="*/ 109 w 161"/>
                <a:gd name="T37" fmla="*/ 237 h 281"/>
                <a:gd name="T38" fmla="*/ 110 w 161"/>
                <a:gd name="T39" fmla="*/ 246 h 281"/>
                <a:gd name="T40" fmla="*/ 109 w 161"/>
                <a:gd name="T41" fmla="*/ 256 h 281"/>
                <a:gd name="T42" fmla="*/ 103 w 161"/>
                <a:gd name="T43" fmla="*/ 263 h 281"/>
                <a:gd name="T44" fmla="*/ 58 w 161"/>
                <a:gd name="T45" fmla="*/ 281 h 281"/>
                <a:gd name="T46" fmla="*/ 54 w 161"/>
                <a:gd name="T47" fmla="*/ 275 h 281"/>
                <a:gd name="T48" fmla="*/ 54 w 161"/>
                <a:gd name="T49" fmla="*/ 263 h 281"/>
                <a:gd name="T50" fmla="*/ 58 w 161"/>
                <a:gd name="T51" fmla="*/ 254 h 281"/>
                <a:gd name="T52" fmla="*/ 70 w 161"/>
                <a:gd name="T53" fmla="*/ 249 h 281"/>
                <a:gd name="T54" fmla="*/ 66 w 161"/>
                <a:gd name="T55" fmla="*/ 193 h 281"/>
                <a:gd name="T56" fmla="*/ 57 w 161"/>
                <a:gd name="T57" fmla="*/ 185 h 281"/>
                <a:gd name="T58" fmla="*/ 37 w 161"/>
                <a:gd name="T59" fmla="*/ 180 h 281"/>
                <a:gd name="T60" fmla="*/ 16 w 161"/>
                <a:gd name="T61" fmla="*/ 168 h 281"/>
                <a:gd name="T62" fmla="*/ 6 w 161"/>
                <a:gd name="T63" fmla="*/ 140 h 281"/>
                <a:gd name="T64" fmla="*/ 2 w 161"/>
                <a:gd name="T65" fmla="*/ 107 h 281"/>
                <a:gd name="T66" fmla="*/ 0 w 161"/>
                <a:gd name="T67" fmla="*/ 79 h 281"/>
                <a:gd name="T68" fmla="*/ 0 w 161"/>
                <a:gd name="T69" fmla="*/ 69 h 281"/>
                <a:gd name="T70" fmla="*/ 40 w 161"/>
                <a:gd name="T71" fmla="*/ 52 h 281"/>
                <a:gd name="T72" fmla="*/ 131 w 161"/>
                <a:gd name="T73" fmla="*/ 1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" h="281">
                  <a:moveTo>
                    <a:pt x="30" y="79"/>
                  </a:moveTo>
                  <a:lnTo>
                    <a:pt x="12" y="85"/>
                  </a:lnTo>
                  <a:lnTo>
                    <a:pt x="15" y="112"/>
                  </a:lnTo>
                  <a:lnTo>
                    <a:pt x="18" y="130"/>
                  </a:lnTo>
                  <a:lnTo>
                    <a:pt x="24" y="143"/>
                  </a:lnTo>
                  <a:lnTo>
                    <a:pt x="30" y="149"/>
                  </a:lnTo>
                  <a:lnTo>
                    <a:pt x="36" y="153"/>
                  </a:lnTo>
                  <a:lnTo>
                    <a:pt x="42" y="153"/>
                  </a:lnTo>
                  <a:lnTo>
                    <a:pt x="34" y="119"/>
                  </a:lnTo>
                  <a:lnTo>
                    <a:pt x="30" y="79"/>
                  </a:lnTo>
                  <a:close/>
                  <a:moveTo>
                    <a:pt x="149" y="28"/>
                  </a:moveTo>
                  <a:lnTo>
                    <a:pt x="130" y="36"/>
                  </a:lnTo>
                  <a:lnTo>
                    <a:pt x="127" y="80"/>
                  </a:lnTo>
                  <a:lnTo>
                    <a:pt x="121" y="121"/>
                  </a:lnTo>
                  <a:lnTo>
                    <a:pt x="125" y="116"/>
                  </a:lnTo>
                  <a:lnTo>
                    <a:pt x="131" y="107"/>
                  </a:lnTo>
                  <a:lnTo>
                    <a:pt x="139" y="95"/>
                  </a:lnTo>
                  <a:lnTo>
                    <a:pt x="143" y="79"/>
                  </a:lnTo>
                  <a:lnTo>
                    <a:pt x="148" y="57"/>
                  </a:lnTo>
                  <a:lnTo>
                    <a:pt x="149" y="28"/>
                  </a:lnTo>
                  <a:close/>
                  <a:moveTo>
                    <a:pt x="159" y="0"/>
                  </a:moveTo>
                  <a:lnTo>
                    <a:pt x="161" y="5"/>
                  </a:lnTo>
                  <a:lnTo>
                    <a:pt x="161" y="13"/>
                  </a:lnTo>
                  <a:lnTo>
                    <a:pt x="161" y="28"/>
                  </a:lnTo>
                  <a:lnTo>
                    <a:pt x="159" y="46"/>
                  </a:lnTo>
                  <a:lnTo>
                    <a:pt x="158" y="67"/>
                  </a:lnTo>
                  <a:lnTo>
                    <a:pt x="153" y="88"/>
                  </a:lnTo>
                  <a:lnTo>
                    <a:pt x="148" y="109"/>
                  </a:lnTo>
                  <a:lnTo>
                    <a:pt x="139" y="127"/>
                  </a:lnTo>
                  <a:lnTo>
                    <a:pt x="127" y="141"/>
                  </a:lnTo>
                  <a:lnTo>
                    <a:pt x="112" y="152"/>
                  </a:lnTo>
                  <a:lnTo>
                    <a:pt x="110" y="153"/>
                  </a:lnTo>
                  <a:lnTo>
                    <a:pt x="103" y="171"/>
                  </a:lnTo>
                  <a:lnTo>
                    <a:pt x="94" y="186"/>
                  </a:lnTo>
                  <a:lnTo>
                    <a:pt x="94" y="238"/>
                  </a:lnTo>
                  <a:lnTo>
                    <a:pt x="103" y="234"/>
                  </a:lnTo>
                  <a:lnTo>
                    <a:pt x="106" y="234"/>
                  </a:lnTo>
                  <a:lnTo>
                    <a:pt x="109" y="237"/>
                  </a:lnTo>
                  <a:lnTo>
                    <a:pt x="110" y="240"/>
                  </a:lnTo>
                  <a:lnTo>
                    <a:pt x="110" y="246"/>
                  </a:lnTo>
                  <a:lnTo>
                    <a:pt x="110" y="251"/>
                  </a:lnTo>
                  <a:lnTo>
                    <a:pt x="109" y="256"/>
                  </a:lnTo>
                  <a:lnTo>
                    <a:pt x="106" y="260"/>
                  </a:lnTo>
                  <a:lnTo>
                    <a:pt x="103" y="263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55" y="278"/>
                  </a:lnTo>
                  <a:lnTo>
                    <a:pt x="54" y="275"/>
                  </a:lnTo>
                  <a:lnTo>
                    <a:pt x="54" y="269"/>
                  </a:lnTo>
                  <a:lnTo>
                    <a:pt x="54" y="263"/>
                  </a:lnTo>
                  <a:lnTo>
                    <a:pt x="55" y="259"/>
                  </a:lnTo>
                  <a:lnTo>
                    <a:pt x="58" y="254"/>
                  </a:lnTo>
                  <a:lnTo>
                    <a:pt x="61" y="253"/>
                  </a:lnTo>
                  <a:lnTo>
                    <a:pt x="70" y="249"/>
                  </a:lnTo>
                  <a:lnTo>
                    <a:pt x="70" y="196"/>
                  </a:lnTo>
                  <a:lnTo>
                    <a:pt x="66" y="193"/>
                  </a:lnTo>
                  <a:lnTo>
                    <a:pt x="61" y="191"/>
                  </a:lnTo>
                  <a:lnTo>
                    <a:pt x="57" y="185"/>
                  </a:lnTo>
                  <a:lnTo>
                    <a:pt x="52" y="177"/>
                  </a:lnTo>
                  <a:lnTo>
                    <a:pt x="37" y="180"/>
                  </a:lnTo>
                  <a:lnTo>
                    <a:pt x="25" y="177"/>
                  </a:lnTo>
                  <a:lnTo>
                    <a:pt x="16" y="168"/>
                  </a:lnTo>
                  <a:lnTo>
                    <a:pt x="11" y="155"/>
                  </a:lnTo>
                  <a:lnTo>
                    <a:pt x="6" y="140"/>
                  </a:lnTo>
                  <a:lnTo>
                    <a:pt x="3" y="124"/>
                  </a:lnTo>
                  <a:lnTo>
                    <a:pt x="2" y="107"/>
                  </a:lnTo>
                  <a:lnTo>
                    <a:pt x="0" y="92"/>
                  </a:lnTo>
                  <a:lnTo>
                    <a:pt x="0" y="79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30" y="57"/>
                  </a:lnTo>
                  <a:lnTo>
                    <a:pt x="40" y="52"/>
                  </a:lnTo>
                  <a:lnTo>
                    <a:pt x="121" y="16"/>
                  </a:lnTo>
                  <a:lnTo>
                    <a:pt x="131" y="1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419975" y="2432050"/>
              <a:ext cx="388938" cy="538163"/>
              <a:chOff x="2162176" y="2432050"/>
              <a:chExt cx="388938" cy="538163"/>
            </a:xfrm>
          </p:grpSpPr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2171701" y="2432050"/>
                <a:ext cx="379413" cy="358775"/>
              </a:xfrm>
              <a:custGeom>
                <a:avLst/>
                <a:gdLst>
                  <a:gd name="T0" fmla="*/ 239 w 239"/>
                  <a:gd name="T1" fmla="*/ 0 h 226"/>
                  <a:gd name="T2" fmla="*/ 227 w 239"/>
                  <a:gd name="T3" fmla="*/ 27 h 226"/>
                  <a:gd name="T4" fmla="*/ 224 w 239"/>
                  <a:gd name="T5" fmla="*/ 24 h 226"/>
                  <a:gd name="T6" fmla="*/ 143 w 239"/>
                  <a:gd name="T7" fmla="*/ 108 h 226"/>
                  <a:gd name="T8" fmla="*/ 121 w 239"/>
                  <a:gd name="T9" fmla="*/ 94 h 226"/>
                  <a:gd name="T10" fmla="*/ 6 w 239"/>
                  <a:gd name="T11" fmla="*/ 226 h 226"/>
                  <a:gd name="T12" fmla="*/ 0 w 239"/>
                  <a:gd name="T13" fmla="*/ 219 h 226"/>
                  <a:gd name="T14" fmla="*/ 122 w 239"/>
                  <a:gd name="T15" fmla="*/ 79 h 226"/>
                  <a:gd name="T16" fmla="*/ 145 w 239"/>
                  <a:gd name="T17" fmla="*/ 94 h 226"/>
                  <a:gd name="T18" fmla="*/ 216 w 239"/>
                  <a:gd name="T19" fmla="*/ 16 h 226"/>
                  <a:gd name="T20" fmla="*/ 213 w 239"/>
                  <a:gd name="T21" fmla="*/ 12 h 226"/>
                  <a:gd name="T22" fmla="*/ 239 w 239"/>
                  <a:gd name="T2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226">
                    <a:moveTo>
                      <a:pt x="239" y="0"/>
                    </a:moveTo>
                    <a:lnTo>
                      <a:pt x="227" y="27"/>
                    </a:lnTo>
                    <a:lnTo>
                      <a:pt x="224" y="24"/>
                    </a:lnTo>
                    <a:lnTo>
                      <a:pt x="143" y="108"/>
                    </a:lnTo>
                    <a:lnTo>
                      <a:pt x="121" y="94"/>
                    </a:lnTo>
                    <a:lnTo>
                      <a:pt x="6" y="226"/>
                    </a:lnTo>
                    <a:lnTo>
                      <a:pt x="0" y="219"/>
                    </a:lnTo>
                    <a:lnTo>
                      <a:pt x="122" y="79"/>
                    </a:lnTo>
                    <a:lnTo>
                      <a:pt x="145" y="94"/>
                    </a:lnTo>
                    <a:lnTo>
                      <a:pt x="216" y="16"/>
                    </a:lnTo>
                    <a:lnTo>
                      <a:pt x="213" y="12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2162176" y="2616200"/>
                <a:ext cx="360363" cy="354013"/>
              </a:xfrm>
              <a:custGeom>
                <a:avLst/>
                <a:gdLst>
                  <a:gd name="T0" fmla="*/ 198 w 227"/>
                  <a:gd name="T1" fmla="*/ 0 h 223"/>
                  <a:gd name="T2" fmla="*/ 201 w 227"/>
                  <a:gd name="T3" fmla="*/ 1 h 223"/>
                  <a:gd name="T4" fmla="*/ 203 w 227"/>
                  <a:gd name="T5" fmla="*/ 4 h 223"/>
                  <a:gd name="T6" fmla="*/ 203 w 227"/>
                  <a:gd name="T7" fmla="*/ 7 h 223"/>
                  <a:gd name="T8" fmla="*/ 194 w 227"/>
                  <a:gd name="T9" fmla="*/ 126 h 223"/>
                  <a:gd name="T10" fmla="*/ 194 w 227"/>
                  <a:gd name="T11" fmla="*/ 131 h 223"/>
                  <a:gd name="T12" fmla="*/ 227 w 227"/>
                  <a:gd name="T13" fmla="*/ 119 h 223"/>
                  <a:gd name="T14" fmla="*/ 224 w 227"/>
                  <a:gd name="T15" fmla="*/ 162 h 223"/>
                  <a:gd name="T16" fmla="*/ 0 w 227"/>
                  <a:gd name="T17" fmla="*/ 223 h 223"/>
                  <a:gd name="T18" fmla="*/ 3 w 227"/>
                  <a:gd name="T19" fmla="*/ 190 h 223"/>
                  <a:gd name="T20" fmla="*/ 38 w 227"/>
                  <a:gd name="T21" fmla="*/ 178 h 223"/>
                  <a:gd name="T22" fmla="*/ 38 w 227"/>
                  <a:gd name="T23" fmla="*/ 175 h 223"/>
                  <a:gd name="T24" fmla="*/ 41 w 227"/>
                  <a:gd name="T25" fmla="*/ 140 h 223"/>
                  <a:gd name="T26" fmla="*/ 42 w 227"/>
                  <a:gd name="T27" fmla="*/ 135 h 223"/>
                  <a:gd name="T28" fmla="*/ 44 w 227"/>
                  <a:gd name="T29" fmla="*/ 131 h 223"/>
                  <a:gd name="T30" fmla="*/ 47 w 227"/>
                  <a:gd name="T31" fmla="*/ 128 h 223"/>
                  <a:gd name="T32" fmla="*/ 51 w 227"/>
                  <a:gd name="T33" fmla="*/ 126 h 223"/>
                  <a:gd name="T34" fmla="*/ 54 w 227"/>
                  <a:gd name="T35" fmla="*/ 126 h 223"/>
                  <a:gd name="T36" fmla="*/ 57 w 227"/>
                  <a:gd name="T37" fmla="*/ 126 h 223"/>
                  <a:gd name="T38" fmla="*/ 60 w 227"/>
                  <a:gd name="T39" fmla="*/ 129 h 223"/>
                  <a:gd name="T40" fmla="*/ 60 w 227"/>
                  <a:gd name="T41" fmla="*/ 134 h 223"/>
                  <a:gd name="T42" fmla="*/ 57 w 227"/>
                  <a:gd name="T43" fmla="*/ 169 h 223"/>
                  <a:gd name="T44" fmla="*/ 55 w 227"/>
                  <a:gd name="T45" fmla="*/ 174 h 223"/>
                  <a:gd name="T46" fmla="*/ 109 w 227"/>
                  <a:gd name="T47" fmla="*/ 158 h 223"/>
                  <a:gd name="T48" fmla="*/ 108 w 227"/>
                  <a:gd name="T49" fmla="*/ 155 h 223"/>
                  <a:gd name="T50" fmla="*/ 115 w 227"/>
                  <a:gd name="T51" fmla="*/ 65 h 223"/>
                  <a:gd name="T52" fmla="*/ 117 w 227"/>
                  <a:gd name="T53" fmla="*/ 62 h 223"/>
                  <a:gd name="T54" fmla="*/ 118 w 227"/>
                  <a:gd name="T55" fmla="*/ 58 h 223"/>
                  <a:gd name="T56" fmla="*/ 121 w 227"/>
                  <a:gd name="T57" fmla="*/ 55 h 223"/>
                  <a:gd name="T58" fmla="*/ 125 w 227"/>
                  <a:gd name="T59" fmla="*/ 53 h 223"/>
                  <a:gd name="T60" fmla="*/ 128 w 227"/>
                  <a:gd name="T61" fmla="*/ 52 h 223"/>
                  <a:gd name="T62" fmla="*/ 131 w 227"/>
                  <a:gd name="T63" fmla="*/ 53 h 223"/>
                  <a:gd name="T64" fmla="*/ 134 w 227"/>
                  <a:gd name="T65" fmla="*/ 56 h 223"/>
                  <a:gd name="T66" fmla="*/ 134 w 227"/>
                  <a:gd name="T67" fmla="*/ 59 h 223"/>
                  <a:gd name="T68" fmla="*/ 127 w 227"/>
                  <a:gd name="T69" fmla="*/ 147 h 223"/>
                  <a:gd name="T70" fmla="*/ 127 w 227"/>
                  <a:gd name="T71" fmla="*/ 152 h 223"/>
                  <a:gd name="T72" fmla="*/ 176 w 227"/>
                  <a:gd name="T73" fmla="*/ 135 h 223"/>
                  <a:gd name="T74" fmla="*/ 175 w 227"/>
                  <a:gd name="T75" fmla="*/ 132 h 223"/>
                  <a:gd name="T76" fmla="*/ 185 w 227"/>
                  <a:gd name="T77" fmla="*/ 13 h 223"/>
                  <a:gd name="T78" fmla="*/ 185 w 227"/>
                  <a:gd name="T79" fmla="*/ 9 h 223"/>
                  <a:gd name="T80" fmla="*/ 188 w 227"/>
                  <a:gd name="T81" fmla="*/ 6 h 223"/>
                  <a:gd name="T82" fmla="*/ 191 w 227"/>
                  <a:gd name="T83" fmla="*/ 3 h 223"/>
                  <a:gd name="T84" fmla="*/ 195 w 227"/>
                  <a:gd name="T85" fmla="*/ 0 h 223"/>
                  <a:gd name="T86" fmla="*/ 198 w 227"/>
                  <a:gd name="T87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7" h="223">
                    <a:moveTo>
                      <a:pt x="198" y="0"/>
                    </a:moveTo>
                    <a:lnTo>
                      <a:pt x="201" y="1"/>
                    </a:lnTo>
                    <a:lnTo>
                      <a:pt x="203" y="4"/>
                    </a:lnTo>
                    <a:lnTo>
                      <a:pt x="203" y="7"/>
                    </a:lnTo>
                    <a:lnTo>
                      <a:pt x="194" y="126"/>
                    </a:lnTo>
                    <a:lnTo>
                      <a:pt x="194" y="131"/>
                    </a:lnTo>
                    <a:lnTo>
                      <a:pt x="227" y="119"/>
                    </a:lnTo>
                    <a:lnTo>
                      <a:pt x="224" y="162"/>
                    </a:lnTo>
                    <a:lnTo>
                      <a:pt x="0" y="223"/>
                    </a:lnTo>
                    <a:lnTo>
                      <a:pt x="3" y="190"/>
                    </a:lnTo>
                    <a:lnTo>
                      <a:pt x="38" y="178"/>
                    </a:lnTo>
                    <a:lnTo>
                      <a:pt x="38" y="175"/>
                    </a:lnTo>
                    <a:lnTo>
                      <a:pt x="41" y="140"/>
                    </a:lnTo>
                    <a:lnTo>
                      <a:pt x="42" y="135"/>
                    </a:lnTo>
                    <a:lnTo>
                      <a:pt x="44" y="131"/>
                    </a:lnTo>
                    <a:lnTo>
                      <a:pt x="47" y="128"/>
                    </a:lnTo>
                    <a:lnTo>
                      <a:pt x="51" y="126"/>
                    </a:lnTo>
                    <a:lnTo>
                      <a:pt x="54" y="126"/>
                    </a:lnTo>
                    <a:lnTo>
                      <a:pt x="57" y="126"/>
                    </a:lnTo>
                    <a:lnTo>
                      <a:pt x="60" y="129"/>
                    </a:lnTo>
                    <a:lnTo>
                      <a:pt x="60" y="134"/>
                    </a:lnTo>
                    <a:lnTo>
                      <a:pt x="57" y="169"/>
                    </a:lnTo>
                    <a:lnTo>
                      <a:pt x="55" y="174"/>
                    </a:lnTo>
                    <a:lnTo>
                      <a:pt x="109" y="158"/>
                    </a:lnTo>
                    <a:lnTo>
                      <a:pt x="108" y="155"/>
                    </a:lnTo>
                    <a:lnTo>
                      <a:pt x="115" y="65"/>
                    </a:lnTo>
                    <a:lnTo>
                      <a:pt x="117" y="62"/>
                    </a:lnTo>
                    <a:lnTo>
                      <a:pt x="118" y="58"/>
                    </a:lnTo>
                    <a:lnTo>
                      <a:pt x="121" y="55"/>
                    </a:lnTo>
                    <a:lnTo>
                      <a:pt x="125" y="53"/>
                    </a:lnTo>
                    <a:lnTo>
                      <a:pt x="128" y="52"/>
                    </a:lnTo>
                    <a:lnTo>
                      <a:pt x="131" y="53"/>
                    </a:lnTo>
                    <a:lnTo>
                      <a:pt x="134" y="56"/>
                    </a:lnTo>
                    <a:lnTo>
                      <a:pt x="134" y="59"/>
                    </a:lnTo>
                    <a:lnTo>
                      <a:pt x="127" y="147"/>
                    </a:lnTo>
                    <a:lnTo>
                      <a:pt x="127" y="152"/>
                    </a:lnTo>
                    <a:lnTo>
                      <a:pt x="176" y="135"/>
                    </a:lnTo>
                    <a:lnTo>
                      <a:pt x="175" y="132"/>
                    </a:lnTo>
                    <a:lnTo>
                      <a:pt x="185" y="13"/>
                    </a:lnTo>
                    <a:lnTo>
                      <a:pt x="185" y="9"/>
                    </a:lnTo>
                    <a:lnTo>
                      <a:pt x="188" y="6"/>
                    </a:lnTo>
                    <a:lnTo>
                      <a:pt x="191" y="3"/>
                    </a:lnTo>
                    <a:lnTo>
                      <a:pt x="195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7432675" y="3494088"/>
              <a:ext cx="338138" cy="366713"/>
            </a:xfrm>
            <a:custGeom>
              <a:avLst/>
              <a:gdLst>
                <a:gd name="T0" fmla="*/ 21 w 213"/>
                <a:gd name="T1" fmla="*/ 3 h 231"/>
                <a:gd name="T2" fmla="*/ 111 w 213"/>
                <a:gd name="T3" fmla="*/ 103 h 231"/>
                <a:gd name="T4" fmla="*/ 198 w 213"/>
                <a:gd name="T5" fmla="*/ 73 h 231"/>
                <a:gd name="T6" fmla="*/ 27 w 213"/>
                <a:gd name="T7" fmla="*/ 210 h 231"/>
                <a:gd name="T8" fmla="*/ 211 w 213"/>
                <a:gd name="T9" fmla="*/ 197 h 231"/>
                <a:gd name="T10" fmla="*/ 210 w 213"/>
                <a:gd name="T11" fmla="*/ 204 h 231"/>
                <a:gd name="T12" fmla="*/ 149 w 213"/>
                <a:gd name="T13" fmla="*/ 217 h 231"/>
                <a:gd name="T14" fmla="*/ 144 w 213"/>
                <a:gd name="T15" fmla="*/ 220 h 231"/>
                <a:gd name="T16" fmla="*/ 141 w 213"/>
                <a:gd name="T17" fmla="*/ 212 h 231"/>
                <a:gd name="T18" fmla="*/ 128 w 213"/>
                <a:gd name="T19" fmla="*/ 220 h 231"/>
                <a:gd name="T20" fmla="*/ 123 w 213"/>
                <a:gd name="T21" fmla="*/ 222 h 231"/>
                <a:gd name="T22" fmla="*/ 110 w 213"/>
                <a:gd name="T23" fmla="*/ 214 h 231"/>
                <a:gd name="T24" fmla="*/ 106 w 213"/>
                <a:gd name="T25" fmla="*/ 225 h 231"/>
                <a:gd name="T26" fmla="*/ 103 w 213"/>
                <a:gd name="T27" fmla="*/ 216 h 231"/>
                <a:gd name="T28" fmla="*/ 89 w 213"/>
                <a:gd name="T29" fmla="*/ 225 h 231"/>
                <a:gd name="T30" fmla="*/ 83 w 213"/>
                <a:gd name="T31" fmla="*/ 225 h 231"/>
                <a:gd name="T32" fmla="*/ 70 w 213"/>
                <a:gd name="T33" fmla="*/ 219 h 231"/>
                <a:gd name="T34" fmla="*/ 67 w 213"/>
                <a:gd name="T35" fmla="*/ 228 h 231"/>
                <a:gd name="T36" fmla="*/ 64 w 213"/>
                <a:gd name="T37" fmla="*/ 219 h 231"/>
                <a:gd name="T38" fmla="*/ 50 w 213"/>
                <a:gd name="T39" fmla="*/ 229 h 231"/>
                <a:gd name="T40" fmla="*/ 44 w 213"/>
                <a:gd name="T41" fmla="*/ 228 h 231"/>
                <a:gd name="T42" fmla="*/ 19 w 213"/>
                <a:gd name="T43" fmla="*/ 223 h 231"/>
                <a:gd name="T44" fmla="*/ 13 w 213"/>
                <a:gd name="T45" fmla="*/ 217 h 231"/>
                <a:gd name="T46" fmla="*/ 3 w 213"/>
                <a:gd name="T47" fmla="*/ 191 h 231"/>
                <a:gd name="T48" fmla="*/ 3 w 213"/>
                <a:gd name="T49" fmla="*/ 185 h 231"/>
                <a:gd name="T50" fmla="*/ 13 w 213"/>
                <a:gd name="T51" fmla="*/ 168 h 231"/>
                <a:gd name="T52" fmla="*/ 1 w 213"/>
                <a:gd name="T53" fmla="*/ 167 h 231"/>
                <a:gd name="T54" fmla="*/ 4 w 213"/>
                <a:gd name="T55" fmla="*/ 162 h 231"/>
                <a:gd name="T56" fmla="*/ 4 w 213"/>
                <a:gd name="T57" fmla="*/ 148 h 231"/>
                <a:gd name="T58" fmla="*/ 1 w 213"/>
                <a:gd name="T59" fmla="*/ 142 h 231"/>
                <a:gd name="T60" fmla="*/ 12 w 213"/>
                <a:gd name="T61" fmla="*/ 125 h 231"/>
                <a:gd name="T62" fmla="*/ 1 w 213"/>
                <a:gd name="T63" fmla="*/ 124 h 231"/>
                <a:gd name="T64" fmla="*/ 4 w 213"/>
                <a:gd name="T65" fmla="*/ 118 h 231"/>
                <a:gd name="T66" fmla="*/ 4 w 213"/>
                <a:gd name="T67" fmla="*/ 103 h 231"/>
                <a:gd name="T68" fmla="*/ 0 w 213"/>
                <a:gd name="T69" fmla="*/ 100 h 231"/>
                <a:gd name="T70" fmla="*/ 12 w 213"/>
                <a:gd name="T71" fmla="*/ 95 h 231"/>
                <a:gd name="T72" fmla="*/ 1 w 213"/>
                <a:gd name="T73" fmla="*/ 81 h 231"/>
                <a:gd name="T74" fmla="*/ 3 w 213"/>
                <a:gd name="T75" fmla="*/ 75 h 231"/>
                <a:gd name="T76" fmla="*/ 3 w 213"/>
                <a:gd name="T77" fmla="*/ 66 h 231"/>
                <a:gd name="T78" fmla="*/ 0 w 213"/>
                <a:gd name="T79" fmla="*/ 63 h 231"/>
                <a:gd name="T80" fmla="*/ 10 w 213"/>
                <a:gd name="T81" fmla="*/ 58 h 231"/>
                <a:gd name="T82" fmla="*/ 0 w 213"/>
                <a:gd name="T83" fmla="*/ 43 h 231"/>
                <a:gd name="T84" fmla="*/ 3 w 213"/>
                <a:gd name="T85" fmla="*/ 37 h 231"/>
                <a:gd name="T86" fmla="*/ 10 w 213"/>
                <a:gd name="T8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231">
                  <a:moveTo>
                    <a:pt x="15" y="0"/>
                  </a:moveTo>
                  <a:lnTo>
                    <a:pt x="18" y="2"/>
                  </a:lnTo>
                  <a:lnTo>
                    <a:pt x="21" y="3"/>
                  </a:lnTo>
                  <a:lnTo>
                    <a:pt x="21" y="6"/>
                  </a:lnTo>
                  <a:lnTo>
                    <a:pt x="24" y="198"/>
                  </a:lnTo>
                  <a:lnTo>
                    <a:pt x="111" y="103"/>
                  </a:lnTo>
                  <a:lnTo>
                    <a:pt x="132" y="121"/>
                  </a:lnTo>
                  <a:lnTo>
                    <a:pt x="190" y="63"/>
                  </a:lnTo>
                  <a:lnTo>
                    <a:pt x="198" y="73"/>
                  </a:lnTo>
                  <a:lnTo>
                    <a:pt x="131" y="137"/>
                  </a:lnTo>
                  <a:lnTo>
                    <a:pt x="111" y="119"/>
                  </a:lnTo>
                  <a:lnTo>
                    <a:pt x="27" y="210"/>
                  </a:lnTo>
                  <a:lnTo>
                    <a:pt x="207" y="194"/>
                  </a:lnTo>
                  <a:lnTo>
                    <a:pt x="210" y="194"/>
                  </a:lnTo>
                  <a:lnTo>
                    <a:pt x="211" y="197"/>
                  </a:lnTo>
                  <a:lnTo>
                    <a:pt x="213" y="200"/>
                  </a:lnTo>
                  <a:lnTo>
                    <a:pt x="211" y="203"/>
                  </a:lnTo>
                  <a:lnTo>
                    <a:pt x="210" y="204"/>
                  </a:lnTo>
                  <a:lnTo>
                    <a:pt x="207" y="206"/>
                  </a:lnTo>
                  <a:lnTo>
                    <a:pt x="149" y="212"/>
                  </a:lnTo>
                  <a:lnTo>
                    <a:pt x="149" y="217"/>
                  </a:lnTo>
                  <a:lnTo>
                    <a:pt x="147" y="219"/>
                  </a:lnTo>
                  <a:lnTo>
                    <a:pt x="146" y="220"/>
                  </a:lnTo>
                  <a:lnTo>
                    <a:pt x="144" y="220"/>
                  </a:lnTo>
                  <a:lnTo>
                    <a:pt x="143" y="219"/>
                  </a:lnTo>
                  <a:lnTo>
                    <a:pt x="141" y="217"/>
                  </a:lnTo>
                  <a:lnTo>
                    <a:pt x="141" y="212"/>
                  </a:lnTo>
                  <a:lnTo>
                    <a:pt x="129" y="213"/>
                  </a:lnTo>
                  <a:lnTo>
                    <a:pt x="129" y="219"/>
                  </a:lnTo>
                  <a:lnTo>
                    <a:pt x="128" y="220"/>
                  </a:lnTo>
                  <a:lnTo>
                    <a:pt x="128" y="222"/>
                  </a:lnTo>
                  <a:lnTo>
                    <a:pt x="126" y="222"/>
                  </a:lnTo>
                  <a:lnTo>
                    <a:pt x="123" y="222"/>
                  </a:lnTo>
                  <a:lnTo>
                    <a:pt x="122" y="219"/>
                  </a:lnTo>
                  <a:lnTo>
                    <a:pt x="122" y="213"/>
                  </a:lnTo>
                  <a:lnTo>
                    <a:pt x="110" y="214"/>
                  </a:lnTo>
                  <a:lnTo>
                    <a:pt x="110" y="220"/>
                  </a:lnTo>
                  <a:lnTo>
                    <a:pt x="109" y="223"/>
                  </a:lnTo>
                  <a:lnTo>
                    <a:pt x="106" y="225"/>
                  </a:lnTo>
                  <a:lnTo>
                    <a:pt x="104" y="223"/>
                  </a:lnTo>
                  <a:lnTo>
                    <a:pt x="103" y="220"/>
                  </a:lnTo>
                  <a:lnTo>
                    <a:pt x="103" y="216"/>
                  </a:lnTo>
                  <a:lnTo>
                    <a:pt x="89" y="217"/>
                  </a:lnTo>
                  <a:lnTo>
                    <a:pt x="91" y="222"/>
                  </a:lnTo>
                  <a:lnTo>
                    <a:pt x="89" y="225"/>
                  </a:lnTo>
                  <a:lnTo>
                    <a:pt x="86" y="226"/>
                  </a:lnTo>
                  <a:lnTo>
                    <a:pt x="85" y="226"/>
                  </a:lnTo>
                  <a:lnTo>
                    <a:pt x="83" y="225"/>
                  </a:lnTo>
                  <a:lnTo>
                    <a:pt x="83" y="223"/>
                  </a:lnTo>
                  <a:lnTo>
                    <a:pt x="83" y="217"/>
                  </a:lnTo>
                  <a:lnTo>
                    <a:pt x="70" y="219"/>
                  </a:lnTo>
                  <a:lnTo>
                    <a:pt x="70" y="225"/>
                  </a:lnTo>
                  <a:lnTo>
                    <a:pt x="70" y="226"/>
                  </a:lnTo>
                  <a:lnTo>
                    <a:pt x="67" y="228"/>
                  </a:lnTo>
                  <a:lnTo>
                    <a:pt x="65" y="228"/>
                  </a:lnTo>
                  <a:lnTo>
                    <a:pt x="64" y="225"/>
                  </a:lnTo>
                  <a:lnTo>
                    <a:pt x="64" y="219"/>
                  </a:lnTo>
                  <a:lnTo>
                    <a:pt x="50" y="220"/>
                  </a:lnTo>
                  <a:lnTo>
                    <a:pt x="50" y="226"/>
                  </a:lnTo>
                  <a:lnTo>
                    <a:pt x="50" y="229"/>
                  </a:lnTo>
                  <a:lnTo>
                    <a:pt x="47" y="231"/>
                  </a:lnTo>
                  <a:lnTo>
                    <a:pt x="46" y="229"/>
                  </a:lnTo>
                  <a:lnTo>
                    <a:pt x="44" y="228"/>
                  </a:lnTo>
                  <a:lnTo>
                    <a:pt x="44" y="226"/>
                  </a:lnTo>
                  <a:lnTo>
                    <a:pt x="44" y="220"/>
                  </a:lnTo>
                  <a:lnTo>
                    <a:pt x="19" y="223"/>
                  </a:lnTo>
                  <a:lnTo>
                    <a:pt x="16" y="223"/>
                  </a:lnTo>
                  <a:lnTo>
                    <a:pt x="15" y="220"/>
                  </a:lnTo>
                  <a:lnTo>
                    <a:pt x="13" y="217"/>
                  </a:lnTo>
                  <a:lnTo>
                    <a:pt x="13" y="191"/>
                  </a:lnTo>
                  <a:lnTo>
                    <a:pt x="4" y="191"/>
                  </a:lnTo>
                  <a:lnTo>
                    <a:pt x="3" y="191"/>
                  </a:lnTo>
                  <a:lnTo>
                    <a:pt x="3" y="189"/>
                  </a:lnTo>
                  <a:lnTo>
                    <a:pt x="1" y="188"/>
                  </a:lnTo>
                  <a:lnTo>
                    <a:pt x="3" y="185"/>
                  </a:lnTo>
                  <a:lnTo>
                    <a:pt x="4" y="183"/>
                  </a:lnTo>
                  <a:lnTo>
                    <a:pt x="13" y="183"/>
                  </a:lnTo>
                  <a:lnTo>
                    <a:pt x="13" y="168"/>
                  </a:lnTo>
                  <a:lnTo>
                    <a:pt x="4" y="168"/>
                  </a:lnTo>
                  <a:lnTo>
                    <a:pt x="3" y="168"/>
                  </a:lnTo>
                  <a:lnTo>
                    <a:pt x="1" y="167"/>
                  </a:lnTo>
                  <a:lnTo>
                    <a:pt x="1" y="165"/>
                  </a:lnTo>
                  <a:lnTo>
                    <a:pt x="3" y="162"/>
                  </a:lnTo>
                  <a:lnTo>
                    <a:pt x="4" y="162"/>
                  </a:lnTo>
                  <a:lnTo>
                    <a:pt x="12" y="161"/>
                  </a:lnTo>
                  <a:lnTo>
                    <a:pt x="12" y="146"/>
                  </a:lnTo>
                  <a:lnTo>
                    <a:pt x="4" y="148"/>
                  </a:lnTo>
                  <a:lnTo>
                    <a:pt x="1" y="146"/>
                  </a:lnTo>
                  <a:lnTo>
                    <a:pt x="1" y="145"/>
                  </a:lnTo>
                  <a:lnTo>
                    <a:pt x="1" y="142"/>
                  </a:lnTo>
                  <a:lnTo>
                    <a:pt x="4" y="140"/>
                  </a:lnTo>
                  <a:lnTo>
                    <a:pt x="12" y="139"/>
                  </a:lnTo>
                  <a:lnTo>
                    <a:pt x="12" y="125"/>
                  </a:lnTo>
                  <a:lnTo>
                    <a:pt x="4" y="125"/>
                  </a:lnTo>
                  <a:lnTo>
                    <a:pt x="3" y="125"/>
                  </a:lnTo>
                  <a:lnTo>
                    <a:pt x="1" y="124"/>
                  </a:lnTo>
                  <a:lnTo>
                    <a:pt x="1" y="122"/>
                  </a:lnTo>
                  <a:lnTo>
                    <a:pt x="1" y="119"/>
                  </a:lnTo>
                  <a:lnTo>
                    <a:pt x="4" y="118"/>
                  </a:lnTo>
                  <a:lnTo>
                    <a:pt x="12" y="118"/>
                  </a:lnTo>
                  <a:lnTo>
                    <a:pt x="12" y="103"/>
                  </a:lnTo>
                  <a:lnTo>
                    <a:pt x="4" y="103"/>
                  </a:lnTo>
                  <a:lnTo>
                    <a:pt x="1" y="103"/>
                  </a:lnTo>
                  <a:lnTo>
                    <a:pt x="1" y="101"/>
                  </a:lnTo>
                  <a:lnTo>
                    <a:pt x="0" y="100"/>
                  </a:lnTo>
                  <a:lnTo>
                    <a:pt x="1" y="97"/>
                  </a:lnTo>
                  <a:lnTo>
                    <a:pt x="3" y="97"/>
                  </a:lnTo>
                  <a:lnTo>
                    <a:pt x="12" y="95"/>
                  </a:lnTo>
                  <a:lnTo>
                    <a:pt x="12" y="81"/>
                  </a:lnTo>
                  <a:lnTo>
                    <a:pt x="3" y="82"/>
                  </a:lnTo>
                  <a:lnTo>
                    <a:pt x="1" y="81"/>
                  </a:lnTo>
                  <a:lnTo>
                    <a:pt x="0" y="78"/>
                  </a:lnTo>
                  <a:lnTo>
                    <a:pt x="1" y="76"/>
                  </a:lnTo>
                  <a:lnTo>
                    <a:pt x="3" y="75"/>
                  </a:lnTo>
                  <a:lnTo>
                    <a:pt x="10" y="73"/>
                  </a:lnTo>
                  <a:lnTo>
                    <a:pt x="10" y="66"/>
                  </a:lnTo>
                  <a:lnTo>
                    <a:pt x="3" y="66"/>
                  </a:lnTo>
                  <a:lnTo>
                    <a:pt x="1" y="66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1" y="60"/>
                  </a:lnTo>
                  <a:lnTo>
                    <a:pt x="3" y="58"/>
                  </a:lnTo>
                  <a:lnTo>
                    <a:pt x="10" y="58"/>
                  </a:lnTo>
                  <a:lnTo>
                    <a:pt x="10" y="43"/>
                  </a:lnTo>
                  <a:lnTo>
                    <a:pt x="3" y="45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0" y="36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13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prstClr val="black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8416926" y="1336675"/>
              <a:ext cx="1506538" cy="4883151"/>
              <a:chOff x="8416926" y="1336675"/>
              <a:chExt cx="1506538" cy="4883151"/>
            </a:xfrm>
          </p:grpSpPr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8416926" y="1336675"/>
                <a:ext cx="1069975" cy="4883150"/>
              </a:xfrm>
              <a:custGeom>
                <a:avLst/>
                <a:gdLst>
                  <a:gd name="T0" fmla="*/ 21 w 674"/>
                  <a:gd name="T1" fmla="*/ 0 h 3076"/>
                  <a:gd name="T2" fmla="*/ 38 w 674"/>
                  <a:gd name="T3" fmla="*/ 0 h 3076"/>
                  <a:gd name="T4" fmla="*/ 53 w 674"/>
                  <a:gd name="T5" fmla="*/ 0 h 3076"/>
                  <a:gd name="T6" fmla="*/ 68 w 674"/>
                  <a:gd name="T7" fmla="*/ 1 h 3076"/>
                  <a:gd name="T8" fmla="*/ 78 w 674"/>
                  <a:gd name="T9" fmla="*/ 1 h 3076"/>
                  <a:gd name="T10" fmla="*/ 82 w 674"/>
                  <a:gd name="T11" fmla="*/ 1 h 3076"/>
                  <a:gd name="T12" fmla="*/ 674 w 674"/>
                  <a:gd name="T13" fmla="*/ 3076 h 3076"/>
                  <a:gd name="T14" fmla="*/ 544 w 674"/>
                  <a:gd name="T15" fmla="*/ 3052 h 3076"/>
                  <a:gd name="T16" fmla="*/ 0 w 674"/>
                  <a:gd name="T17" fmla="*/ 1 h 3076"/>
                  <a:gd name="T18" fmla="*/ 8 w 674"/>
                  <a:gd name="T19" fmla="*/ 0 h 3076"/>
                  <a:gd name="T20" fmla="*/ 21 w 674"/>
                  <a:gd name="T21" fmla="*/ 0 h 3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4" h="3076">
                    <a:moveTo>
                      <a:pt x="21" y="0"/>
                    </a:moveTo>
                    <a:lnTo>
                      <a:pt x="38" y="0"/>
                    </a:lnTo>
                    <a:lnTo>
                      <a:pt x="53" y="0"/>
                    </a:lnTo>
                    <a:lnTo>
                      <a:pt x="68" y="1"/>
                    </a:lnTo>
                    <a:lnTo>
                      <a:pt x="78" y="1"/>
                    </a:lnTo>
                    <a:lnTo>
                      <a:pt x="82" y="1"/>
                    </a:lnTo>
                    <a:lnTo>
                      <a:pt x="674" y="3076"/>
                    </a:lnTo>
                    <a:lnTo>
                      <a:pt x="544" y="3052"/>
                    </a:lnTo>
                    <a:lnTo>
                      <a:pt x="0" y="1"/>
                    </a:lnTo>
                    <a:lnTo>
                      <a:pt x="8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8878888" y="1633538"/>
                <a:ext cx="1000125" cy="4325938"/>
              </a:xfrm>
              <a:custGeom>
                <a:avLst/>
                <a:gdLst>
                  <a:gd name="T0" fmla="*/ 0 w 630"/>
                  <a:gd name="T1" fmla="*/ 0 h 2725"/>
                  <a:gd name="T2" fmla="*/ 30 w 630"/>
                  <a:gd name="T3" fmla="*/ 2 h 2725"/>
                  <a:gd name="T4" fmla="*/ 50 w 630"/>
                  <a:gd name="T5" fmla="*/ 2 h 2725"/>
                  <a:gd name="T6" fmla="*/ 65 w 630"/>
                  <a:gd name="T7" fmla="*/ 2 h 2725"/>
                  <a:gd name="T8" fmla="*/ 70 w 630"/>
                  <a:gd name="T9" fmla="*/ 2 h 2725"/>
                  <a:gd name="T10" fmla="*/ 630 w 630"/>
                  <a:gd name="T11" fmla="*/ 2725 h 2725"/>
                  <a:gd name="T12" fmla="*/ 524 w 630"/>
                  <a:gd name="T13" fmla="*/ 2716 h 2725"/>
                  <a:gd name="T14" fmla="*/ 0 w 630"/>
                  <a:gd name="T15" fmla="*/ 0 h 2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2725">
                    <a:moveTo>
                      <a:pt x="0" y="0"/>
                    </a:moveTo>
                    <a:lnTo>
                      <a:pt x="30" y="2"/>
                    </a:lnTo>
                    <a:lnTo>
                      <a:pt x="50" y="2"/>
                    </a:lnTo>
                    <a:lnTo>
                      <a:pt x="65" y="2"/>
                    </a:lnTo>
                    <a:lnTo>
                      <a:pt x="70" y="2"/>
                    </a:lnTo>
                    <a:lnTo>
                      <a:pt x="630" y="2725"/>
                    </a:lnTo>
                    <a:lnTo>
                      <a:pt x="524" y="2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9"/>
              <p:cNvSpPr>
                <a:spLocks noEditPoints="1"/>
              </p:cNvSpPr>
              <p:nvPr/>
            </p:nvSpPr>
            <p:spPr bwMode="auto">
              <a:xfrm>
                <a:off x="8547101" y="1338263"/>
                <a:ext cx="1376363" cy="4881563"/>
              </a:xfrm>
              <a:custGeom>
                <a:avLst/>
                <a:gdLst>
                  <a:gd name="T0" fmla="*/ 653 w 867"/>
                  <a:gd name="T1" fmla="*/ 2005 h 3075"/>
                  <a:gd name="T2" fmla="*/ 428 w 867"/>
                  <a:gd name="T3" fmla="*/ 2014 h 3075"/>
                  <a:gd name="T4" fmla="*/ 516 w 867"/>
                  <a:gd name="T5" fmla="*/ 2465 h 3075"/>
                  <a:gd name="T6" fmla="*/ 733 w 867"/>
                  <a:gd name="T7" fmla="*/ 2398 h 3075"/>
                  <a:gd name="T8" fmla="*/ 653 w 867"/>
                  <a:gd name="T9" fmla="*/ 2005 h 3075"/>
                  <a:gd name="T10" fmla="*/ 328 w 867"/>
                  <a:gd name="T11" fmla="*/ 1506 h 3075"/>
                  <a:gd name="T12" fmla="*/ 416 w 867"/>
                  <a:gd name="T13" fmla="*/ 1958 h 3075"/>
                  <a:gd name="T14" fmla="*/ 642 w 867"/>
                  <a:gd name="T15" fmla="*/ 1958 h 3075"/>
                  <a:gd name="T16" fmla="*/ 557 w 867"/>
                  <a:gd name="T17" fmla="*/ 1544 h 3075"/>
                  <a:gd name="T18" fmla="*/ 328 w 867"/>
                  <a:gd name="T19" fmla="*/ 1506 h 3075"/>
                  <a:gd name="T20" fmla="*/ 230 w 867"/>
                  <a:gd name="T21" fmla="*/ 1004 h 3075"/>
                  <a:gd name="T22" fmla="*/ 318 w 867"/>
                  <a:gd name="T23" fmla="*/ 1449 h 3075"/>
                  <a:gd name="T24" fmla="*/ 548 w 867"/>
                  <a:gd name="T25" fmla="*/ 1495 h 3075"/>
                  <a:gd name="T26" fmla="*/ 464 w 867"/>
                  <a:gd name="T27" fmla="*/ 1086 h 3075"/>
                  <a:gd name="T28" fmla="*/ 230 w 867"/>
                  <a:gd name="T29" fmla="*/ 1004 h 3075"/>
                  <a:gd name="T30" fmla="*/ 131 w 867"/>
                  <a:gd name="T31" fmla="*/ 495 h 3075"/>
                  <a:gd name="T32" fmla="*/ 219 w 867"/>
                  <a:gd name="T33" fmla="*/ 948 h 3075"/>
                  <a:gd name="T34" fmla="*/ 453 w 867"/>
                  <a:gd name="T35" fmla="*/ 1038 h 3075"/>
                  <a:gd name="T36" fmla="*/ 364 w 867"/>
                  <a:gd name="T37" fmla="*/ 603 h 3075"/>
                  <a:gd name="T38" fmla="*/ 131 w 867"/>
                  <a:gd name="T39" fmla="*/ 495 h 3075"/>
                  <a:gd name="T40" fmla="*/ 0 w 867"/>
                  <a:gd name="T41" fmla="*/ 0 h 3075"/>
                  <a:gd name="T42" fmla="*/ 39 w 867"/>
                  <a:gd name="T43" fmla="*/ 21 h 3075"/>
                  <a:gd name="T44" fmla="*/ 120 w 867"/>
                  <a:gd name="T45" fmla="*/ 439 h 3075"/>
                  <a:gd name="T46" fmla="*/ 355 w 867"/>
                  <a:gd name="T47" fmla="*/ 555 h 3075"/>
                  <a:gd name="T48" fmla="*/ 279 w 867"/>
                  <a:gd name="T49" fmla="*/ 188 h 3075"/>
                  <a:gd name="T50" fmla="*/ 315 w 867"/>
                  <a:gd name="T51" fmla="*/ 205 h 3075"/>
                  <a:gd name="T52" fmla="*/ 389 w 867"/>
                  <a:gd name="T53" fmla="*/ 571 h 3075"/>
                  <a:gd name="T54" fmla="*/ 389 w 867"/>
                  <a:gd name="T55" fmla="*/ 571 h 3075"/>
                  <a:gd name="T56" fmla="*/ 398 w 867"/>
                  <a:gd name="T57" fmla="*/ 611 h 3075"/>
                  <a:gd name="T58" fmla="*/ 581 w 867"/>
                  <a:gd name="T59" fmla="*/ 1503 h 3075"/>
                  <a:gd name="T60" fmla="*/ 583 w 867"/>
                  <a:gd name="T61" fmla="*/ 1503 h 3075"/>
                  <a:gd name="T62" fmla="*/ 592 w 867"/>
                  <a:gd name="T63" fmla="*/ 1550 h 3075"/>
                  <a:gd name="T64" fmla="*/ 592 w 867"/>
                  <a:gd name="T65" fmla="*/ 1550 h 3075"/>
                  <a:gd name="T66" fmla="*/ 867 w 867"/>
                  <a:gd name="T67" fmla="*/ 2889 h 3075"/>
                  <a:gd name="T68" fmla="*/ 839 w 867"/>
                  <a:gd name="T69" fmla="*/ 2911 h 3075"/>
                  <a:gd name="T70" fmla="*/ 743 w 867"/>
                  <a:gd name="T71" fmla="*/ 2446 h 3075"/>
                  <a:gd name="T72" fmla="*/ 526 w 867"/>
                  <a:gd name="T73" fmla="*/ 2523 h 3075"/>
                  <a:gd name="T74" fmla="*/ 627 w 867"/>
                  <a:gd name="T75" fmla="*/ 3042 h 3075"/>
                  <a:gd name="T76" fmla="*/ 592 w 867"/>
                  <a:gd name="T77" fmla="*/ 3075 h 3075"/>
                  <a:gd name="T78" fmla="*/ 91 w 867"/>
                  <a:gd name="T79" fmla="*/ 476 h 3075"/>
                  <a:gd name="T80" fmla="*/ 81 w 867"/>
                  <a:gd name="T81" fmla="*/ 420 h 3075"/>
                  <a:gd name="T82" fmla="*/ 81 w 867"/>
                  <a:gd name="T83" fmla="*/ 420 h 3075"/>
                  <a:gd name="T84" fmla="*/ 0 w 867"/>
                  <a:gd name="T85" fmla="*/ 0 h 3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7" h="3075">
                    <a:moveTo>
                      <a:pt x="653" y="2005"/>
                    </a:moveTo>
                    <a:lnTo>
                      <a:pt x="428" y="2014"/>
                    </a:lnTo>
                    <a:lnTo>
                      <a:pt x="516" y="2465"/>
                    </a:lnTo>
                    <a:lnTo>
                      <a:pt x="733" y="2398"/>
                    </a:lnTo>
                    <a:lnTo>
                      <a:pt x="653" y="2005"/>
                    </a:lnTo>
                    <a:close/>
                    <a:moveTo>
                      <a:pt x="328" y="1506"/>
                    </a:moveTo>
                    <a:lnTo>
                      <a:pt x="416" y="1958"/>
                    </a:lnTo>
                    <a:lnTo>
                      <a:pt x="642" y="1958"/>
                    </a:lnTo>
                    <a:lnTo>
                      <a:pt x="557" y="1544"/>
                    </a:lnTo>
                    <a:lnTo>
                      <a:pt x="328" y="1506"/>
                    </a:lnTo>
                    <a:close/>
                    <a:moveTo>
                      <a:pt x="230" y="1004"/>
                    </a:moveTo>
                    <a:lnTo>
                      <a:pt x="318" y="1449"/>
                    </a:lnTo>
                    <a:lnTo>
                      <a:pt x="548" y="1495"/>
                    </a:lnTo>
                    <a:lnTo>
                      <a:pt x="464" y="1086"/>
                    </a:lnTo>
                    <a:lnTo>
                      <a:pt x="230" y="1004"/>
                    </a:lnTo>
                    <a:close/>
                    <a:moveTo>
                      <a:pt x="131" y="495"/>
                    </a:moveTo>
                    <a:lnTo>
                      <a:pt x="219" y="948"/>
                    </a:lnTo>
                    <a:lnTo>
                      <a:pt x="453" y="1038"/>
                    </a:lnTo>
                    <a:lnTo>
                      <a:pt x="364" y="603"/>
                    </a:lnTo>
                    <a:lnTo>
                      <a:pt x="131" y="495"/>
                    </a:lnTo>
                    <a:close/>
                    <a:moveTo>
                      <a:pt x="0" y="0"/>
                    </a:moveTo>
                    <a:lnTo>
                      <a:pt x="39" y="21"/>
                    </a:lnTo>
                    <a:lnTo>
                      <a:pt x="120" y="439"/>
                    </a:lnTo>
                    <a:lnTo>
                      <a:pt x="355" y="555"/>
                    </a:lnTo>
                    <a:lnTo>
                      <a:pt x="279" y="188"/>
                    </a:lnTo>
                    <a:lnTo>
                      <a:pt x="315" y="205"/>
                    </a:lnTo>
                    <a:lnTo>
                      <a:pt x="389" y="571"/>
                    </a:lnTo>
                    <a:lnTo>
                      <a:pt x="389" y="571"/>
                    </a:lnTo>
                    <a:lnTo>
                      <a:pt x="398" y="611"/>
                    </a:lnTo>
                    <a:lnTo>
                      <a:pt x="581" y="1503"/>
                    </a:lnTo>
                    <a:lnTo>
                      <a:pt x="583" y="1503"/>
                    </a:lnTo>
                    <a:lnTo>
                      <a:pt x="592" y="1550"/>
                    </a:lnTo>
                    <a:lnTo>
                      <a:pt x="592" y="1550"/>
                    </a:lnTo>
                    <a:lnTo>
                      <a:pt x="867" y="2889"/>
                    </a:lnTo>
                    <a:lnTo>
                      <a:pt x="839" y="2911"/>
                    </a:lnTo>
                    <a:lnTo>
                      <a:pt x="743" y="2446"/>
                    </a:lnTo>
                    <a:lnTo>
                      <a:pt x="526" y="2523"/>
                    </a:lnTo>
                    <a:lnTo>
                      <a:pt x="627" y="3042"/>
                    </a:lnTo>
                    <a:lnTo>
                      <a:pt x="592" y="3075"/>
                    </a:lnTo>
                    <a:lnTo>
                      <a:pt x="91" y="476"/>
                    </a:lnTo>
                    <a:lnTo>
                      <a:pt x="81" y="420"/>
                    </a:lnTo>
                    <a:lnTo>
                      <a:pt x="81" y="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8755063" y="2124075"/>
                <a:ext cx="369888" cy="182563"/>
              </a:xfrm>
              <a:custGeom>
                <a:avLst/>
                <a:gdLst>
                  <a:gd name="T0" fmla="*/ 0 w 233"/>
                  <a:gd name="T1" fmla="*/ 0 h 115"/>
                  <a:gd name="T2" fmla="*/ 233 w 233"/>
                  <a:gd name="T3" fmla="*/ 108 h 115"/>
                  <a:gd name="T4" fmla="*/ 161 w 233"/>
                  <a:gd name="T5" fmla="*/ 115 h 115"/>
                  <a:gd name="T6" fmla="*/ 9 w 233"/>
                  <a:gd name="T7" fmla="*/ 47 h 115"/>
                  <a:gd name="T8" fmla="*/ 0 w 233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15">
                    <a:moveTo>
                      <a:pt x="0" y="0"/>
                    </a:moveTo>
                    <a:lnTo>
                      <a:pt x="233" y="108"/>
                    </a:lnTo>
                    <a:lnTo>
                      <a:pt x="161" y="115"/>
                    </a:lnTo>
                    <a:lnTo>
                      <a:pt x="9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8912226" y="2932113"/>
                <a:ext cx="371475" cy="149225"/>
              </a:xfrm>
              <a:custGeom>
                <a:avLst/>
                <a:gdLst>
                  <a:gd name="T0" fmla="*/ 0 w 234"/>
                  <a:gd name="T1" fmla="*/ 0 h 94"/>
                  <a:gd name="T2" fmla="*/ 234 w 234"/>
                  <a:gd name="T3" fmla="*/ 82 h 94"/>
                  <a:gd name="T4" fmla="*/ 158 w 234"/>
                  <a:gd name="T5" fmla="*/ 94 h 94"/>
                  <a:gd name="T6" fmla="*/ 10 w 234"/>
                  <a:gd name="T7" fmla="*/ 46 h 94"/>
                  <a:gd name="T8" fmla="*/ 0 w 234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94">
                    <a:moveTo>
                      <a:pt x="0" y="0"/>
                    </a:moveTo>
                    <a:lnTo>
                      <a:pt x="234" y="82"/>
                    </a:lnTo>
                    <a:lnTo>
                      <a:pt x="158" y="94"/>
                    </a:lnTo>
                    <a:lnTo>
                      <a:pt x="10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9067801" y="3729038"/>
                <a:ext cx="368300" cy="69850"/>
              </a:xfrm>
              <a:custGeom>
                <a:avLst/>
                <a:gdLst>
                  <a:gd name="T0" fmla="*/ 0 w 232"/>
                  <a:gd name="T1" fmla="*/ 0 h 44"/>
                  <a:gd name="T2" fmla="*/ 232 w 232"/>
                  <a:gd name="T3" fmla="*/ 38 h 44"/>
                  <a:gd name="T4" fmla="*/ 144 w 232"/>
                  <a:gd name="T5" fmla="*/ 44 h 44"/>
                  <a:gd name="T6" fmla="*/ 4 w 232"/>
                  <a:gd name="T7" fmla="*/ 22 h 44"/>
                  <a:gd name="T8" fmla="*/ 0 w 2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44">
                    <a:moveTo>
                      <a:pt x="0" y="0"/>
                    </a:moveTo>
                    <a:lnTo>
                      <a:pt x="232" y="38"/>
                    </a:lnTo>
                    <a:lnTo>
                      <a:pt x="144" y="44"/>
                    </a:lnTo>
                    <a:lnTo>
                      <a:pt x="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9226551" y="4521200"/>
                <a:ext cx="357188" cy="26988"/>
              </a:xfrm>
              <a:custGeom>
                <a:avLst/>
                <a:gdLst>
                  <a:gd name="T0" fmla="*/ 225 w 225"/>
                  <a:gd name="T1" fmla="*/ 0 h 17"/>
                  <a:gd name="T2" fmla="*/ 138 w 225"/>
                  <a:gd name="T3" fmla="*/ 12 h 17"/>
                  <a:gd name="T4" fmla="*/ 1 w 225"/>
                  <a:gd name="T5" fmla="*/ 17 h 17"/>
                  <a:gd name="T6" fmla="*/ 0 w 225"/>
                  <a:gd name="T7" fmla="*/ 9 h 17"/>
                  <a:gd name="T8" fmla="*/ 225 w 225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7">
                    <a:moveTo>
                      <a:pt x="225" y="0"/>
                    </a:moveTo>
                    <a:lnTo>
                      <a:pt x="138" y="12"/>
                    </a:lnTo>
                    <a:lnTo>
                      <a:pt x="1" y="17"/>
                    </a:lnTo>
                    <a:lnTo>
                      <a:pt x="0" y="9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9358313" y="5145088"/>
                <a:ext cx="352425" cy="106363"/>
              </a:xfrm>
              <a:custGeom>
                <a:avLst/>
                <a:gdLst>
                  <a:gd name="T0" fmla="*/ 222 w 222"/>
                  <a:gd name="T1" fmla="*/ 0 h 67"/>
                  <a:gd name="T2" fmla="*/ 5 w 222"/>
                  <a:gd name="T3" fmla="*/ 67 h 67"/>
                  <a:gd name="T4" fmla="*/ 0 w 222"/>
                  <a:gd name="T5" fmla="*/ 48 h 67"/>
                  <a:gd name="T6" fmla="*/ 131 w 222"/>
                  <a:gd name="T7" fmla="*/ 9 h 67"/>
                  <a:gd name="T8" fmla="*/ 222 w 22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67">
                    <a:moveTo>
                      <a:pt x="222" y="0"/>
                    </a:moveTo>
                    <a:lnTo>
                      <a:pt x="5" y="67"/>
                    </a:lnTo>
                    <a:lnTo>
                      <a:pt x="0" y="48"/>
                    </a:lnTo>
                    <a:lnTo>
                      <a:pt x="131" y="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2127491" y="1205542"/>
            <a:ext cx="5693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27491" y="1865464"/>
            <a:ext cx="5693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27491" y="2512445"/>
            <a:ext cx="5693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27491" y="3218416"/>
            <a:ext cx="5693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27491" y="3896985"/>
            <a:ext cx="5693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59" name="Content Placeholder 4"/>
          <p:cNvSpPr txBox="1">
            <a:spLocks/>
          </p:cNvSpPr>
          <p:nvPr/>
        </p:nvSpPr>
        <p:spPr>
          <a:xfrm>
            <a:off x="2628900" y="1230405"/>
            <a:ext cx="2343150" cy="4572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kern="0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Learn about model deployment</a:t>
            </a:r>
            <a:endParaRPr lang="en-US" sz="1350" dirty="0">
              <a:solidFill>
                <a:prstClr val="whit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ontent Placeholder 4"/>
          <p:cNvSpPr txBox="1">
            <a:spLocks/>
          </p:cNvSpPr>
          <p:nvPr/>
        </p:nvSpPr>
        <p:spPr>
          <a:xfrm>
            <a:off x="2628900" y="1891850"/>
            <a:ext cx="2343150" cy="4572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kern="0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Deep dive into model validation and tuning</a:t>
            </a:r>
            <a:endParaRPr lang="en-US" sz="1350" dirty="0">
              <a:solidFill>
                <a:prstClr val="whit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ontent Placeholder 4"/>
          <p:cNvSpPr txBox="1">
            <a:spLocks/>
          </p:cNvSpPr>
          <p:nvPr/>
        </p:nvSpPr>
        <p:spPr>
          <a:xfrm>
            <a:off x="2628900" y="2539339"/>
            <a:ext cx="2343150" cy="4572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kern="0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Deep dive into model interpretability </a:t>
            </a:r>
            <a:endParaRPr lang="en-US" sz="1350" dirty="0">
              <a:solidFill>
                <a:prstClr val="whit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ontent Placeholder 4"/>
          <p:cNvSpPr txBox="1">
            <a:spLocks/>
          </p:cNvSpPr>
          <p:nvPr/>
        </p:nvSpPr>
        <p:spPr>
          <a:xfrm>
            <a:off x="2628900" y="3244802"/>
            <a:ext cx="2343150" cy="4572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kern="0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Understanding predictive modelling using </a:t>
            </a:r>
            <a:r>
              <a:rPr lang="en-US" sz="1350" kern="0" dirty="0" err="1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Xgboost</a:t>
            </a:r>
            <a:endParaRPr lang="en-US" sz="1350" dirty="0">
              <a:solidFill>
                <a:prstClr val="whit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ontent Placeholder 4"/>
          <p:cNvSpPr txBox="1">
            <a:spLocks/>
          </p:cNvSpPr>
          <p:nvPr/>
        </p:nvSpPr>
        <p:spPr>
          <a:xfrm>
            <a:off x="2628900" y="3909923"/>
            <a:ext cx="2343150" cy="4572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kern="0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Learning about ML and problem in hand</a:t>
            </a:r>
            <a:endParaRPr lang="en-US" sz="1350" dirty="0">
              <a:solidFill>
                <a:prstClr val="whit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Google Shape;83;p15">
            <a:extLst>
              <a:ext uri="{FF2B5EF4-FFF2-40B4-BE49-F238E27FC236}">
                <a16:creationId xmlns:a16="http://schemas.microsoft.com/office/drawing/2014/main" id="{D44D4BEE-96A5-4E50-8F7F-FECD0378B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67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3745601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Our intelligence is what makes us human, and AI is an extension of that quality.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	        </a:t>
            </a: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 Yann Le </a:t>
            </a:r>
            <a:r>
              <a:rPr lang="en-US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Cunn</a:t>
            </a:r>
            <a:endParaRPr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4" name="Google Shape;534;p39">
            <a:extLst>
              <a:ext uri="{FF2B5EF4-FFF2-40B4-BE49-F238E27FC236}">
                <a16:creationId xmlns:a16="http://schemas.microsoft.com/office/drawing/2014/main" id="{E7F95187-AF6A-43F9-BE91-FB37D53E00B5}"/>
              </a:ext>
            </a:extLst>
          </p:cNvPr>
          <p:cNvGrpSpPr/>
          <p:nvPr/>
        </p:nvGrpSpPr>
        <p:grpSpPr>
          <a:xfrm>
            <a:off x="6459909" y="1099141"/>
            <a:ext cx="2020675" cy="2945218"/>
            <a:chOff x="6730350" y="2315900"/>
            <a:chExt cx="257700" cy="420100"/>
          </a:xfrm>
        </p:grpSpPr>
        <p:sp>
          <p:nvSpPr>
            <p:cNvPr id="5" name="Google Shape;535;p39">
              <a:extLst>
                <a:ext uri="{FF2B5EF4-FFF2-40B4-BE49-F238E27FC236}">
                  <a16:creationId xmlns:a16="http://schemas.microsoft.com/office/drawing/2014/main" id="{47332DA5-3BAC-4702-8A5C-8CA9B43FFF07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6;p39">
              <a:extLst>
                <a:ext uri="{FF2B5EF4-FFF2-40B4-BE49-F238E27FC236}">
                  <a16:creationId xmlns:a16="http://schemas.microsoft.com/office/drawing/2014/main" id="{13F3D03C-6CC1-466E-BF07-998BCE205A63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7;p39">
              <a:extLst>
                <a:ext uri="{FF2B5EF4-FFF2-40B4-BE49-F238E27FC236}">
                  <a16:creationId xmlns:a16="http://schemas.microsoft.com/office/drawing/2014/main" id="{A20766F1-71A7-497A-AEBA-59D90B3E4D70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8;p39">
              <a:extLst>
                <a:ext uri="{FF2B5EF4-FFF2-40B4-BE49-F238E27FC236}">
                  <a16:creationId xmlns:a16="http://schemas.microsoft.com/office/drawing/2014/main" id="{23F503DF-8A07-4F60-A59F-65A88CC5A768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;p39">
              <a:extLst>
                <a:ext uri="{FF2B5EF4-FFF2-40B4-BE49-F238E27FC236}">
                  <a16:creationId xmlns:a16="http://schemas.microsoft.com/office/drawing/2014/main" id="{48BF58F8-D3C1-46AD-8F7A-3AD9137E0A4F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108809-6851-40B1-B62C-F6E6ADB0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86" y="1813234"/>
            <a:ext cx="8669428" cy="1517031"/>
          </a:xfrm>
        </p:spPr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01. </a:t>
            </a:r>
            <a:r>
              <a:rPr lang="en-US" sz="3200" kern="0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Learning about ML and problem in hand</a:t>
            </a:r>
            <a:br>
              <a:rPr lang="en-US" sz="3200" dirty="0">
                <a:solidFill>
                  <a:prstClr val="whit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71CA0-6CC9-4258-B486-8A25C447D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47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F474F-B595-452F-84AE-34ED222C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205975"/>
            <a:ext cx="8315357" cy="474509"/>
          </a:xfrm>
        </p:spPr>
        <p:txBody>
          <a:bodyPr/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What is Machine Learning and AI in general?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36E9E0-C184-40FD-ACB1-37B2AD1F6F61}"/>
              </a:ext>
            </a:extLst>
          </p:cNvPr>
          <p:cNvSpPr/>
          <p:nvPr/>
        </p:nvSpPr>
        <p:spPr>
          <a:xfrm>
            <a:off x="1348757" y="1020726"/>
            <a:ext cx="2785730" cy="35831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u="sng" dirty="0">
                <a:latin typeface="Arial Rounded MT Bold" panose="020F0704030504030204" pitchFamily="34" charset="0"/>
              </a:rPr>
              <a:t>Machine Learning </a:t>
            </a:r>
          </a:p>
          <a:p>
            <a:pPr algn="ctr"/>
            <a:endParaRPr lang="en-IN" sz="1800" dirty="0">
              <a:latin typeface="Arial Rounded MT Bold" panose="020F0704030504030204" pitchFamily="34" charset="0"/>
            </a:endParaRPr>
          </a:p>
          <a:p>
            <a:pPr algn="ctr"/>
            <a:r>
              <a:rPr lang="en-IN" sz="1800" b="1" dirty="0">
                <a:latin typeface="Arial Rounded MT Bold" panose="020F0704030504030204" pitchFamily="34" charset="0"/>
              </a:rPr>
              <a:t>Its refers to the ability of machines to learn decision making while employing learning from past experiences.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9F8691-6915-419D-AF87-318EA8616C27}"/>
              </a:ext>
            </a:extLst>
          </p:cNvPr>
          <p:cNvSpPr/>
          <p:nvPr/>
        </p:nvSpPr>
        <p:spPr>
          <a:xfrm>
            <a:off x="4738227" y="1026043"/>
            <a:ext cx="2785730" cy="35831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u="sng" dirty="0">
                <a:latin typeface="Arial Rounded MT Bold" panose="020F0704030504030204" pitchFamily="34" charset="0"/>
              </a:rPr>
              <a:t>Artificial Intelligence</a:t>
            </a:r>
          </a:p>
          <a:p>
            <a:pPr algn="ctr"/>
            <a:endParaRPr lang="en-IN" sz="1800" dirty="0">
              <a:latin typeface="Arial Rounded MT Bold" panose="020F0704030504030204" pitchFamily="34" charset="0"/>
            </a:endParaRPr>
          </a:p>
          <a:p>
            <a:pPr algn="ctr"/>
            <a:r>
              <a:rPr lang="en-IN" sz="1800" b="1" dirty="0">
                <a:latin typeface="Arial Rounded MT Bold" panose="020F0704030504030204" pitchFamily="34" charset="0"/>
              </a:rPr>
              <a:t>Its refers to the simulation of human intelligence in machines that are programmed to think like human and mimic there actions.</a:t>
            </a:r>
          </a:p>
        </p:txBody>
      </p:sp>
      <p:grpSp>
        <p:nvGrpSpPr>
          <p:cNvPr id="24" name="Google Shape;501;p39">
            <a:extLst>
              <a:ext uri="{FF2B5EF4-FFF2-40B4-BE49-F238E27FC236}">
                <a16:creationId xmlns:a16="http://schemas.microsoft.com/office/drawing/2014/main" id="{33EC320E-8D45-47A8-8FD2-0B0335F5D09A}"/>
              </a:ext>
            </a:extLst>
          </p:cNvPr>
          <p:cNvGrpSpPr/>
          <p:nvPr/>
        </p:nvGrpSpPr>
        <p:grpSpPr>
          <a:xfrm>
            <a:off x="359942" y="1020726"/>
            <a:ext cx="772282" cy="832650"/>
            <a:chOff x="5970800" y="1619250"/>
            <a:chExt cx="428650" cy="456725"/>
          </a:xfrm>
        </p:grpSpPr>
        <p:sp>
          <p:nvSpPr>
            <p:cNvPr id="25" name="Google Shape;502;p39">
              <a:extLst>
                <a:ext uri="{FF2B5EF4-FFF2-40B4-BE49-F238E27FC236}">
                  <a16:creationId xmlns:a16="http://schemas.microsoft.com/office/drawing/2014/main" id="{6A011B6A-E28A-458F-A34F-36D7FDDDB662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3;p39">
              <a:extLst>
                <a:ext uri="{FF2B5EF4-FFF2-40B4-BE49-F238E27FC236}">
                  <a16:creationId xmlns:a16="http://schemas.microsoft.com/office/drawing/2014/main" id="{6903E2A4-B85D-4AB2-8557-525AA8C73C0D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4;p39">
              <a:extLst>
                <a:ext uri="{FF2B5EF4-FFF2-40B4-BE49-F238E27FC236}">
                  <a16:creationId xmlns:a16="http://schemas.microsoft.com/office/drawing/2014/main" id="{335386AA-077C-475D-905C-48E95CF6D7C2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5;p39">
              <a:extLst>
                <a:ext uri="{FF2B5EF4-FFF2-40B4-BE49-F238E27FC236}">
                  <a16:creationId xmlns:a16="http://schemas.microsoft.com/office/drawing/2014/main" id="{AE886E94-ECFB-422A-A0E6-03A0AC068CB7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6;p39">
              <a:extLst>
                <a:ext uri="{FF2B5EF4-FFF2-40B4-BE49-F238E27FC236}">
                  <a16:creationId xmlns:a16="http://schemas.microsoft.com/office/drawing/2014/main" id="{66BEC8F8-3A35-4B4D-BB82-1799294BD6DE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655;p39">
            <a:extLst>
              <a:ext uri="{FF2B5EF4-FFF2-40B4-BE49-F238E27FC236}">
                <a16:creationId xmlns:a16="http://schemas.microsoft.com/office/drawing/2014/main" id="{401FAED1-CD0E-47BF-843F-5033D30051CC}"/>
              </a:ext>
            </a:extLst>
          </p:cNvPr>
          <p:cNvGrpSpPr/>
          <p:nvPr/>
        </p:nvGrpSpPr>
        <p:grpSpPr>
          <a:xfrm>
            <a:off x="7591374" y="1020726"/>
            <a:ext cx="896815" cy="858162"/>
            <a:chOff x="5241175" y="4959100"/>
            <a:chExt cx="539775" cy="517775"/>
          </a:xfrm>
        </p:grpSpPr>
        <p:sp>
          <p:nvSpPr>
            <p:cNvPr id="31" name="Google Shape;656;p39">
              <a:extLst>
                <a:ext uri="{FF2B5EF4-FFF2-40B4-BE49-F238E27FC236}">
                  <a16:creationId xmlns:a16="http://schemas.microsoft.com/office/drawing/2014/main" id="{1BACCC46-D303-4A2E-8711-22A7FAB5B234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7;p39">
              <a:extLst>
                <a:ext uri="{FF2B5EF4-FFF2-40B4-BE49-F238E27FC236}">
                  <a16:creationId xmlns:a16="http://schemas.microsoft.com/office/drawing/2014/main" id="{C9EE0C0C-9C92-440B-8839-241C1B79ED92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8;p39">
              <a:extLst>
                <a:ext uri="{FF2B5EF4-FFF2-40B4-BE49-F238E27FC236}">
                  <a16:creationId xmlns:a16="http://schemas.microsoft.com/office/drawing/2014/main" id="{3D2813DE-E74E-42A7-B8B0-D5422223D59C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59;p39">
              <a:extLst>
                <a:ext uri="{FF2B5EF4-FFF2-40B4-BE49-F238E27FC236}">
                  <a16:creationId xmlns:a16="http://schemas.microsoft.com/office/drawing/2014/main" id="{D39555B6-F88E-4846-9835-390BCB660363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0;p39">
              <a:extLst>
                <a:ext uri="{FF2B5EF4-FFF2-40B4-BE49-F238E27FC236}">
                  <a16:creationId xmlns:a16="http://schemas.microsoft.com/office/drawing/2014/main" id="{74826469-A103-4699-B2F1-BB6AFD413279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1;p39">
              <a:extLst>
                <a:ext uri="{FF2B5EF4-FFF2-40B4-BE49-F238E27FC236}">
                  <a16:creationId xmlns:a16="http://schemas.microsoft.com/office/drawing/2014/main" id="{94B32FD0-04D4-4A82-8B5D-064091343541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83;p15">
            <a:extLst>
              <a:ext uri="{FF2B5EF4-FFF2-40B4-BE49-F238E27FC236}">
                <a16:creationId xmlns:a16="http://schemas.microsoft.com/office/drawing/2014/main" id="{35538EBE-F976-4112-AEF5-01DB8B2B82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18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F474F-B595-452F-84AE-34ED222C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205975"/>
            <a:ext cx="8315357" cy="474509"/>
          </a:xfrm>
        </p:spPr>
        <p:txBody>
          <a:bodyPr/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4 Pillars of Machine Learning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CD912B-DB81-4AA0-8A2C-07CCCB1BE781}"/>
              </a:ext>
            </a:extLst>
          </p:cNvPr>
          <p:cNvGrpSpPr/>
          <p:nvPr/>
        </p:nvGrpSpPr>
        <p:grpSpPr>
          <a:xfrm>
            <a:off x="7172077" y="852838"/>
            <a:ext cx="1855538" cy="1814001"/>
            <a:chOff x="8921977" y="984542"/>
            <a:chExt cx="2926080" cy="2418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C1DF18-573E-4A5A-851D-F69E9CDF81C1}"/>
                </a:ext>
              </a:extLst>
            </p:cNvPr>
            <p:cNvSpPr txBox="1"/>
            <p:nvPr/>
          </p:nvSpPr>
          <p:spPr>
            <a:xfrm>
              <a:off x="8921977" y="984542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bg1"/>
                  </a:solidFill>
                </a:rPr>
                <a:t>Unsupervised Learning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E8CABD-43DE-4B4C-A838-C9C128F9A83E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4773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Y</a:t>
              </a:r>
              <a:r>
                <a:rPr lang="en-US" sz="1100" b="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ou have a large amount of input data (X) and only some of the data is labeled (Y). These problems sit in between both supervised and unsupervised learning.</a:t>
              </a:r>
              <a:endParaRPr lang="en-US" sz="1000" noProof="1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8E7D96D-EDE8-4F03-89E1-025161CE3424}"/>
              </a:ext>
            </a:extLst>
          </p:cNvPr>
          <p:cNvGrpSpPr/>
          <p:nvPr/>
        </p:nvGrpSpPr>
        <p:grpSpPr>
          <a:xfrm>
            <a:off x="7172077" y="3019842"/>
            <a:ext cx="1855538" cy="1983278"/>
            <a:chOff x="8921977" y="984542"/>
            <a:chExt cx="2926080" cy="26443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DB1E3-CAB3-4770-B358-F7E17016020D}"/>
                </a:ext>
              </a:extLst>
            </p:cNvPr>
            <p:cNvSpPr txBox="1"/>
            <p:nvPr/>
          </p:nvSpPr>
          <p:spPr>
            <a:xfrm>
              <a:off x="8921977" y="984542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bg1"/>
                  </a:solidFill>
                </a:rPr>
                <a:t>Reinforcement Learning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27F777-94FC-4893-A9BD-C000D08DE0F9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7030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100" b="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 It is about taking suitable action to maximize reward in a particular situation. </a:t>
              </a:r>
              <a:r>
                <a:rPr lang="en-IN" sz="1100" b="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There is no answer. I</a:t>
              </a:r>
              <a:r>
                <a:rPr lang="en-US" sz="1100" b="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n the absence of a training dataset, it is bound to learn from its experience.</a:t>
              </a:r>
              <a:endParaRPr lang="en-US" sz="1000" noProof="1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F935785-A0CE-4E44-9ABE-87239F3897B0}"/>
              </a:ext>
            </a:extLst>
          </p:cNvPr>
          <p:cNvGrpSpPr/>
          <p:nvPr/>
        </p:nvGrpSpPr>
        <p:grpSpPr>
          <a:xfrm>
            <a:off x="194571" y="855690"/>
            <a:ext cx="1855538" cy="1814001"/>
            <a:chOff x="8921977" y="984542"/>
            <a:chExt cx="2926080" cy="241866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13A12D-66EF-4461-A45E-E1467F6A6C74}"/>
                </a:ext>
              </a:extLst>
            </p:cNvPr>
            <p:cNvSpPr txBox="1"/>
            <p:nvPr/>
          </p:nvSpPr>
          <p:spPr>
            <a:xfrm>
              <a:off x="8921977" y="984542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bg1"/>
                  </a:solidFill>
                </a:rPr>
                <a:t>Supervised Learning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8B9D7D-3FC4-4845-8A21-A4DBEB2F76A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4773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Y</a:t>
              </a:r>
              <a:r>
                <a:rPr lang="en-US" sz="1100" b="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ou have input variables (X) and an output variable (Y) and you use an algorithm to learn the mapping function from the input to the output.</a:t>
              </a:r>
              <a:endParaRPr lang="en-US" sz="1000" noProof="1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EA21E2-E114-42AB-B195-7CAB299D535C}"/>
              </a:ext>
            </a:extLst>
          </p:cNvPr>
          <p:cNvGrpSpPr/>
          <p:nvPr/>
        </p:nvGrpSpPr>
        <p:grpSpPr>
          <a:xfrm>
            <a:off x="194571" y="2881342"/>
            <a:ext cx="1855538" cy="2121778"/>
            <a:chOff x="8921977" y="574173"/>
            <a:chExt cx="2926080" cy="282903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3CBED0-BD96-4731-A7E3-84A3328E4F09}"/>
                </a:ext>
              </a:extLst>
            </p:cNvPr>
            <p:cNvSpPr txBox="1"/>
            <p:nvPr/>
          </p:nvSpPr>
          <p:spPr>
            <a:xfrm>
              <a:off x="8921977" y="574173"/>
              <a:ext cx="2926080" cy="13542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bg1"/>
                  </a:solidFill>
                </a:rPr>
                <a:t>Semi-Supervised Learning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67B8FB-26F0-4E6A-95F9-1F1AF5F365A5}"/>
                </a:ext>
              </a:extLst>
            </p:cNvPr>
            <p:cNvSpPr txBox="1"/>
            <p:nvPr/>
          </p:nvSpPr>
          <p:spPr>
            <a:xfrm>
              <a:off x="8921977" y="1925882"/>
              <a:ext cx="2926080" cy="14773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Y</a:t>
              </a:r>
              <a:r>
                <a:rPr lang="en-US" sz="1100" b="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ou only have input data (X) and no corresponding output variables. </a:t>
              </a:r>
              <a:r>
                <a:rPr lang="en-IN" sz="1100" b="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The goal </a:t>
              </a:r>
              <a:r>
                <a:rPr lang="en-US" sz="1100" b="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is to model the underlying structure or distribution in the data</a:t>
              </a:r>
              <a:endParaRPr lang="en-US" sz="1000" noProof="1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90BC6B-4B50-4D77-A618-AB705881D417}"/>
              </a:ext>
            </a:extLst>
          </p:cNvPr>
          <p:cNvGrpSpPr/>
          <p:nvPr/>
        </p:nvGrpSpPr>
        <p:grpSpPr>
          <a:xfrm>
            <a:off x="2294115" y="1310799"/>
            <a:ext cx="4680372" cy="3140059"/>
            <a:chOff x="2260181" y="1339880"/>
            <a:chExt cx="5066114" cy="327336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99EE535-503A-452A-8497-CC765E59E97F}"/>
                </a:ext>
              </a:extLst>
            </p:cNvPr>
            <p:cNvGrpSpPr/>
            <p:nvPr/>
          </p:nvGrpSpPr>
          <p:grpSpPr>
            <a:xfrm>
              <a:off x="2260181" y="1339880"/>
              <a:ext cx="5066114" cy="3273362"/>
              <a:chOff x="11214100" y="12776199"/>
              <a:chExt cx="6016555" cy="3887471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118F4A37-008D-40A4-ADC4-44E82A43714A}"/>
                  </a:ext>
                </a:extLst>
              </p:cNvPr>
              <p:cNvSpPr/>
              <p:nvPr/>
            </p:nvSpPr>
            <p:spPr>
              <a:xfrm>
                <a:off x="12496800" y="14058900"/>
                <a:ext cx="3539490" cy="227457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55" name="Rectangle">
                <a:extLst>
                  <a:ext uri="{FF2B5EF4-FFF2-40B4-BE49-F238E27FC236}">
                    <a16:creationId xmlns:a16="http://schemas.microsoft.com/office/drawing/2014/main" id="{E82CAB12-8341-4BB0-9C5C-C10314C2FF72}"/>
                  </a:ext>
                </a:extLst>
              </p:cNvPr>
              <p:cNvSpPr/>
              <p:nvPr/>
            </p:nvSpPr>
            <p:spPr>
              <a:xfrm>
                <a:off x="11747499" y="16437611"/>
                <a:ext cx="4946650" cy="207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84C43A3F-CDA9-4780-9F7D-CFA460485833}"/>
                  </a:ext>
                </a:extLst>
              </p:cNvPr>
              <p:cNvSpPr/>
              <p:nvPr/>
            </p:nvSpPr>
            <p:spPr>
              <a:xfrm>
                <a:off x="11950700" y="16230600"/>
                <a:ext cx="4547871" cy="20701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 dirty="0"/>
              </a:p>
            </p:txBody>
          </p:sp>
          <p:sp>
            <p:nvSpPr>
              <p:cNvPr id="57" name="Rectangle">
                <a:extLst>
                  <a:ext uri="{FF2B5EF4-FFF2-40B4-BE49-F238E27FC236}">
                    <a16:creationId xmlns:a16="http://schemas.microsoft.com/office/drawing/2014/main" id="{BB52E91F-49A6-4E02-9BA2-F7CE4A6D2539}"/>
                  </a:ext>
                </a:extLst>
              </p:cNvPr>
              <p:cNvSpPr/>
              <p:nvPr/>
            </p:nvSpPr>
            <p:spPr>
              <a:xfrm>
                <a:off x="12242800" y="14478000"/>
                <a:ext cx="584200" cy="165735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 dirty="0"/>
              </a:p>
            </p:txBody>
          </p:sp>
          <p:sp>
            <p:nvSpPr>
              <p:cNvPr id="58" name="Shape">
                <a:extLst>
                  <a:ext uri="{FF2B5EF4-FFF2-40B4-BE49-F238E27FC236}">
                    <a16:creationId xmlns:a16="http://schemas.microsoft.com/office/drawing/2014/main" id="{C5ECD0C9-4550-46DF-86AA-52CECC6EFE49}"/>
                  </a:ext>
                </a:extLst>
              </p:cNvPr>
              <p:cNvSpPr/>
              <p:nvPr/>
            </p:nvSpPr>
            <p:spPr>
              <a:xfrm>
                <a:off x="12153900" y="14376401"/>
                <a:ext cx="756921" cy="19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09" y="21600"/>
                    </a:moveTo>
                    <a:lnTo>
                      <a:pt x="2791" y="21600"/>
                    </a:lnTo>
                    <a:cubicBezTo>
                      <a:pt x="1268" y="21600"/>
                      <a:pt x="0" y="16831"/>
                      <a:pt x="0" y="10800"/>
                    </a:cubicBezTo>
                    <a:lnTo>
                      <a:pt x="0" y="10800"/>
                    </a:lnTo>
                    <a:cubicBezTo>
                      <a:pt x="0" y="4909"/>
                      <a:pt x="1232" y="0"/>
                      <a:pt x="2791" y="0"/>
                    </a:cubicBezTo>
                    <a:lnTo>
                      <a:pt x="18809" y="0"/>
                    </a:lnTo>
                    <a:cubicBezTo>
                      <a:pt x="20332" y="0"/>
                      <a:pt x="21600" y="4769"/>
                      <a:pt x="21600" y="10800"/>
                    </a:cubicBezTo>
                    <a:lnTo>
                      <a:pt x="21600" y="10800"/>
                    </a:lnTo>
                    <a:cubicBezTo>
                      <a:pt x="21564" y="16691"/>
                      <a:pt x="20332" y="21600"/>
                      <a:pt x="18809" y="21600"/>
                    </a:cubicBezTo>
                    <a:close/>
                  </a:path>
                </a:pathLst>
              </a:custGeom>
              <a:solidFill>
                <a:srgbClr val="00B050"/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 dirty="0"/>
              </a:p>
            </p:txBody>
          </p:sp>
          <p:sp>
            <p:nvSpPr>
              <p:cNvPr id="59" name="Shape">
                <a:extLst>
                  <a:ext uri="{FF2B5EF4-FFF2-40B4-BE49-F238E27FC236}">
                    <a16:creationId xmlns:a16="http://schemas.microsoft.com/office/drawing/2014/main" id="{B3736985-7FBC-426E-A81F-736C6D21D7D5}"/>
                  </a:ext>
                </a:extLst>
              </p:cNvPr>
              <p:cNvSpPr/>
              <p:nvPr/>
            </p:nvSpPr>
            <p:spPr>
              <a:xfrm>
                <a:off x="12153900" y="16035020"/>
                <a:ext cx="756921" cy="19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09" y="21600"/>
                    </a:moveTo>
                    <a:lnTo>
                      <a:pt x="2791" y="21600"/>
                    </a:lnTo>
                    <a:cubicBezTo>
                      <a:pt x="1268" y="21600"/>
                      <a:pt x="0" y="16831"/>
                      <a:pt x="0" y="10800"/>
                    </a:cubicBezTo>
                    <a:lnTo>
                      <a:pt x="0" y="10800"/>
                    </a:lnTo>
                    <a:cubicBezTo>
                      <a:pt x="0" y="4909"/>
                      <a:pt x="1232" y="0"/>
                      <a:pt x="2791" y="0"/>
                    </a:cubicBezTo>
                    <a:lnTo>
                      <a:pt x="18809" y="0"/>
                    </a:lnTo>
                    <a:cubicBezTo>
                      <a:pt x="20332" y="0"/>
                      <a:pt x="21600" y="4769"/>
                      <a:pt x="21600" y="10800"/>
                    </a:cubicBezTo>
                    <a:lnTo>
                      <a:pt x="21600" y="10800"/>
                    </a:lnTo>
                    <a:cubicBezTo>
                      <a:pt x="21564" y="16831"/>
                      <a:pt x="20332" y="21600"/>
                      <a:pt x="18809" y="21600"/>
                    </a:cubicBezTo>
                    <a:close/>
                  </a:path>
                </a:pathLst>
              </a:custGeom>
              <a:solidFill>
                <a:srgbClr val="00B050"/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60" name="Shape">
                <a:extLst>
                  <a:ext uri="{FF2B5EF4-FFF2-40B4-BE49-F238E27FC236}">
                    <a16:creationId xmlns:a16="http://schemas.microsoft.com/office/drawing/2014/main" id="{D78F149A-0E4A-43EA-A6E1-BD4340054571}"/>
                  </a:ext>
                </a:extLst>
              </p:cNvPr>
              <p:cNvSpPr/>
              <p:nvPr/>
            </p:nvSpPr>
            <p:spPr>
              <a:xfrm>
                <a:off x="12357099" y="14719300"/>
                <a:ext cx="71122" cy="123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976"/>
                    </a:moveTo>
                    <a:cubicBezTo>
                      <a:pt x="21600" y="21311"/>
                      <a:pt x="16971" y="21600"/>
                      <a:pt x="10800" y="21600"/>
                    </a:cubicBezTo>
                    <a:cubicBezTo>
                      <a:pt x="5014" y="21600"/>
                      <a:pt x="0" y="21333"/>
                      <a:pt x="0" y="20976"/>
                    </a:cubicBezTo>
                    <a:lnTo>
                      <a:pt x="0" y="624"/>
                    </a:lnTo>
                    <a:cubicBezTo>
                      <a:pt x="0" y="289"/>
                      <a:pt x="4629" y="0"/>
                      <a:pt x="10800" y="0"/>
                    </a:cubicBezTo>
                    <a:cubicBezTo>
                      <a:pt x="16586" y="0"/>
                      <a:pt x="21600" y="267"/>
                      <a:pt x="21600" y="624"/>
                    </a:cubicBezTo>
                    <a:lnTo>
                      <a:pt x="21600" y="20976"/>
                    </a:lnTo>
                    <a:close/>
                  </a:path>
                </a:pathLst>
              </a:custGeom>
              <a:solidFill>
                <a:srgbClr val="00B050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 dirty="0"/>
              </a:p>
            </p:txBody>
          </p:sp>
          <p:sp>
            <p:nvSpPr>
              <p:cNvPr id="61" name="Shape">
                <a:extLst>
                  <a:ext uri="{FF2B5EF4-FFF2-40B4-BE49-F238E27FC236}">
                    <a16:creationId xmlns:a16="http://schemas.microsoft.com/office/drawing/2014/main" id="{F2F490CD-BB8C-42BE-8018-A451EFFBD8B0}"/>
                  </a:ext>
                </a:extLst>
              </p:cNvPr>
              <p:cNvSpPr/>
              <p:nvPr/>
            </p:nvSpPr>
            <p:spPr>
              <a:xfrm>
                <a:off x="12496799" y="14719300"/>
                <a:ext cx="71122" cy="123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976"/>
                    </a:moveTo>
                    <a:cubicBezTo>
                      <a:pt x="21600" y="21311"/>
                      <a:pt x="16971" y="21600"/>
                      <a:pt x="10800" y="21600"/>
                    </a:cubicBezTo>
                    <a:cubicBezTo>
                      <a:pt x="5014" y="21600"/>
                      <a:pt x="0" y="21333"/>
                      <a:pt x="0" y="20976"/>
                    </a:cubicBezTo>
                    <a:lnTo>
                      <a:pt x="0" y="624"/>
                    </a:lnTo>
                    <a:cubicBezTo>
                      <a:pt x="0" y="289"/>
                      <a:pt x="4629" y="0"/>
                      <a:pt x="10800" y="0"/>
                    </a:cubicBezTo>
                    <a:cubicBezTo>
                      <a:pt x="16586" y="0"/>
                      <a:pt x="21600" y="267"/>
                      <a:pt x="21600" y="624"/>
                    </a:cubicBezTo>
                    <a:lnTo>
                      <a:pt x="21600" y="20976"/>
                    </a:lnTo>
                    <a:close/>
                  </a:path>
                </a:pathLst>
              </a:custGeom>
              <a:solidFill>
                <a:srgbClr val="00B050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62" name="Shape">
                <a:extLst>
                  <a:ext uri="{FF2B5EF4-FFF2-40B4-BE49-F238E27FC236}">
                    <a16:creationId xmlns:a16="http://schemas.microsoft.com/office/drawing/2014/main" id="{77DBA7B1-0A9E-4056-9A19-97D00A801FC1}"/>
                  </a:ext>
                </a:extLst>
              </p:cNvPr>
              <p:cNvSpPr/>
              <p:nvPr/>
            </p:nvSpPr>
            <p:spPr>
              <a:xfrm>
                <a:off x="12636499" y="14719300"/>
                <a:ext cx="71122" cy="123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976"/>
                    </a:moveTo>
                    <a:cubicBezTo>
                      <a:pt x="21600" y="21311"/>
                      <a:pt x="16971" y="21600"/>
                      <a:pt x="10800" y="21600"/>
                    </a:cubicBezTo>
                    <a:cubicBezTo>
                      <a:pt x="4629" y="21600"/>
                      <a:pt x="0" y="21333"/>
                      <a:pt x="0" y="20976"/>
                    </a:cubicBezTo>
                    <a:lnTo>
                      <a:pt x="0" y="624"/>
                    </a:lnTo>
                    <a:cubicBezTo>
                      <a:pt x="0" y="289"/>
                      <a:pt x="4629" y="0"/>
                      <a:pt x="10800" y="0"/>
                    </a:cubicBezTo>
                    <a:cubicBezTo>
                      <a:pt x="16971" y="0"/>
                      <a:pt x="21600" y="267"/>
                      <a:pt x="21600" y="624"/>
                    </a:cubicBezTo>
                    <a:lnTo>
                      <a:pt x="21600" y="20976"/>
                    </a:lnTo>
                    <a:close/>
                  </a:path>
                </a:pathLst>
              </a:custGeom>
              <a:solidFill>
                <a:srgbClr val="00B050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63" name="Rectangle">
                <a:extLst>
                  <a:ext uri="{FF2B5EF4-FFF2-40B4-BE49-F238E27FC236}">
                    <a16:creationId xmlns:a16="http://schemas.microsoft.com/office/drawing/2014/main" id="{34522226-FC02-4699-9078-391761BACC0A}"/>
                  </a:ext>
                </a:extLst>
              </p:cNvPr>
              <p:cNvSpPr/>
              <p:nvPr/>
            </p:nvSpPr>
            <p:spPr>
              <a:xfrm>
                <a:off x="15646400" y="14478000"/>
                <a:ext cx="584200" cy="16573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64" name="Shape">
                <a:extLst>
                  <a:ext uri="{FF2B5EF4-FFF2-40B4-BE49-F238E27FC236}">
                    <a16:creationId xmlns:a16="http://schemas.microsoft.com/office/drawing/2014/main" id="{A24B184D-0F36-4967-8D10-7AE5C8D0276C}"/>
                  </a:ext>
                </a:extLst>
              </p:cNvPr>
              <p:cNvSpPr/>
              <p:nvPr/>
            </p:nvSpPr>
            <p:spPr>
              <a:xfrm>
                <a:off x="15557499" y="14376401"/>
                <a:ext cx="756920" cy="19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09" y="21600"/>
                    </a:moveTo>
                    <a:lnTo>
                      <a:pt x="2791" y="21600"/>
                    </a:lnTo>
                    <a:cubicBezTo>
                      <a:pt x="1268" y="21600"/>
                      <a:pt x="0" y="16831"/>
                      <a:pt x="0" y="10800"/>
                    </a:cubicBezTo>
                    <a:lnTo>
                      <a:pt x="0" y="10800"/>
                    </a:lnTo>
                    <a:cubicBezTo>
                      <a:pt x="0" y="4909"/>
                      <a:pt x="1232" y="0"/>
                      <a:pt x="2791" y="0"/>
                    </a:cubicBezTo>
                    <a:lnTo>
                      <a:pt x="18809" y="0"/>
                    </a:lnTo>
                    <a:cubicBezTo>
                      <a:pt x="20331" y="0"/>
                      <a:pt x="21600" y="4769"/>
                      <a:pt x="21600" y="10800"/>
                    </a:cubicBezTo>
                    <a:lnTo>
                      <a:pt x="21600" y="10800"/>
                    </a:lnTo>
                    <a:cubicBezTo>
                      <a:pt x="21600" y="16691"/>
                      <a:pt x="20368" y="21600"/>
                      <a:pt x="18809" y="2160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 dirty="0"/>
              </a:p>
            </p:txBody>
          </p:sp>
          <p:sp>
            <p:nvSpPr>
              <p:cNvPr id="65" name="Shape">
                <a:extLst>
                  <a:ext uri="{FF2B5EF4-FFF2-40B4-BE49-F238E27FC236}">
                    <a16:creationId xmlns:a16="http://schemas.microsoft.com/office/drawing/2014/main" id="{541BB468-14ED-4F84-9B63-EE75A6FC6FF3}"/>
                  </a:ext>
                </a:extLst>
              </p:cNvPr>
              <p:cNvSpPr/>
              <p:nvPr/>
            </p:nvSpPr>
            <p:spPr>
              <a:xfrm>
                <a:off x="15557499" y="16035020"/>
                <a:ext cx="756920" cy="19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09" y="21600"/>
                    </a:moveTo>
                    <a:lnTo>
                      <a:pt x="2791" y="21600"/>
                    </a:lnTo>
                    <a:cubicBezTo>
                      <a:pt x="1268" y="21600"/>
                      <a:pt x="0" y="16831"/>
                      <a:pt x="0" y="10800"/>
                    </a:cubicBezTo>
                    <a:lnTo>
                      <a:pt x="0" y="10800"/>
                    </a:lnTo>
                    <a:cubicBezTo>
                      <a:pt x="0" y="4909"/>
                      <a:pt x="1232" y="0"/>
                      <a:pt x="2791" y="0"/>
                    </a:cubicBezTo>
                    <a:lnTo>
                      <a:pt x="18809" y="0"/>
                    </a:lnTo>
                    <a:cubicBezTo>
                      <a:pt x="20331" y="0"/>
                      <a:pt x="21600" y="4769"/>
                      <a:pt x="21600" y="10800"/>
                    </a:cubicBezTo>
                    <a:lnTo>
                      <a:pt x="21600" y="10800"/>
                    </a:lnTo>
                    <a:cubicBezTo>
                      <a:pt x="21600" y="16831"/>
                      <a:pt x="20368" y="21600"/>
                      <a:pt x="18809" y="2160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66" name="Shape">
                <a:extLst>
                  <a:ext uri="{FF2B5EF4-FFF2-40B4-BE49-F238E27FC236}">
                    <a16:creationId xmlns:a16="http://schemas.microsoft.com/office/drawing/2014/main" id="{CC716E23-6FA8-440D-80C6-9157C6376B0E}"/>
                  </a:ext>
                </a:extLst>
              </p:cNvPr>
              <p:cNvSpPr/>
              <p:nvPr/>
            </p:nvSpPr>
            <p:spPr>
              <a:xfrm>
                <a:off x="15760700" y="14719300"/>
                <a:ext cx="71122" cy="123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976"/>
                    </a:moveTo>
                    <a:cubicBezTo>
                      <a:pt x="21600" y="21311"/>
                      <a:pt x="16972" y="21600"/>
                      <a:pt x="10800" y="21600"/>
                    </a:cubicBezTo>
                    <a:cubicBezTo>
                      <a:pt x="5014" y="21600"/>
                      <a:pt x="0" y="21333"/>
                      <a:pt x="0" y="20976"/>
                    </a:cubicBezTo>
                    <a:lnTo>
                      <a:pt x="0" y="624"/>
                    </a:lnTo>
                    <a:cubicBezTo>
                      <a:pt x="0" y="289"/>
                      <a:pt x="4628" y="0"/>
                      <a:pt x="10800" y="0"/>
                    </a:cubicBezTo>
                    <a:cubicBezTo>
                      <a:pt x="16586" y="0"/>
                      <a:pt x="21600" y="267"/>
                      <a:pt x="21600" y="624"/>
                    </a:cubicBezTo>
                    <a:lnTo>
                      <a:pt x="21600" y="2097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67" name="Shape">
                <a:extLst>
                  <a:ext uri="{FF2B5EF4-FFF2-40B4-BE49-F238E27FC236}">
                    <a16:creationId xmlns:a16="http://schemas.microsoft.com/office/drawing/2014/main" id="{8343A633-4B32-4EFC-AE6F-41B71B95AD11}"/>
                  </a:ext>
                </a:extLst>
              </p:cNvPr>
              <p:cNvSpPr/>
              <p:nvPr/>
            </p:nvSpPr>
            <p:spPr>
              <a:xfrm>
                <a:off x="15900400" y="14719300"/>
                <a:ext cx="71122" cy="123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976"/>
                    </a:moveTo>
                    <a:cubicBezTo>
                      <a:pt x="21600" y="21311"/>
                      <a:pt x="16972" y="21600"/>
                      <a:pt x="10800" y="21600"/>
                    </a:cubicBezTo>
                    <a:cubicBezTo>
                      <a:pt x="5014" y="21600"/>
                      <a:pt x="0" y="21333"/>
                      <a:pt x="0" y="20976"/>
                    </a:cubicBezTo>
                    <a:lnTo>
                      <a:pt x="0" y="624"/>
                    </a:lnTo>
                    <a:cubicBezTo>
                      <a:pt x="0" y="289"/>
                      <a:pt x="4628" y="0"/>
                      <a:pt x="10800" y="0"/>
                    </a:cubicBezTo>
                    <a:cubicBezTo>
                      <a:pt x="16586" y="0"/>
                      <a:pt x="21600" y="267"/>
                      <a:pt x="21600" y="624"/>
                    </a:cubicBezTo>
                    <a:lnTo>
                      <a:pt x="21600" y="2097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68" name="Shape">
                <a:extLst>
                  <a:ext uri="{FF2B5EF4-FFF2-40B4-BE49-F238E27FC236}">
                    <a16:creationId xmlns:a16="http://schemas.microsoft.com/office/drawing/2014/main" id="{8CF2170D-5E64-418F-B1DA-77110D67D8AE}"/>
                  </a:ext>
                </a:extLst>
              </p:cNvPr>
              <p:cNvSpPr/>
              <p:nvPr/>
            </p:nvSpPr>
            <p:spPr>
              <a:xfrm>
                <a:off x="16040100" y="14719300"/>
                <a:ext cx="71122" cy="123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976"/>
                    </a:moveTo>
                    <a:cubicBezTo>
                      <a:pt x="21600" y="21311"/>
                      <a:pt x="16972" y="21600"/>
                      <a:pt x="10800" y="21600"/>
                    </a:cubicBezTo>
                    <a:cubicBezTo>
                      <a:pt x="4628" y="21600"/>
                      <a:pt x="0" y="21333"/>
                      <a:pt x="0" y="20976"/>
                    </a:cubicBezTo>
                    <a:lnTo>
                      <a:pt x="0" y="624"/>
                    </a:lnTo>
                    <a:cubicBezTo>
                      <a:pt x="0" y="289"/>
                      <a:pt x="4628" y="0"/>
                      <a:pt x="10800" y="0"/>
                    </a:cubicBezTo>
                    <a:cubicBezTo>
                      <a:pt x="16972" y="0"/>
                      <a:pt x="21600" y="267"/>
                      <a:pt x="21600" y="624"/>
                    </a:cubicBezTo>
                    <a:lnTo>
                      <a:pt x="21600" y="2097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69" name="Rectangle">
                <a:extLst>
                  <a:ext uri="{FF2B5EF4-FFF2-40B4-BE49-F238E27FC236}">
                    <a16:creationId xmlns:a16="http://schemas.microsoft.com/office/drawing/2014/main" id="{AA708A79-7957-4920-B6E7-0913392A419A}"/>
                  </a:ext>
                </a:extLst>
              </p:cNvPr>
              <p:cNvSpPr/>
              <p:nvPr/>
            </p:nvSpPr>
            <p:spPr>
              <a:xfrm>
                <a:off x="14503400" y="14478000"/>
                <a:ext cx="584200" cy="1657350"/>
              </a:xfrm>
              <a:prstGeom prst="rect">
                <a:avLst/>
              </a:prstGeom>
              <a:solidFill>
                <a:srgbClr val="F16033"/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70" name="Shape">
                <a:extLst>
                  <a:ext uri="{FF2B5EF4-FFF2-40B4-BE49-F238E27FC236}">
                    <a16:creationId xmlns:a16="http://schemas.microsoft.com/office/drawing/2014/main" id="{723FDF80-9DDC-4B3F-8D71-3769B7CF3B7C}"/>
                  </a:ext>
                </a:extLst>
              </p:cNvPr>
              <p:cNvSpPr/>
              <p:nvPr/>
            </p:nvSpPr>
            <p:spPr>
              <a:xfrm>
                <a:off x="14427199" y="14376401"/>
                <a:ext cx="756920" cy="19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09" y="21600"/>
                    </a:moveTo>
                    <a:lnTo>
                      <a:pt x="2791" y="21600"/>
                    </a:lnTo>
                    <a:cubicBezTo>
                      <a:pt x="1268" y="21600"/>
                      <a:pt x="0" y="16831"/>
                      <a:pt x="0" y="10800"/>
                    </a:cubicBezTo>
                    <a:lnTo>
                      <a:pt x="0" y="10800"/>
                    </a:lnTo>
                    <a:cubicBezTo>
                      <a:pt x="0" y="4909"/>
                      <a:pt x="1232" y="0"/>
                      <a:pt x="2791" y="0"/>
                    </a:cubicBezTo>
                    <a:lnTo>
                      <a:pt x="18809" y="0"/>
                    </a:lnTo>
                    <a:cubicBezTo>
                      <a:pt x="20332" y="0"/>
                      <a:pt x="21600" y="4769"/>
                      <a:pt x="21600" y="10800"/>
                    </a:cubicBezTo>
                    <a:lnTo>
                      <a:pt x="21600" y="10800"/>
                    </a:lnTo>
                    <a:cubicBezTo>
                      <a:pt x="21600" y="16691"/>
                      <a:pt x="20368" y="21600"/>
                      <a:pt x="18809" y="216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71" name="Shape">
                <a:extLst>
                  <a:ext uri="{FF2B5EF4-FFF2-40B4-BE49-F238E27FC236}">
                    <a16:creationId xmlns:a16="http://schemas.microsoft.com/office/drawing/2014/main" id="{B60BDE83-9A33-47E6-B5E4-A42F16068F04}"/>
                  </a:ext>
                </a:extLst>
              </p:cNvPr>
              <p:cNvSpPr/>
              <p:nvPr/>
            </p:nvSpPr>
            <p:spPr>
              <a:xfrm>
                <a:off x="14427199" y="16035020"/>
                <a:ext cx="756920" cy="19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09" y="21600"/>
                    </a:moveTo>
                    <a:lnTo>
                      <a:pt x="2791" y="21600"/>
                    </a:lnTo>
                    <a:cubicBezTo>
                      <a:pt x="1268" y="21600"/>
                      <a:pt x="0" y="16831"/>
                      <a:pt x="0" y="10800"/>
                    </a:cubicBezTo>
                    <a:lnTo>
                      <a:pt x="0" y="10800"/>
                    </a:lnTo>
                    <a:cubicBezTo>
                      <a:pt x="0" y="4909"/>
                      <a:pt x="1232" y="0"/>
                      <a:pt x="2791" y="0"/>
                    </a:cubicBezTo>
                    <a:lnTo>
                      <a:pt x="18809" y="0"/>
                    </a:lnTo>
                    <a:cubicBezTo>
                      <a:pt x="20332" y="0"/>
                      <a:pt x="21600" y="4769"/>
                      <a:pt x="21600" y="10800"/>
                    </a:cubicBezTo>
                    <a:lnTo>
                      <a:pt x="21600" y="10800"/>
                    </a:lnTo>
                    <a:cubicBezTo>
                      <a:pt x="21600" y="16831"/>
                      <a:pt x="20368" y="21600"/>
                      <a:pt x="18809" y="216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72" name="Shape">
                <a:extLst>
                  <a:ext uri="{FF2B5EF4-FFF2-40B4-BE49-F238E27FC236}">
                    <a16:creationId xmlns:a16="http://schemas.microsoft.com/office/drawing/2014/main" id="{2235F803-B0AB-4572-8018-E1B5D40E2287}"/>
                  </a:ext>
                </a:extLst>
              </p:cNvPr>
              <p:cNvSpPr/>
              <p:nvPr/>
            </p:nvSpPr>
            <p:spPr>
              <a:xfrm>
                <a:off x="14617700" y="14719300"/>
                <a:ext cx="71122" cy="123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976"/>
                    </a:moveTo>
                    <a:cubicBezTo>
                      <a:pt x="21600" y="21311"/>
                      <a:pt x="16972" y="21600"/>
                      <a:pt x="10800" y="21600"/>
                    </a:cubicBezTo>
                    <a:cubicBezTo>
                      <a:pt x="5014" y="21600"/>
                      <a:pt x="0" y="21333"/>
                      <a:pt x="0" y="20976"/>
                    </a:cubicBezTo>
                    <a:lnTo>
                      <a:pt x="0" y="624"/>
                    </a:lnTo>
                    <a:cubicBezTo>
                      <a:pt x="0" y="289"/>
                      <a:pt x="4628" y="0"/>
                      <a:pt x="10800" y="0"/>
                    </a:cubicBezTo>
                    <a:cubicBezTo>
                      <a:pt x="16586" y="0"/>
                      <a:pt x="21600" y="267"/>
                      <a:pt x="21600" y="624"/>
                    </a:cubicBezTo>
                    <a:lnTo>
                      <a:pt x="21600" y="20976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73" name="Shape">
                <a:extLst>
                  <a:ext uri="{FF2B5EF4-FFF2-40B4-BE49-F238E27FC236}">
                    <a16:creationId xmlns:a16="http://schemas.microsoft.com/office/drawing/2014/main" id="{D438F5E3-5423-4D02-A6BC-4FA7C433B001}"/>
                  </a:ext>
                </a:extLst>
              </p:cNvPr>
              <p:cNvSpPr/>
              <p:nvPr/>
            </p:nvSpPr>
            <p:spPr>
              <a:xfrm>
                <a:off x="14770100" y="14719300"/>
                <a:ext cx="71122" cy="123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976"/>
                    </a:moveTo>
                    <a:cubicBezTo>
                      <a:pt x="21600" y="21311"/>
                      <a:pt x="16972" y="21600"/>
                      <a:pt x="10800" y="21600"/>
                    </a:cubicBezTo>
                    <a:cubicBezTo>
                      <a:pt x="5014" y="21600"/>
                      <a:pt x="0" y="21333"/>
                      <a:pt x="0" y="20976"/>
                    </a:cubicBezTo>
                    <a:lnTo>
                      <a:pt x="0" y="624"/>
                    </a:lnTo>
                    <a:cubicBezTo>
                      <a:pt x="0" y="289"/>
                      <a:pt x="4628" y="0"/>
                      <a:pt x="10800" y="0"/>
                    </a:cubicBezTo>
                    <a:cubicBezTo>
                      <a:pt x="16586" y="0"/>
                      <a:pt x="21600" y="267"/>
                      <a:pt x="21600" y="624"/>
                    </a:cubicBezTo>
                    <a:lnTo>
                      <a:pt x="21600" y="20976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74" name="Shape">
                <a:extLst>
                  <a:ext uri="{FF2B5EF4-FFF2-40B4-BE49-F238E27FC236}">
                    <a16:creationId xmlns:a16="http://schemas.microsoft.com/office/drawing/2014/main" id="{33F737C5-E327-4475-9D36-05D88498E03B}"/>
                  </a:ext>
                </a:extLst>
              </p:cNvPr>
              <p:cNvSpPr/>
              <p:nvPr/>
            </p:nvSpPr>
            <p:spPr>
              <a:xfrm>
                <a:off x="14909800" y="14719300"/>
                <a:ext cx="71122" cy="123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976"/>
                    </a:moveTo>
                    <a:cubicBezTo>
                      <a:pt x="21600" y="21311"/>
                      <a:pt x="16972" y="21600"/>
                      <a:pt x="10800" y="21600"/>
                    </a:cubicBezTo>
                    <a:cubicBezTo>
                      <a:pt x="4628" y="21600"/>
                      <a:pt x="0" y="21333"/>
                      <a:pt x="0" y="20976"/>
                    </a:cubicBezTo>
                    <a:lnTo>
                      <a:pt x="0" y="624"/>
                    </a:lnTo>
                    <a:cubicBezTo>
                      <a:pt x="0" y="289"/>
                      <a:pt x="4628" y="0"/>
                      <a:pt x="10800" y="0"/>
                    </a:cubicBezTo>
                    <a:cubicBezTo>
                      <a:pt x="16972" y="0"/>
                      <a:pt x="21600" y="267"/>
                      <a:pt x="21600" y="624"/>
                    </a:cubicBezTo>
                    <a:lnTo>
                      <a:pt x="21600" y="20976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75" name="Rectangle">
                <a:extLst>
                  <a:ext uri="{FF2B5EF4-FFF2-40B4-BE49-F238E27FC236}">
                    <a16:creationId xmlns:a16="http://schemas.microsoft.com/office/drawing/2014/main" id="{E86A1A35-35E9-45E7-950D-B4994A6A60CD}"/>
                  </a:ext>
                </a:extLst>
              </p:cNvPr>
              <p:cNvSpPr/>
              <p:nvPr/>
            </p:nvSpPr>
            <p:spPr>
              <a:xfrm>
                <a:off x="13373100" y="14478000"/>
                <a:ext cx="584200" cy="1657350"/>
              </a:xfrm>
              <a:prstGeom prst="rect">
                <a:avLst/>
              </a:prstGeom>
              <a:solidFill>
                <a:srgbClr val="F0EC46"/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76" name="Shape">
                <a:extLst>
                  <a:ext uri="{FF2B5EF4-FFF2-40B4-BE49-F238E27FC236}">
                    <a16:creationId xmlns:a16="http://schemas.microsoft.com/office/drawing/2014/main" id="{15BDCBCB-4D87-4B1A-89F5-9245747FF509}"/>
                  </a:ext>
                </a:extLst>
              </p:cNvPr>
              <p:cNvSpPr/>
              <p:nvPr/>
            </p:nvSpPr>
            <p:spPr>
              <a:xfrm>
                <a:off x="13284199" y="14376401"/>
                <a:ext cx="756920" cy="19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09" y="21600"/>
                    </a:moveTo>
                    <a:lnTo>
                      <a:pt x="2791" y="21600"/>
                    </a:lnTo>
                    <a:cubicBezTo>
                      <a:pt x="1268" y="21600"/>
                      <a:pt x="0" y="16831"/>
                      <a:pt x="0" y="10800"/>
                    </a:cubicBezTo>
                    <a:lnTo>
                      <a:pt x="0" y="10800"/>
                    </a:lnTo>
                    <a:cubicBezTo>
                      <a:pt x="0" y="4909"/>
                      <a:pt x="1232" y="0"/>
                      <a:pt x="2791" y="0"/>
                    </a:cubicBezTo>
                    <a:lnTo>
                      <a:pt x="18809" y="0"/>
                    </a:lnTo>
                    <a:cubicBezTo>
                      <a:pt x="20332" y="0"/>
                      <a:pt x="21600" y="4769"/>
                      <a:pt x="21600" y="10800"/>
                    </a:cubicBezTo>
                    <a:lnTo>
                      <a:pt x="21600" y="10800"/>
                    </a:lnTo>
                    <a:cubicBezTo>
                      <a:pt x="21600" y="16691"/>
                      <a:pt x="20332" y="21600"/>
                      <a:pt x="18809" y="216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77" name="Shape">
                <a:extLst>
                  <a:ext uri="{FF2B5EF4-FFF2-40B4-BE49-F238E27FC236}">
                    <a16:creationId xmlns:a16="http://schemas.microsoft.com/office/drawing/2014/main" id="{D495D95B-F608-40E3-A07B-9293BE290300}"/>
                  </a:ext>
                </a:extLst>
              </p:cNvPr>
              <p:cNvSpPr/>
              <p:nvPr/>
            </p:nvSpPr>
            <p:spPr>
              <a:xfrm>
                <a:off x="13284199" y="16035020"/>
                <a:ext cx="756920" cy="19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09" y="21600"/>
                    </a:moveTo>
                    <a:lnTo>
                      <a:pt x="2791" y="21600"/>
                    </a:lnTo>
                    <a:cubicBezTo>
                      <a:pt x="1268" y="21600"/>
                      <a:pt x="0" y="16831"/>
                      <a:pt x="0" y="10800"/>
                    </a:cubicBezTo>
                    <a:lnTo>
                      <a:pt x="0" y="10800"/>
                    </a:lnTo>
                    <a:cubicBezTo>
                      <a:pt x="0" y="4909"/>
                      <a:pt x="1232" y="0"/>
                      <a:pt x="2791" y="0"/>
                    </a:cubicBezTo>
                    <a:lnTo>
                      <a:pt x="18809" y="0"/>
                    </a:lnTo>
                    <a:cubicBezTo>
                      <a:pt x="20332" y="0"/>
                      <a:pt x="21600" y="4769"/>
                      <a:pt x="21600" y="10800"/>
                    </a:cubicBezTo>
                    <a:lnTo>
                      <a:pt x="21600" y="10800"/>
                    </a:lnTo>
                    <a:cubicBezTo>
                      <a:pt x="21600" y="16831"/>
                      <a:pt x="20332" y="21600"/>
                      <a:pt x="18809" y="216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78" name="Shape">
                <a:extLst>
                  <a:ext uri="{FF2B5EF4-FFF2-40B4-BE49-F238E27FC236}">
                    <a16:creationId xmlns:a16="http://schemas.microsoft.com/office/drawing/2014/main" id="{EE5CFBE3-29D6-4021-BBCA-292A84060CC4}"/>
                  </a:ext>
                </a:extLst>
              </p:cNvPr>
              <p:cNvSpPr/>
              <p:nvPr/>
            </p:nvSpPr>
            <p:spPr>
              <a:xfrm>
                <a:off x="13487400" y="14719300"/>
                <a:ext cx="71122" cy="123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976"/>
                    </a:moveTo>
                    <a:cubicBezTo>
                      <a:pt x="21600" y="21311"/>
                      <a:pt x="16972" y="21600"/>
                      <a:pt x="10800" y="21600"/>
                    </a:cubicBezTo>
                    <a:cubicBezTo>
                      <a:pt x="5014" y="21600"/>
                      <a:pt x="0" y="21333"/>
                      <a:pt x="0" y="20976"/>
                    </a:cubicBezTo>
                    <a:lnTo>
                      <a:pt x="0" y="624"/>
                    </a:lnTo>
                    <a:cubicBezTo>
                      <a:pt x="0" y="289"/>
                      <a:pt x="4628" y="0"/>
                      <a:pt x="10800" y="0"/>
                    </a:cubicBezTo>
                    <a:cubicBezTo>
                      <a:pt x="16586" y="0"/>
                      <a:pt x="21600" y="267"/>
                      <a:pt x="21600" y="624"/>
                    </a:cubicBezTo>
                    <a:lnTo>
                      <a:pt x="21600" y="20976"/>
                    </a:ln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79" name="Shape">
                <a:extLst>
                  <a:ext uri="{FF2B5EF4-FFF2-40B4-BE49-F238E27FC236}">
                    <a16:creationId xmlns:a16="http://schemas.microsoft.com/office/drawing/2014/main" id="{D005D62F-5A96-400B-B44A-DBF051D934B8}"/>
                  </a:ext>
                </a:extLst>
              </p:cNvPr>
              <p:cNvSpPr/>
              <p:nvPr/>
            </p:nvSpPr>
            <p:spPr>
              <a:xfrm>
                <a:off x="13627100" y="14719300"/>
                <a:ext cx="71122" cy="123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976"/>
                    </a:moveTo>
                    <a:cubicBezTo>
                      <a:pt x="21600" y="21311"/>
                      <a:pt x="16972" y="21600"/>
                      <a:pt x="10800" y="21600"/>
                    </a:cubicBezTo>
                    <a:cubicBezTo>
                      <a:pt x="5014" y="21600"/>
                      <a:pt x="0" y="21333"/>
                      <a:pt x="0" y="20976"/>
                    </a:cubicBezTo>
                    <a:lnTo>
                      <a:pt x="0" y="624"/>
                    </a:lnTo>
                    <a:cubicBezTo>
                      <a:pt x="0" y="289"/>
                      <a:pt x="4628" y="0"/>
                      <a:pt x="10800" y="0"/>
                    </a:cubicBezTo>
                    <a:cubicBezTo>
                      <a:pt x="16586" y="0"/>
                      <a:pt x="21600" y="267"/>
                      <a:pt x="21600" y="624"/>
                    </a:cubicBezTo>
                    <a:lnTo>
                      <a:pt x="21600" y="20976"/>
                    </a:ln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80" name="Shape">
                <a:extLst>
                  <a:ext uri="{FF2B5EF4-FFF2-40B4-BE49-F238E27FC236}">
                    <a16:creationId xmlns:a16="http://schemas.microsoft.com/office/drawing/2014/main" id="{D90D878A-73BA-464B-A53B-FA155F591AA8}"/>
                  </a:ext>
                </a:extLst>
              </p:cNvPr>
              <p:cNvSpPr/>
              <p:nvPr/>
            </p:nvSpPr>
            <p:spPr>
              <a:xfrm>
                <a:off x="13766800" y="14719300"/>
                <a:ext cx="71122" cy="123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976"/>
                    </a:moveTo>
                    <a:cubicBezTo>
                      <a:pt x="21600" y="21311"/>
                      <a:pt x="16972" y="21600"/>
                      <a:pt x="10800" y="21600"/>
                    </a:cubicBezTo>
                    <a:cubicBezTo>
                      <a:pt x="4628" y="21600"/>
                      <a:pt x="0" y="21333"/>
                      <a:pt x="0" y="20976"/>
                    </a:cubicBezTo>
                    <a:lnTo>
                      <a:pt x="0" y="624"/>
                    </a:lnTo>
                    <a:cubicBezTo>
                      <a:pt x="0" y="289"/>
                      <a:pt x="4628" y="0"/>
                      <a:pt x="10800" y="0"/>
                    </a:cubicBezTo>
                    <a:cubicBezTo>
                      <a:pt x="16972" y="0"/>
                      <a:pt x="21600" y="267"/>
                      <a:pt x="21600" y="624"/>
                    </a:cubicBezTo>
                    <a:lnTo>
                      <a:pt x="21600" y="20976"/>
                    </a:ln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81" name="Shape">
                <a:extLst>
                  <a:ext uri="{FF2B5EF4-FFF2-40B4-BE49-F238E27FC236}">
                    <a16:creationId xmlns:a16="http://schemas.microsoft.com/office/drawing/2014/main" id="{80B0518C-3F27-4279-A01A-20663224E349}"/>
                  </a:ext>
                </a:extLst>
              </p:cNvPr>
              <p:cNvSpPr/>
              <p:nvPr/>
            </p:nvSpPr>
            <p:spPr>
              <a:xfrm>
                <a:off x="11849100" y="12877799"/>
                <a:ext cx="4742179" cy="1402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9" y="21600"/>
                    </a:moveTo>
                    <a:cubicBezTo>
                      <a:pt x="12" y="21600"/>
                      <a:pt x="0" y="21561"/>
                      <a:pt x="0" y="21502"/>
                    </a:cubicBezTo>
                    <a:lnTo>
                      <a:pt x="0" y="16376"/>
                    </a:lnTo>
                    <a:cubicBezTo>
                      <a:pt x="0" y="16337"/>
                      <a:pt x="6" y="16298"/>
                      <a:pt x="17" y="16278"/>
                    </a:cubicBezTo>
                    <a:lnTo>
                      <a:pt x="10788" y="0"/>
                    </a:lnTo>
                    <a:cubicBezTo>
                      <a:pt x="10794" y="0"/>
                      <a:pt x="10794" y="0"/>
                      <a:pt x="10800" y="0"/>
                    </a:cubicBezTo>
                    <a:cubicBezTo>
                      <a:pt x="10806" y="0"/>
                      <a:pt x="10806" y="0"/>
                      <a:pt x="10812" y="0"/>
                    </a:cubicBezTo>
                    <a:lnTo>
                      <a:pt x="21583" y="16278"/>
                    </a:lnTo>
                    <a:cubicBezTo>
                      <a:pt x="21594" y="16298"/>
                      <a:pt x="21600" y="16337"/>
                      <a:pt x="21600" y="16376"/>
                    </a:cubicBezTo>
                    <a:lnTo>
                      <a:pt x="21600" y="21502"/>
                    </a:lnTo>
                    <a:cubicBezTo>
                      <a:pt x="21600" y="21561"/>
                      <a:pt x="21588" y="21600"/>
                      <a:pt x="21571" y="21600"/>
                    </a:cubicBezTo>
                    <a:lnTo>
                      <a:pt x="29" y="216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 dirty="0"/>
              </a:p>
            </p:txBody>
          </p:sp>
          <p:sp>
            <p:nvSpPr>
              <p:cNvPr id="82" name="Shape">
                <a:extLst>
                  <a:ext uri="{FF2B5EF4-FFF2-40B4-BE49-F238E27FC236}">
                    <a16:creationId xmlns:a16="http://schemas.microsoft.com/office/drawing/2014/main" id="{54B6CF38-C131-4152-A8CA-E1C5651B13AC}"/>
                  </a:ext>
                </a:extLst>
              </p:cNvPr>
              <p:cNvSpPr/>
              <p:nvPr/>
            </p:nvSpPr>
            <p:spPr>
              <a:xfrm>
                <a:off x="11747499" y="12776199"/>
                <a:ext cx="4945381" cy="1605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972" y="2632"/>
                    </a:moveTo>
                    <a:lnTo>
                      <a:pt x="10972" y="2632"/>
                    </a:lnTo>
                    <a:lnTo>
                      <a:pt x="10972" y="2632"/>
                    </a:lnTo>
                    <a:moveTo>
                      <a:pt x="10800" y="2871"/>
                    </a:moveTo>
                    <a:lnTo>
                      <a:pt x="20712" y="16508"/>
                    </a:lnTo>
                    <a:lnTo>
                      <a:pt x="20712" y="18866"/>
                    </a:lnTo>
                    <a:lnTo>
                      <a:pt x="10800" y="18866"/>
                    </a:lnTo>
                    <a:lnTo>
                      <a:pt x="888" y="18866"/>
                    </a:lnTo>
                    <a:lnTo>
                      <a:pt x="888" y="16508"/>
                    </a:lnTo>
                    <a:lnTo>
                      <a:pt x="10800" y="2871"/>
                    </a:lnTo>
                    <a:moveTo>
                      <a:pt x="10800" y="0"/>
                    </a:moveTo>
                    <a:cubicBezTo>
                      <a:pt x="10733" y="0"/>
                      <a:pt x="10667" y="34"/>
                      <a:pt x="10606" y="120"/>
                    </a:cubicBezTo>
                    <a:lnTo>
                      <a:pt x="277" y="14337"/>
                    </a:lnTo>
                    <a:cubicBezTo>
                      <a:pt x="105" y="14577"/>
                      <a:pt x="0" y="15089"/>
                      <a:pt x="0" y="15670"/>
                    </a:cubicBezTo>
                    <a:lnTo>
                      <a:pt x="0" y="20147"/>
                    </a:lnTo>
                    <a:cubicBezTo>
                      <a:pt x="0" y="20951"/>
                      <a:pt x="211" y="21600"/>
                      <a:pt x="471" y="21600"/>
                    </a:cubicBezTo>
                    <a:lnTo>
                      <a:pt x="10800" y="21600"/>
                    </a:lnTo>
                    <a:lnTo>
                      <a:pt x="21129" y="21600"/>
                    </a:lnTo>
                    <a:cubicBezTo>
                      <a:pt x="21389" y="21600"/>
                      <a:pt x="21600" y="20951"/>
                      <a:pt x="21600" y="20147"/>
                    </a:cubicBezTo>
                    <a:lnTo>
                      <a:pt x="21600" y="15670"/>
                    </a:lnTo>
                    <a:cubicBezTo>
                      <a:pt x="21600" y="15089"/>
                      <a:pt x="21489" y="14577"/>
                      <a:pt x="21323" y="14337"/>
                    </a:cubicBezTo>
                    <a:lnTo>
                      <a:pt x="10994" y="120"/>
                    </a:lnTo>
                    <a:cubicBezTo>
                      <a:pt x="10933" y="51"/>
                      <a:pt x="10867" y="0"/>
                      <a:pt x="10800" y="0"/>
                    </a:cubicBez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>
                    <a:lumMod val="90000"/>
                    <a:lumOff val="10000"/>
                  </a:schemeClr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 dirty="0"/>
              </a:p>
            </p:txBody>
          </p:sp>
          <p:sp>
            <p:nvSpPr>
              <p:cNvPr id="83" name="Shape">
                <a:extLst>
                  <a:ext uri="{FF2B5EF4-FFF2-40B4-BE49-F238E27FC236}">
                    <a16:creationId xmlns:a16="http://schemas.microsoft.com/office/drawing/2014/main" id="{0E05713D-4EA5-41F8-BCD8-D87F9179FCE6}"/>
                  </a:ext>
                </a:extLst>
              </p:cNvPr>
              <p:cNvSpPr/>
              <p:nvPr/>
            </p:nvSpPr>
            <p:spPr>
              <a:xfrm>
                <a:off x="11214100" y="16624299"/>
                <a:ext cx="6016555" cy="39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600" extrusionOk="0">
                    <a:moveTo>
                      <a:pt x="2" y="0"/>
                    </a:moveTo>
                    <a:cubicBezTo>
                      <a:pt x="2" y="0"/>
                      <a:pt x="-3" y="0"/>
                      <a:pt x="2" y="0"/>
                    </a:cubicBezTo>
                    <a:lnTo>
                      <a:pt x="2" y="21600"/>
                    </a:lnTo>
                    <a:cubicBezTo>
                      <a:pt x="2" y="21600"/>
                      <a:pt x="2" y="21600"/>
                      <a:pt x="2" y="21600"/>
                    </a:cubicBezTo>
                    <a:lnTo>
                      <a:pt x="21597" y="21600"/>
                    </a:lnTo>
                    <a:cubicBezTo>
                      <a:pt x="21597" y="21600"/>
                      <a:pt x="21597" y="21600"/>
                      <a:pt x="21597" y="21600"/>
                    </a:cubicBezTo>
                    <a:lnTo>
                      <a:pt x="21597" y="0"/>
                    </a:lnTo>
                    <a:cubicBezTo>
                      <a:pt x="21597" y="0"/>
                      <a:pt x="21597" y="0"/>
                      <a:pt x="21597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solidFill>
                  <a:schemeClr val="tx1">
                    <a:lumMod val="90000"/>
                    <a:lumOff val="10000"/>
                  </a:schemeClr>
                </a:solidFill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</p:grpSp>
        <p:grpSp>
          <p:nvGrpSpPr>
            <p:cNvPr id="84" name="Graphic 45" descr="Scales of justice">
              <a:extLst>
                <a:ext uri="{FF2B5EF4-FFF2-40B4-BE49-F238E27FC236}">
                  <a16:creationId xmlns:a16="http://schemas.microsoft.com/office/drawing/2014/main" id="{32A23FCD-9F1F-44CD-90F8-4C338DBD3964}"/>
                </a:ext>
              </a:extLst>
            </p:cNvPr>
            <p:cNvGrpSpPr/>
            <p:nvPr/>
          </p:nvGrpSpPr>
          <p:grpSpPr>
            <a:xfrm>
              <a:off x="4450338" y="1728436"/>
              <a:ext cx="685800" cy="685800"/>
              <a:chOff x="4229100" y="2180875"/>
              <a:chExt cx="685800" cy="685800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B7DC341-E91D-418A-B250-4C92064614CC}"/>
                  </a:ext>
                </a:extLst>
              </p:cNvPr>
              <p:cNvSpPr/>
              <p:nvPr/>
            </p:nvSpPr>
            <p:spPr>
              <a:xfrm>
                <a:off x="4305538" y="2238025"/>
                <a:ext cx="530780" cy="571500"/>
              </a:xfrm>
              <a:custGeom>
                <a:avLst/>
                <a:gdLst>
                  <a:gd name="connsiteX0" fmla="*/ 266462 w 530780"/>
                  <a:gd name="connsiteY0" fmla="*/ 85725 h 571500"/>
                  <a:gd name="connsiteX1" fmla="*/ 280749 w 530780"/>
                  <a:gd name="connsiteY1" fmla="*/ 100013 h 571500"/>
                  <a:gd name="connsiteX2" fmla="*/ 266462 w 530780"/>
                  <a:gd name="connsiteY2" fmla="*/ 114300 h 571500"/>
                  <a:gd name="connsiteX3" fmla="*/ 252174 w 530780"/>
                  <a:gd name="connsiteY3" fmla="*/ 100013 h 571500"/>
                  <a:gd name="connsiteX4" fmla="*/ 266462 w 530780"/>
                  <a:gd name="connsiteY4" fmla="*/ 85725 h 571500"/>
                  <a:gd name="connsiteX5" fmla="*/ 352187 w 530780"/>
                  <a:gd name="connsiteY5" fmla="*/ 514350 h 571500"/>
                  <a:gd name="connsiteX6" fmla="*/ 337899 w 530780"/>
                  <a:gd name="connsiteY6" fmla="*/ 500063 h 571500"/>
                  <a:gd name="connsiteX7" fmla="*/ 287893 w 530780"/>
                  <a:gd name="connsiteY7" fmla="*/ 500063 h 571500"/>
                  <a:gd name="connsiteX8" fmla="*/ 287893 w 530780"/>
                  <a:gd name="connsiteY8" fmla="*/ 137160 h 571500"/>
                  <a:gd name="connsiteX9" fmla="*/ 303609 w 530780"/>
                  <a:gd name="connsiteY9" fmla="*/ 121444 h 571500"/>
                  <a:gd name="connsiteX10" fmla="*/ 440769 w 530780"/>
                  <a:gd name="connsiteY10" fmla="*/ 121444 h 571500"/>
                  <a:gd name="connsiteX11" fmla="*/ 400764 w 530780"/>
                  <a:gd name="connsiteY11" fmla="*/ 328613 h 571500"/>
                  <a:gd name="connsiteX12" fmla="*/ 430054 w 530780"/>
                  <a:gd name="connsiteY12" fmla="*/ 328613 h 571500"/>
                  <a:gd name="connsiteX13" fmla="*/ 461486 w 530780"/>
                  <a:gd name="connsiteY13" fmla="*/ 165735 h 571500"/>
                  <a:gd name="connsiteX14" fmla="*/ 501491 w 530780"/>
                  <a:gd name="connsiteY14" fmla="*/ 328613 h 571500"/>
                  <a:gd name="connsiteX15" fmla="*/ 530781 w 530780"/>
                  <a:gd name="connsiteY15" fmla="*/ 328613 h 571500"/>
                  <a:gd name="connsiteX16" fmla="*/ 478631 w 530780"/>
                  <a:gd name="connsiteY16" fmla="*/ 121444 h 571500"/>
                  <a:gd name="connsiteX17" fmla="*/ 487918 w 530780"/>
                  <a:gd name="connsiteY17" fmla="*/ 121444 h 571500"/>
                  <a:gd name="connsiteX18" fmla="*/ 509349 w 530780"/>
                  <a:gd name="connsiteY18" fmla="*/ 100013 h 571500"/>
                  <a:gd name="connsiteX19" fmla="*/ 487918 w 530780"/>
                  <a:gd name="connsiteY19" fmla="*/ 78581 h 571500"/>
                  <a:gd name="connsiteX20" fmla="*/ 303609 w 530780"/>
                  <a:gd name="connsiteY20" fmla="*/ 78581 h 571500"/>
                  <a:gd name="connsiteX21" fmla="*/ 287893 w 530780"/>
                  <a:gd name="connsiteY21" fmla="*/ 62865 h 571500"/>
                  <a:gd name="connsiteX22" fmla="*/ 287893 w 530780"/>
                  <a:gd name="connsiteY22" fmla="*/ 21431 h 571500"/>
                  <a:gd name="connsiteX23" fmla="*/ 266462 w 530780"/>
                  <a:gd name="connsiteY23" fmla="*/ 0 h 571500"/>
                  <a:gd name="connsiteX24" fmla="*/ 245031 w 530780"/>
                  <a:gd name="connsiteY24" fmla="*/ 21431 h 571500"/>
                  <a:gd name="connsiteX25" fmla="*/ 245031 w 530780"/>
                  <a:gd name="connsiteY25" fmla="*/ 62865 h 571500"/>
                  <a:gd name="connsiteX26" fmla="*/ 229314 w 530780"/>
                  <a:gd name="connsiteY26" fmla="*/ 78581 h 571500"/>
                  <a:gd name="connsiteX27" fmla="*/ 45006 w 530780"/>
                  <a:gd name="connsiteY27" fmla="*/ 78581 h 571500"/>
                  <a:gd name="connsiteX28" fmla="*/ 23574 w 530780"/>
                  <a:gd name="connsiteY28" fmla="*/ 100013 h 571500"/>
                  <a:gd name="connsiteX29" fmla="*/ 40719 w 530780"/>
                  <a:gd name="connsiteY29" fmla="*/ 120729 h 571500"/>
                  <a:gd name="connsiteX30" fmla="*/ 0 w 530780"/>
                  <a:gd name="connsiteY30" fmla="*/ 328613 h 571500"/>
                  <a:gd name="connsiteX31" fmla="*/ 29289 w 530780"/>
                  <a:gd name="connsiteY31" fmla="*/ 328613 h 571500"/>
                  <a:gd name="connsiteX32" fmla="*/ 60722 w 530780"/>
                  <a:gd name="connsiteY32" fmla="*/ 165735 h 571500"/>
                  <a:gd name="connsiteX33" fmla="*/ 101441 w 530780"/>
                  <a:gd name="connsiteY33" fmla="*/ 328613 h 571500"/>
                  <a:gd name="connsiteX34" fmla="*/ 130731 w 530780"/>
                  <a:gd name="connsiteY34" fmla="*/ 328613 h 571500"/>
                  <a:gd name="connsiteX35" fmla="*/ 78581 w 530780"/>
                  <a:gd name="connsiteY35" fmla="*/ 121444 h 571500"/>
                  <a:gd name="connsiteX36" fmla="*/ 228600 w 530780"/>
                  <a:gd name="connsiteY36" fmla="*/ 121444 h 571500"/>
                  <a:gd name="connsiteX37" fmla="*/ 244316 w 530780"/>
                  <a:gd name="connsiteY37" fmla="*/ 137160 h 571500"/>
                  <a:gd name="connsiteX38" fmla="*/ 244316 w 530780"/>
                  <a:gd name="connsiteY38" fmla="*/ 500063 h 571500"/>
                  <a:gd name="connsiteX39" fmla="*/ 194310 w 530780"/>
                  <a:gd name="connsiteY39" fmla="*/ 500063 h 571500"/>
                  <a:gd name="connsiteX40" fmla="*/ 180023 w 530780"/>
                  <a:gd name="connsiteY40" fmla="*/ 514350 h 571500"/>
                  <a:gd name="connsiteX41" fmla="*/ 180023 w 530780"/>
                  <a:gd name="connsiteY41" fmla="*/ 528638 h 571500"/>
                  <a:gd name="connsiteX42" fmla="*/ 95012 w 530780"/>
                  <a:gd name="connsiteY42" fmla="*/ 528638 h 571500"/>
                  <a:gd name="connsiteX43" fmla="*/ 95012 w 530780"/>
                  <a:gd name="connsiteY43" fmla="*/ 571500 h 571500"/>
                  <a:gd name="connsiteX44" fmla="*/ 437912 w 530780"/>
                  <a:gd name="connsiteY44" fmla="*/ 571500 h 571500"/>
                  <a:gd name="connsiteX45" fmla="*/ 437912 w 530780"/>
                  <a:gd name="connsiteY45" fmla="*/ 528638 h 571500"/>
                  <a:gd name="connsiteX46" fmla="*/ 352187 w 530780"/>
                  <a:gd name="connsiteY46" fmla="*/ 528638 h 571500"/>
                  <a:gd name="connsiteX47" fmla="*/ 352187 w 530780"/>
                  <a:gd name="connsiteY47" fmla="*/ 51435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0780" h="571500">
                    <a:moveTo>
                      <a:pt x="266462" y="85725"/>
                    </a:moveTo>
                    <a:cubicBezTo>
                      <a:pt x="274320" y="85725"/>
                      <a:pt x="280749" y="92154"/>
                      <a:pt x="280749" y="100013"/>
                    </a:cubicBezTo>
                    <a:cubicBezTo>
                      <a:pt x="280749" y="107871"/>
                      <a:pt x="274320" y="114300"/>
                      <a:pt x="266462" y="114300"/>
                    </a:cubicBezTo>
                    <a:cubicBezTo>
                      <a:pt x="258604" y="114300"/>
                      <a:pt x="252174" y="107871"/>
                      <a:pt x="252174" y="100013"/>
                    </a:cubicBezTo>
                    <a:cubicBezTo>
                      <a:pt x="252174" y="92154"/>
                      <a:pt x="258604" y="85725"/>
                      <a:pt x="266462" y="85725"/>
                    </a:cubicBezTo>
                    <a:close/>
                    <a:moveTo>
                      <a:pt x="352187" y="514350"/>
                    </a:moveTo>
                    <a:cubicBezTo>
                      <a:pt x="352187" y="506492"/>
                      <a:pt x="345758" y="500063"/>
                      <a:pt x="337899" y="500063"/>
                    </a:cubicBezTo>
                    <a:lnTo>
                      <a:pt x="287893" y="500063"/>
                    </a:lnTo>
                    <a:lnTo>
                      <a:pt x="287893" y="137160"/>
                    </a:lnTo>
                    <a:cubicBezTo>
                      <a:pt x="294323" y="133588"/>
                      <a:pt x="300038" y="127873"/>
                      <a:pt x="303609" y="121444"/>
                    </a:cubicBezTo>
                    <a:lnTo>
                      <a:pt x="440769" y="121444"/>
                    </a:lnTo>
                    <a:lnTo>
                      <a:pt x="400764" y="328613"/>
                    </a:lnTo>
                    <a:lnTo>
                      <a:pt x="430054" y="328613"/>
                    </a:lnTo>
                    <a:lnTo>
                      <a:pt x="461486" y="165735"/>
                    </a:lnTo>
                    <a:lnTo>
                      <a:pt x="501491" y="328613"/>
                    </a:lnTo>
                    <a:lnTo>
                      <a:pt x="530781" y="328613"/>
                    </a:lnTo>
                    <a:lnTo>
                      <a:pt x="478631" y="121444"/>
                    </a:lnTo>
                    <a:lnTo>
                      <a:pt x="487918" y="121444"/>
                    </a:lnTo>
                    <a:cubicBezTo>
                      <a:pt x="500062" y="121444"/>
                      <a:pt x="509349" y="112157"/>
                      <a:pt x="509349" y="100013"/>
                    </a:cubicBezTo>
                    <a:cubicBezTo>
                      <a:pt x="509349" y="87868"/>
                      <a:pt x="500062" y="78581"/>
                      <a:pt x="487918" y="78581"/>
                    </a:cubicBezTo>
                    <a:lnTo>
                      <a:pt x="303609" y="78581"/>
                    </a:lnTo>
                    <a:cubicBezTo>
                      <a:pt x="300038" y="72152"/>
                      <a:pt x="294323" y="66437"/>
                      <a:pt x="287893" y="62865"/>
                    </a:cubicBezTo>
                    <a:lnTo>
                      <a:pt x="287893" y="21431"/>
                    </a:lnTo>
                    <a:cubicBezTo>
                      <a:pt x="287893" y="9287"/>
                      <a:pt x="278606" y="0"/>
                      <a:pt x="266462" y="0"/>
                    </a:cubicBezTo>
                    <a:cubicBezTo>
                      <a:pt x="254318" y="0"/>
                      <a:pt x="245031" y="9287"/>
                      <a:pt x="245031" y="21431"/>
                    </a:cubicBezTo>
                    <a:lnTo>
                      <a:pt x="245031" y="62865"/>
                    </a:lnTo>
                    <a:cubicBezTo>
                      <a:pt x="238601" y="66437"/>
                      <a:pt x="232886" y="72152"/>
                      <a:pt x="229314" y="78581"/>
                    </a:cubicBezTo>
                    <a:lnTo>
                      <a:pt x="45006" y="78581"/>
                    </a:lnTo>
                    <a:cubicBezTo>
                      <a:pt x="32861" y="78581"/>
                      <a:pt x="23574" y="87868"/>
                      <a:pt x="23574" y="100013"/>
                    </a:cubicBezTo>
                    <a:cubicBezTo>
                      <a:pt x="23574" y="110014"/>
                      <a:pt x="30718" y="119301"/>
                      <a:pt x="40719" y="120729"/>
                    </a:cubicBezTo>
                    <a:lnTo>
                      <a:pt x="0" y="328613"/>
                    </a:lnTo>
                    <a:lnTo>
                      <a:pt x="29289" y="328613"/>
                    </a:lnTo>
                    <a:lnTo>
                      <a:pt x="60722" y="165735"/>
                    </a:lnTo>
                    <a:lnTo>
                      <a:pt x="101441" y="328613"/>
                    </a:lnTo>
                    <a:lnTo>
                      <a:pt x="130731" y="328613"/>
                    </a:lnTo>
                    <a:lnTo>
                      <a:pt x="78581" y="121444"/>
                    </a:lnTo>
                    <a:lnTo>
                      <a:pt x="228600" y="121444"/>
                    </a:lnTo>
                    <a:cubicBezTo>
                      <a:pt x="232172" y="127873"/>
                      <a:pt x="237887" y="133588"/>
                      <a:pt x="244316" y="137160"/>
                    </a:cubicBezTo>
                    <a:lnTo>
                      <a:pt x="244316" y="500063"/>
                    </a:lnTo>
                    <a:lnTo>
                      <a:pt x="194310" y="500063"/>
                    </a:lnTo>
                    <a:cubicBezTo>
                      <a:pt x="186452" y="500063"/>
                      <a:pt x="180023" y="506492"/>
                      <a:pt x="180023" y="514350"/>
                    </a:cubicBezTo>
                    <a:lnTo>
                      <a:pt x="180023" y="528638"/>
                    </a:lnTo>
                    <a:lnTo>
                      <a:pt x="95012" y="528638"/>
                    </a:lnTo>
                    <a:lnTo>
                      <a:pt x="95012" y="571500"/>
                    </a:lnTo>
                    <a:lnTo>
                      <a:pt x="437912" y="571500"/>
                    </a:lnTo>
                    <a:lnTo>
                      <a:pt x="437912" y="528638"/>
                    </a:lnTo>
                    <a:lnTo>
                      <a:pt x="352187" y="528638"/>
                    </a:lnTo>
                    <a:lnTo>
                      <a:pt x="352187" y="514350"/>
                    </a:lnTo>
                    <a:close/>
                  </a:path>
                </a:pathLst>
              </a:custGeom>
              <a:solidFill>
                <a:schemeClr val="tx2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12E9CFB-CFCB-402C-89A1-A1C677EEF426}"/>
                  </a:ext>
                </a:extLst>
              </p:cNvPr>
              <p:cNvSpPr/>
              <p:nvPr/>
            </p:nvSpPr>
            <p:spPr>
              <a:xfrm>
                <a:off x="4286250" y="2588068"/>
                <a:ext cx="171450" cy="42862"/>
              </a:xfrm>
              <a:custGeom>
                <a:avLst/>
                <a:gdLst>
                  <a:gd name="connsiteX0" fmla="*/ 171450 w 171450"/>
                  <a:gd name="connsiteY0" fmla="*/ 0 h 42862"/>
                  <a:gd name="connsiteX1" fmla="*/ 0 w 171450"/>
                  <a:gd name="connsiteY1" fmla="*/ 0 h 42862"/>
                  <a:gd name="connsiteX2" fmla="*/ 85725 w 171450"/>
                  <a:gd name="connsiteY2" fmla="*/ 42863 h 42862"/>
                  <a:gd name="connsiteX3" fmla="*/ 171450 w 171450"/>
                  <a:gd name="connsiteY3" fmla="*/ 0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42862">
                    <a:moveTo>
                      <a:pt x="171450" y="0"/>
                    </a:moveTo>
                    <a:lnTo>
                      <a:pt x="0" y="0"/>
                    </a:lnTo>
                    <a:cubicBezTo>
                      <a:pt x="0" y="23574"/>
                      <a:pt x="38576" y="42863"/>
                      <a:pt x="85725" y="42863"/>
                    </a:cubicBezTo>
                    <a:cubicBezTo>
                      <a:pt x="132874" y="42863"/>
                      <a:pt x="171450" y="23574"/>
                      <a:pt x="17145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9B42CF2-6A60-4696-9DF0-4F89A99DA75C}"/>
                  </a:ext>
                </a:extLst>
              </p:cNvPr>
              <p:cNvSpPr/>
              <p:nvPr/>
            </p:nvSpPr>
            <p:spPr>
              <a:xfrm>
                <a:off x="4686300" y="2588068"/>
                <a:ext cx="171450" cy="42862"/>
              </a:xfrm>
              <a:custGeom>
                <a:avLst/>
                <a:gdLst>
                  <a:gd name="connsiteX0" fmla="*/ 0 w 171450"/>
                  <a:gd name="connsiteY0" fmla="*/ 0 h 42862"/>
                  <a:gd name="connsiteX1" fmla="*/ 85725 w 171450"/>
                  <a:gd name="connsiteY1" fmla="*/ 42863 h 42862"/>
                  <a:gd name="connsiteX2" fmla="*/ 171450 w 171450"/>
                  <a:gd name="connsiteY2" fmla="*/ 0 h 42862"/>
                  <a:gd name="connsiteX3" fmla="*/ 0 w 171450"/>
                  <a:gd name="connsiteY3" fmla="*/ 0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42862">
                    <a:moveTo>
                      <a:pt x="0" y="0"/>
                    </a:moveTo>
                    <a:cubicBezTo>
                      <a:pt x="0" y="23574"/>
                      <a:pt x="38576" y="42863"/>
                      <a:pt x="85725" y="42863"/>
                    </a:cubicBezTo>
                    <a:cubicBezTo>
                      <a:pt x="132874" y="42863"/>
                      <a:pt x="171450" y="23574"/>
                      <a:pt x="17145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1" name="Google Shape;83;p15">
            <a:extLst>
              <a:ext uri="{FF2B5EF4-FFF2-40B4-BE49-F238E27FC236}">
                <a16:creationId xmlns:a16="http://schemas.microsoft.com/office/drawing/2014/main" id="{83F16DDE-BC01-43E0-9B48-3AB30E322A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426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F474F-B595-452F-84AE-34ED222C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205975"/>
            <a:ext cx="8315357" cy="474509"/>
          </a:xfrm>
        </p:spPr>
        <p:txBody>
          <a:bodyPr/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Analysing the problem in hand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89B82-7DFC-49E7-99E0-E876E484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871869"/>
            <a:ext cx="8315356" cy="4065655"/>
          </a:xfrm>
        </p:spPr>
        <p:txBody>
          <a:bodyPr/>
          <a:lstStyle/>
          <a:p>
            <a:r>
              <a:rPr lang="en-IN" sz="1400" dirty="0">
                <a:latin typeface="Arial Rounded MT Bold" panose="020F0704030504030204" pitchFamily="34" charset="0"/>
              </a:rPr>
              <a:t>For the workshop we will be analysing wine quality dataset:</a:t>
            </a:r>
          </a:p>
          <a:p>
            <a:pPr lvl="1"/>
            <a:r>
              <a:rPr lang="en-IN" sz="1400" dirty="0">
                <a:latin typeface="Arial Rounded MT Bold" panose="020F0704030504030204" pitchFamily="34" charset="0"/>
              </a:rPr>
              <a:t>I have chosen “</a:t>
            </a:r>
            <a:r>
              <a:rPr lang="en-IN" sz="1400" b="1" i="1" dirty="0">
                <a:latin typeface="Arial Rounded MT Bold" panose="020F0704030504030204" pitchFamily="34" charset="0"/>
              </a:rPr>
              <a:t>wine-quality-white”</a:t>
            </a:r>
            <a:r>
              <a:rPr lang="en-IN" sz="1400" i="1" dirty="0">
                <a:latin typeface="Arial Rounded MT Bold" panose="020F0704030504030204" pitchFamily="34" charset="0"/>
              </a:rPr>
              <a:t> </a:t>
            </a:r>
            <a:r>
              <a:rPr lang="en-IN" sz="1400" dirty="0">
                <a:latin typeface="Arial Rounded MT Bold" panose="020F0704030504030204" pitchFamily="34" charset="0"/>
              </a:rPr>
              <a:t>dataset.</a:t>
            </a:r>
          </a:p>
          <a:p>
            <a:pPr lvl="1"/>
            <a:r>
              <a:rPr lang="en-IN" sz="1400" dirty="0">
                <a:latin typeface="Arial Rounded MT Bold" panose="020F0704030504030204" pitchFamily="34" charset="0"/>
              </a:rPr>
              <a:t>We can use this dataset to perform both regression and classification task.</a:t>
            </a:r>
          </a:p>
          <a:p>
            <a:r>
              <a:rPr lang="en-IN" sz="1400" dirty="0">
                <a:latin typeface="Arial Rounded MT Bold" panose="020F0704030504030204" pitchFamily="34" charset="0"/>
              </a:rPr>
              <a:t>The above dataset has following features:</a:t>
            </a:r>
          </a:p>
          <a:p>
            <a:pPr lvl="1"/>
            <a:r>
              <a:rPr lang="en-IN" sz="12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1 - fixed acidity</a:t>
            </a:r>
            <a:br>
              <a:rPr lang="en-IN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IN" sz="12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2 - volatile acidity</a:t>
            </a:r>
            <a:br>
              <a:rPr lang="en-IN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IN" sz="12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3 - citric acid</a:t>
            </a:r>
            <a:br>
              <a:rPr lang="en-IN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IN" sz="12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4 - residual sugar</a:t>
            </a:r>
            <a:br>
              <a:rPr lang="en-IN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IN" sz="12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5 - chlorides</a:t>
            </a:r>
            <a:br>
              <a:rPr lang="en-IN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IN" sz="12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6 - free sulphur dioxide</a:t>
            </a:r>
            <a:br>
              <a:rPr lang="en-IN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IN" sz="12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7 - total sulphur dioxide</a:t>
            </a:r>
            <a:br>
              <a:rPr lang="en-IN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IN" sz="12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8 - density</a:t>
            </a:r>
            <a:br>
              <a:rPr lang="en-IN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IN" sz="12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9 - pH</a:t>
            </a:r>
            <a:br>
              <a:rPr lang="en-IN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IN" sz="12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10 - sulphates</a:t>
            </a:r>
            <a:br>
              <a:rPr lang="en-IN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IN" sz="12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11 – alcohol</a:t>
            </a:r>
          </a:p>
          <a:p>
            <a:pPr lvl="1"/>
            <a:r>
              <a:rPr lang="en-IN" sz="12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Output variable (based on sensory data):</a:t>
            </a:r>
          </a:p>
          <a:p>
            <a:pPr lvl="2"/>
            <a:r>
              <a:rPr lang="en-IN" sz="12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12 - quality (score between 0 and 10)</a:t>
            </a:r>
          </a:p>
          <a:p>
            <a:pPr lvl="2"/>
            <a:endParaRPr lang="en-IN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A1ED64DD-9B51-4B91-BE99-4ADA8F4FC8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11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F474F-B595-452F-84AE-34ED222C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205975"/>
            <a:ext cx="8315357" cy="474509"/>
          </a:xfrm>
        </p:spPr>
        <p:txBody>
          <a:bodyPr/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Practices to follow while solving ML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89B82-7DFC-49E7-99E0-E876E484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871869"/>
            <a:ext cx="8315356" cy="4065655"/>
          </a:xfrm>
        </p:spPr>
        <p:txBody>
          <a:bodyPr/>
          <a:lstStyle/>
          <a:p>
            <a:r>
              <a:rPr lang="en-IN" sz="1600" dirty="0">
                <a:latin typeface="Arial Rounded MT Bold" panose="020F0704030504030204" pitchFamily="34" charset="0"/>
              </a:rPr>
              <a:t>Always begin with EDA (Exploratory Data Analysis)</a:t>
            </a:r>
          </a:p>
          <a:p>
            <a:r>
              <a:rPr lang="en-IN" sz="1600" dirty="0">
                <a:latin typeface="Arial Rounded MT Bold" panose="020F0704030504030204" pitchFamily="34" charset="0"/>
              </a:rPr>
              <a:t>While EDA try to find simple insights about the data</a:t>
            </a:r>
          </a:p>
          <a:p>
            <a:r>
              <a:rPr lang="en-IN" sz="1600" dirty="0">
                <a:latin typeface="Arial Rounded MT Bold" panose="020F0704030504030204" pitchFamily="34" charset="0"/>
              </a:rPr>
              <a:t>Always check for missing values in the data</a:t>
            </a:r>
          </a:p>
          <a:p>
            <a:pPr lvl="1"/>
            <a:r>
              <a:rPr lang="en-IN" sz="1600" dirty="0">
                <a:latin typeface="Arial Rounded MT Bold" panose="020F0704030504030204" pitchFamily="34" charset="0"/>
              </a:rPr>
              <a:t>If missing values are found then think of best imputation method by experimenting with different imputation methods.</a:t>
            </a:r>
          </a:p>
          <a:p>
            <a:r>
              <a:rPr lang="en-IN" sz="1600" dirty="0">
                <a:latin typeface="Arial Rounded MT Bold" panose="020F0704030504030204" pitchFamily="34" charset="0"/>
              </a:rPr>
              <a:t>While visualizing categorical variables:</a:t>
            </a:r>
          </a:p>
          <a:p>
            <a:pPr lvl="1"/>
            <a:r>
              <a:rPr lang="en-IN" sz="1600" dirty="0">
                <a:latin typeface="Arial Rounded MT Bold" panose="020F0704030504030204" pitchFamily="34" charset="0"/>
              </a:rPr>
              <a:t>Always think of various encoding schema used to encode the categorical feature in the data</a:t>
            </a:r>
          </a:p>
          <a:p>
            <a:pPr lvl="1"/>
            <a:r>
              <a:rPr lang="en-IN" sz="1600" dirty="0">
                <a:latin typeface="Arial Rounded MT Bold" panose="020F0704030504030204" pitchFamily="34" charset="0"/>
              </a:rPr>
              <a:t>We can use encoding techniques like:</a:t>
            </a:r>
          </a:p>
          <a:p>
            <a:pPr lvl="2"/>
            <a:r>
              <a:rPr lang="en-IN" sz="1600" dirty="0">
                <a:latin typeface="Arial Rounded MT Bold" panose="020F0704030504030204" pitchFamily="34" charset="0"/>
              </a:rPr>
              <a:t>One-hot Encoding</a:t>
            </a:r>
          </a:p>
          <a:p>
            <a:pPr lvl="2"/>
            <a:r>
              <a:rPr lang="en-IN" sz="1600" dirty="0">
                <a:latin typeface="Arial Rounded MT Bold" panose="020F0704030504030204" pitchFamily="34" charset="0"/>
              </a:rPr>
              <a:t>Label Encoding</a:t>
            </a:r>
          </a:p>
          <a:p>
            <a:r>
              <a:rPr lang="en-IN" sz="1600" dirty="0">
                <a:latin typeface="Arial Rounded MT Bold" panose="020F0704030504030204" pitchFamily="34" charset="0"/>
              </a:rPr>
              <a:t>While modelling try to normalize and standardize data</a:t>
            </a:r>
          </a:p>
          <a:p>
            <a:endParaRPr lang="en-IN" sz="1600" dirty="0">
              <a:latin typeface="Arial Rounded MT Bold" panose="020F0704030504030204" pitchFamily="34" charset="0"/>
            </a:endParaRPr>
          </a:p>
        </p:txBody>
      </p:sp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357C8145-0EB8-43DE-9C8D-5C8B389382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8557220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882</Words>
  <Application>Microsoft Office PowerPoint</Application>
  <PresentationFormat>On-screen Show (16:9)</PresentationFormat>
  <Paragraphs>132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Rounded MT Bold</vt:lpstr>
      <vt:lpstr>Arial</vt:lpstr>
      <vt:lpstr>Lexend Deca</vt:lpstr>
      <vt:lpstr>Muli</vt:lpstr>
      <vt:lpstr>Aliena template</vt:lpstr>
      <vt:lpstr>Productionizing  End To End Machine Learning Solutions</vt:lpstr>
      <vt:lpstr>Hello!</vt:lpstr>
      <vt:lpstr>Agenda For Workshop</vt:lpstr>
      <vt:lpstr>PowerPoint Presentation</vt:lpstr>
      <vt:lpstr>01. Learning about ML and problem in hand </vt:lpstr>
      <vt:lpstr>What is Machine Learning and AI in general?</vt:lpstr>
      <vt:lpstr>4 Pillars of Machine Learning</vt:lpstr>
      <vt:lpstr>Analysing the problem in hand</vt:lpstr>
      <vt:lpstr>Practices to follow while solving ML problems</vt:lpstr>
      <vt:lpstr>02. Understanding predictive modelling using Xgboost</vt:lpstr>
      <vt:lpstr>Understanding Xgboost Algorithm</vt:lpstr>
      <vt:lpstr>03. Deep dive into model interpretability </vt:lpstr>
      <vt:lpstr>Understanding SHAP Analysis</vt:lpstr>
      <vt:lpstr>04. Deep dive into model validation and tuning</vt:lpstr>
      <vt:lpstr>How to do ML model validation?</vt:lpstr>
      <vt:lpstr>What is hyperparameter tuning?</vt:lpstr>
      <vt:lpstr>Learning about OPTUNA</vt:lpstr>
      <vt:lpstr>05. Learn about model deployment</vt:lpstr>
      <vt:lpstr>Learning about FastAPI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Productionizing  End To End Machine Learning Solutions</dc:title>
  <dc:creator>sparsh dutta</dc:creator>
  <cp:lastModifiedBy>sparsh dutta</cp:lastModifiedBy>
  <cp:revision>65</cp:revision>
  <dcterms:modified xsi:type="dcterms:W3CDTF">2020-08-22T09:08:45Z</dcterms:modified>
</cp:coreProperties>
</file>