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18288000" cy="10287000"/>
  <p:notesSz cx="6858000" cy="9144000"/>
  <p:embeddedFontLst>
    <p:embeddedFont>
      <p:font typeface="210 클레이토이" panose="020B0604020202020204" charset="-127"/>
      <p:regular r:id="rId22"/>
    </p:embeddedFont>
    <p:embeddedFont>
      <p:font typeface="Muli" panose="020B0604020202020204" charset="0"/>
      <p:regular r:id="rId23"/>
    </p:embeddedFont>
    <p:embeddedFont>
      <p:font typeface="Muli Bold" panose="020B0604020202020204" charset="0"/>
      <p:regular r:id="rId24"/>
    </p:embeddedFont>
    <p:embeddedFont>
      <p:font typeface="Muli Ultra-Bold" panose="020B0604020202020204" charset="0"/>
      <p:regular r:id="rId25"/>
    </p:embeddedFont>
    <p:embeddedFont>
      <p:font typeface="Times New Roman Bold" panose="02020803070505020304" pitchFamily="18" charset="0"/>
      <p:regular r:id="rId26"/>
      <p:bold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61" d="100"/>
          <a:sy n="61" d="100"/>
        </p:scale>
        <p:origin x="32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4.sv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hyperlink" Target="https://api.flutter.dev/flutter/dart-async/Future-class.html" TargetMode="External"/><Relationship Id="rId2" Type="http://schemas.openxmlformats.org/officeDocument/2006/relationships/hyperlink" Target="https://drive.google.com/file/d/1PMQm5DOBg1ZM6Z6BWeE5G6vBzOg6-4Ib/view?usp=sharing" TargetMode="External"/><Relationship Id="rId1" Type="http://schemas.openxmlformats.org/officeDocument/2006/relationships/slideLayout" Target="../slideLayouts/slideLayout7.xml"/><Relationship Id="rId5" Type="http://schemas.openxmlformats.org/officeDocument/2006/relationships/hyperlink" Target="https://openweathermap.org/current" TargetMode="External"/><Relationship Id="rId4" Type="http://schemas.openxmlformats.org/officeDocument/2006/relationships/hyperlink" Target="https://api.flutter.dev/flutter/widgets/FutureBuilder-clas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33.png"/><Relationship Id="rId26" Type="http://schemas.openxmlformats.org/officeDocument/2006/relationships/image" Target="../media/image41.png"/><Relationship Id="rId3" Type="http://schemas.openxmlformats.org/officeDocument/2006/relationships/image" Target="../media/image18.svg"/><Relationship Id="rId21" Type="http://schemas.openxmlformats.org/officeDocument/2006/relationships/image" Target="../media/image36.sv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32.svg"/><Relationship Id="rId25" Type="http://schemas.openxmlformats.org/officeDocument/2006/relationships/image" Target="../media/image40.svg"/><Relationship Id="rId2" Type="http://schemas.openxmlformats.org/officeDocument/2006/relationships/image" Target="../media/image17.png"/><Relationship Id="rId16" Type="http://schemas.openxmlformats.org/officeDocument/2006/relationships/image" Target="../media/image31.png"/><Relationship Id="rId20"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21.png"/><Relationship Id="rId11" Type="http://schemas.openxmlformats.org/officeDocument/2006/relationships/image" Target="../media/image26.svg"/><Relationship Id="rId24" Type="http://schemas.openxmlformats.org/officeDocument/2006/relationships/image" Target="../media/image39.png"/><Relationship Id="rId5" Type="http://schemas.openxmlformats.org/officeDocument/2006/relationships/image" Target="../media/image20.svg"/><Relationship Id="rId15" Type="http://schemas.openxmlformats.org/officeDocument/2006/relationships/image" Target="../media/image30.svg"/><Relationship Id="rId23" Type="http://schemas.openxmlformats.org/officeDocument/2006/relationships/image" Target="../media/image38.svg"/><Relationship Id="rId10" Type="http://schemas.openxmlformats.org/officeDocument/2006/relationships/image" Target="../media/image25.png"/><Relationship Id="rId19" Type="http://schemas.openxmlformats.org/officeDocument/2006/relationships/image" Target="../media/image34.svg"/><Relationship Id="rId4" Type="http://schemas.openxmlformats.org/officeDocument/2006/relationships/image" Target="../media/image19.png"/><Relationship Id="rId9" Type="http://schemas.openxmlformats.org/officeDocument/2006/relationships/image" Target="../media/image24.svg"/><Relationship Id="rId14" Type="http://schemas.openxmlformats.org/officeDocument/2006/relationships/image" Target="../media/image29.png"/><Relationship Id="rId22" Type="http://schemas.openxmlformats.org/officeDocument/2006/relationships/image" Target="../media/image37.png"/><Relationship Id="rId27" Type="http://schemas.openxmlformats.org/officeDocument/2006/relationships/image" Target="../media/image42.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C3D6EF"/>
        </a:solidFill>
        <a:effectLst/>
      </p:bgPr>
    </p:bg>
    <p:spTree>
      <p:nvGrpSpPr>
        <p:cNvPr id="1" name=""/>
        <p:cNvGrpSpPr/>
        <p:nvPr/>
      </p:nvGrpSpPr>
      <p:grpSpPr>
        <a:xfrm>
          <a:off x="0" y="0"/>
          <a:ext cx="0" cy="0"/>
          <a:chOff x="0" y="0"/>
          <a:chExt cx="0" cy="0"/>
        </a:xfrm>
      </p:grpSpPr>
      <p:sp>
        <p:nvSpPr>
          <p:cNvPr id="2" name="Freeform 2"/>
          <p:cNvSpPr/>
          <p:nvPr/>
        </p:nvSpPr>
        <p:spPr>
          <a:xfrm rot="889068">
            <a:off x="3684673" y="773525"/>
            <a:ext cx="2408733" cy="1326364"/>
          </a:xfrm>
          <a:custGeom>
            <a:avLst/>
            <a:gdLst/>
            <a:ahLst/>
            <a:cxnLst/>
            <a:rect l="l" t="t" r="r" b="b"/>
            <a:pathLst>
              <a:path w="2408733" h="1326364">
                <a:moveTo>
                  <a:pt x="0" y="0"/>
                </a:moveTo>
                <a:lnTo>
                  <a:pt x="2408733" y="0"/>
                </a:lnTo>
                <a:lnTo>
                  <a:pt x="2408733" y="1326364"/>
                </a:lnTo>
                <a:lnTo>
                  <a:pt x="0" y="1326364"/>
                </a:lnTo>
                <a:lnTo>
                  <a:pt x="0" y="0"/>
                </a:lnTo>
                <a:close/>
              </a:path>
            </a:pathLst>
          </a:custGeom>
          <a:blipFill>
            <a:blip r:embed="rId2">
              <a:extLst>
                <a:ext uri="{96DAC541-7B7A-43D3-8B79-37D633B846F1}">
                  <asvg:svgBlip xmlns:asvg="http://schemas.microsoft.com/office/drawing/2016/SVG/main" r:embed="rId3"/>
                </a:ext>
              </a:extLst>
            </a:blip>
            <a:stretch>
              <a:fillRect l="-185706" t="-74973" r="-84865"/>
            </a:stretch>
          </a:blipFill>
        </p:spPr>
        <p:txBody>
          <a:bodyPr/>
          <a:lstStyle/>
          <a:p>
            <a:endParaRPr lang="en-US"/>
          </a:p>
        </p:txBody>
      </p:sp>
      <p:grpSp>
        <p:nvGrpSpPr>
          <p:cNvPr id="3" name="Group 3"/>
          <p:cNvGrpSpPr/>
          <p:nvPr/>
        </p:nvGrpSpPr>
        <p:grpSpPr>
          <a:xfrm>
            <a:off x="1675925" y="1990658"/>
            <a:ext cx="14936149" cy="6305684"/>
            <a:chOff x="0" y="0"/>
            <a:chExt cx="3933801" cy="1660756"/>
          </a:xfrm>
        </p:grpSpPr>
        <p:sp>
          <p:nvSpPr>
            <p:cNvPr id="4" name="Freeform 4"/>
            <p:cNvSpPr/>
            <p:nvPr/>
          </p:nvSpPr>
          <p:spPr>
            <a:xfrm>
              <a:off x="0" y="0"/>
              <a:ext cx="3933801" cy="1660756"/>
            </a:xfrm>
            <a:custGeom>
              <a:avLst/>
              <a:gdLst/>
              <a:ahLst/>
              <a:cxnLst/>
              <a:rect l="l" t="t" r="r" b="b"/>
              <a:pathLst>
                <a:path w="3933801" h="1660756">
                  <a:moveTo>
                    <a:pt x="15550" y="0"/>
                  </a:moveTo>
                  <a:lnTo>
                    <a:pt x="3918250" y="0"/>
                  </a:lnTo>
                  <a:cubicBezTo>
                    <a:pt x="3926839" y="0"/>
                    <a:pt x="3933801" y="6962"/>
                    <a:pt x="3933801" y="15550"/>
                  </a:cubicBezTo>
                  <a:lnTo>
                    <a:pt x="3933801" y="1645206"/>
                  </a:lnTo>
                  <a:cubicBezTo>
                    <a:pt x="3933801" y="1649330"/>
                    <a:pt x="3932162" y="1653286"/>
                    <a:pt x="3929246" y="1656202"/>
                  </a:cubicBezTo>
                  <a:cubicBezTo>
                    <a:pt x="3926330" y="1659118"/>
                    <a:pt x="3922375" y="1660756"/>
                    <a:pt x="3918250" y="1660756"/>
                  </a:cubicBezTo>
                  <a:lnTo>
                    <a:pt x="15550" y="1660756"/>
                  </a:lnTo>
                  <a:cubicBezTo>
                    <a:pt x="11426" y="1660756"/>
                    <a:pt x="7471" y="1659118"/>
                    <a:pt x="4554" y="1656202"/>
                  </a:cubicBezTo>
                  <a:cubicBezTo>
                    <a:pt x="1638" y="1653286"/>
                    <a:pt x="0" y="1649330"/>
                    <a:pt x="0" y="1645206"/>
                  </a:cubicBezTo>
                  <a:lnTo>
                    <a:pt x="0" y="15550"/>
                  </a:lnTo>
                  <a:cubicBezTo>
                    <a:pt x="0" y="11426"/>
                    <a:pt x="1638" y="7471"/>
                    <a:pt x="4554" y="4554"/>
                  </a:cubicBezTo>
                  <a:cubicBezTo>
                    <a:pt x="7471" y="1638"/>
                    <a:pt x="11426" y="0"/>
                    <a:pt x="15550" y="0"/>
                  </a:cubicBezTo>
                  <a:close/>
                </a:path>
              </a:pathLst>
            </a:custGeom>
            <a:solidFill>
              <a:srgbClr val="F7F6F8"/>
            </a:solidFill>
            <a:ln w="19050" cap="rnd">
              <a:solidFill>
                <a:srgbClr val="0A2E76"/>
              </a:solidFill>
              <a:prstDash val="solid"/>
              <a:round/>
            </a:ln>
          </p:spPr>
          <p:txBody>
            <a:bodyPr/>
            <a:lstStyle/>
            <a:p>
              <a:endParaRPr lang="en-US"/>
            </a:p>
          </p:txBody>
        </p:sp>
        <p:sp>
          <p:nvSpPr>
            <p:cNvPr id="5" name="TextBox 5"/>
            <p:cNvSpPr txBox="1"/>
            <p:nvPr/>
          </p:nvSpPr>
          <p:spPr>
            <a:xfrm>
              <a:off x="0" y="-28575"/>
              <a:ext cx="3933801" cy="1689331"/>
            </a:xfrm>
            <a:prstGeom prst="rect">
              <a:avLst/>
            </a:prstGeom>
          </p:spPr>
          <p:txBody>
            <a:bodyPr lIns="50800" tIns="50800" rIns="50800" bIns="50800" rtlCol="0" anchor="ctr"/>
            <a:lstStyle/>
            <a:p>
              <a:pPr marL="0" lvl="0" indent="0" algn="ctr">
                <a:lnSpc>
                  <a:spcPts val="2600"/>
                </a:lnSpc>
                <a:spcBef>
                  <a:spcPct val="0"/>
                </a:spcBef>
              </a:pPr>
              <a:endParaRPr/>
            </a:p>
          </p:txBody>
        </p:sp>
      </p:grpSp>
      <p:sp>
        <p:nvSpPr>
          <p:cNvPr id="6" name="Freeform 6"/>
          <p:cNvSpPr/>
          <p:nvPr/>
        </p:nvSpPr>
        <p:spPr>
          <a:xfrm rot="-449982">
            <a:off x="1455990" y="632621"/>
            <a:ext cx="1965304" cy="3002547"/>
          </a:xfrm>
          <a:custGeom>
            <a:avLst/>
            <a:gdLst/>
            <a:ahLst/>
            <a:cxnLst/>
            <a:rect l="l" t="t" r="r" b="b"/>
            <a:pathLst>
              <a:path w="1965304" h="3002547">
                <a:moveTo>
                  <a:pt x="0" y="0"/>
                </a:moveTo>
                <a:lnTo>
                  <a:pt x="1965303" y="0"/>
                </a:lnTo>
                <a:lnTo>
                  <a:pt x="1965303" y="3002547"/>
                </a:lnTo>
                <a:lnTo>
                  <a:pt x="0" y="300254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grpSp>
        <p:nvGrpSpPr>
          <p:cNvPr id="7" name="Group 7"/>
          <p:cNvGrpSpPr/>
          <p:nvPr/>
        </p:nvGrpSpPr>
        <p:grpSpPr>
          <a:xfrm>
            <a:off x="3189735" y="1803400"/>
            <a:ext cx="13169092" cy="6680200"/>
            <a:chOff x="0" y="0"/>
            <a:chExt cx="17558789" cy="8906933"/>
          </a:xfrm>
        </p:grpSpPr>
        <p:sp>
          <p:nvSpPr>
            <p:cNvPr id="8" name="TextBox 8"/>
            <p:cNvSpPr txBox="1"/>
            <p:nvPr/>
          </p:nvSpPr>
          <p:spPr>
            <a:xfrm>
              <a:off x="1189700" y="-28575"/>
              <a:ext cx="15697367" cy="731308"/>
            </a:xfrm>
            <a:prstGeom prst="rect">
              <a:avLst/>
            </a:prstGeom>
          </p:spPr>
          <p:txBody>
            <a:bodyPr lIns="0" tIns="0" rIns="0" bIns="0" rtlCol="0" anchor="t">
              <a:spAutoFit/>
            </a:bodyPr>
            <a:lstStyle/>
            <a:p>
              <a:pPr marL="0" lvl="0" indent="0" algn="ctr">
                <a:lnSpc>
                  <a:spcPts val="4550"/>
                </a:lnSpc>
                <a:spcBef>
                  <a:spcPct val="0"/>
                </a:spcBef>
              </a:pPr>
              <a:endParaRPr/>
            </a:p>
          </p:txBody>
        </p:sp>
        <p:sp>
          <p:nvSpPr>
            <p:cNvPr id="9" name="TextBox 9"/>
            <p:cNvSpPr txBox="1"/>
            <p:nvPr/>
          </p:nvSpPr>
          <p:spPr>
            <a:xfrm>
              <a:off x="0" y="829733"/>
              <a:ext cx="17558789" cy="8077200"/>
            </a:xfrm>
            <a:prstGeom prst="rect">
              <a:avLst/>
            </a:prstGeom>
          </p:spPr>
          <p:txBody>
            <a:bodyPr lIns="0" tIns="0" rIns="0" bIns="0" rtlCol="0" anchor="t">
              <a:spAutoFit/>
            </a:bodyPr>
            <a:lstStyle/>
            <a:p>
              <a:pPr algn="ctr">
                <a:lnSpc>
                  <a:spcPts val="11999"/>
                </a:lnSpc>
              </a:pPr>
              <a:r>
                <a:rPr lang="en-US" sz="9999" b="1">
                  <a:solidFill>
                    <a:srgbClr val="0A2E76"/>
                  </a:solidFill>
                  <a:latin typeface="Muli Ultra-Bold"/>
                  <a:ea typeface="Muli Ultra-Bold"/>
                  <a:cs typeface="Muli Ultra-Bold"/>
                  <a:sym typeface="Muli Ultra-Bold"/>
                </a:rPr>
                <a:t>Chủ đề 11: Future và Async/Await trong Flutter</a:t>
              </a:r>
            </a:p>
            <a:p>
              <a:pPr algn="ctr">
                <a:lnSpc>
                  <a:spcPts val="11999"/>
                </a:lnSpc>
              </a:pPr>
              <a:endParaRPr lang="en-US" sz="9999" b="1">
                <a:solidFill>
                  <a:srgbClr val="0A2E76"/>
                </a:solidFill>
                <a:latin typeface="Muli Ultra-Bold"/>
                <a:ea typeface="Muli Ultra-Bold"/>
                <a:cs typeface="Muli Ultra-Bold"/>
                <a:sym typeface="Muli Ultra-Bold"/>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28700" y="406048"/>
            <a:ext cx="11030665" cy="3476890"/>
          </a:xfrm>
          <a:custGeom>
            <a:avLst/>
            <a:gdLst/>
            <a:ahLst/>
            <a:cxnLst/>
            <a:rect l="l" t="t" r="r" b="b"/>
            <a:pathLst>
              <a:path w="11030665" h="3476890">
                <a:moveTo>
                  <a:pt x="0" y="0"/>
                </a:moveTo>
                <a:lnTo>
                  <a:pt x="11030665" y="0"/>
                </a:lnTo>
                <a:lnTo>
                  <a:pt x="11030665" y="3476890"/>
                </a:lnTo>
                <a:lnTo>
                  <a:pt x="0" y="3476890"/>
                </a:lnTo>
                <a:lnTo>
                  <a:pt x="0" y="0"/>
                </a:lnTo>
                <a:close/>
              </a:path>
            </a:pathLst>
          </a:custGeom>
          <a:blipFill>
            <a:blip r:embed="rId2"/>
            <a:stretch>
              <a:fillRect/>
            </a:stretch>
          </a:blipFill>
        </p:spPr>
        <p:txBody>
          <a:bodyPr/>
          <a:lstStyle/>
          <a:p>
            <a:endParaRPr lang="en-US"/>
          </a:p>
        </p:txBody>
      </p:sp>
      <p:sp>
        <p:nvSpPr>
          <p:cNvPr id="3" name="Freeform 3"/>
          <p:cNvSpPr/>
          <p:nvPr/>
        </p:nvSpPr>
        <p:spPr>
          <a:xfrm>
            <a:off x="1658981" y="3882938"/>
            <a:ext cx="7485019" cy="6278849"/>
          </a:xfrm>
          <a:custGeom>
            <a:avLst/>
            <a:gdLst/>
            <a:ahLst/>
            <a:cxnLst/>
            <a:rect l="l" t="t" r="r" b="b"/>
            <a:pathLst>
              <a:path w="7485019" h="6278849">
                <a:moveTo>
                  <a:pt x="0" y="0"/>
                </a:moveTo>
                <a:lnTo>
                  <a:pt x="7485019" y="0"/>
                </a:lnTo>
                <a:lnTo>
                  <a:pt x="7485019" y="6278848"/>
                </a:lnTo>
                <a:lnTo>
                  <a:pt x="0" y="6278848"/>
                </a:lnTo>
                <a:lnTo>
                  <a:pt x="0" y="0"/>
                </a:lnTo>
                <a:close/>
              </a:path>
            </a:pathLst>
          </a:custGeom>
          <a:blipFill>
            <a:blip r:embed="rId3"/>
            <a:stretch>
              <a:fillRect/>
            </a:stretch>
          </a:blipFill>
        </p:spPr>
        <p:txBody>
          <a:bodyPr/>
          <a:lstStyle/>
          <a:p>
            <a:endParaRPr lang="en-US"/>
          </a:p>
        </p:txBody>
      </p:sp>
      <p:sp>
        <p:nvSpPr>
          <p:cNvPr id="4" name="Freeform 4"/>
          <p:cNvSpPr/>
          <p:nvPr/>
        </p:nvSpPr>
        <p:spPr>
          <a:xfrm>
            <a:off x="10816884" y="3882938"/>
            <a:ext cx="6081785" cy="5737013"/>
          </a:xfrm>
          <a:custGeom>
            <a:avLst/>
            <a:gdLst/>
            <a:ahLst/>
            <a:cxnLst/>
            <a:rect l="l" t="t" r="r" b="b"/>
            <a:pathLst>
              <a:path w="6081785" h="5737013">
                <a:moveTo>
                  <a:pt x="0" y="0"/>
                </a:moveTo>
                <a:lnTo>
                  <a:pt x="6081785" y="0"/>
                </a:lnTo>
                <a:lnTo>
                  <a:pt x="6081785" y="5737013"/>
                </a:lnTo>
                <a:lnTo>
                  <a:pt x="0" y="5737013"/>
                </a:lnTo>
                <a:lnTo>
                  <a:pt x="0" y="0"/>
                </a:lnTo>
                <a:close/>
              </a:path>
            </a:pathLst>
          </a:custGeom>
          <a:blipFill>
            <a:blip r:embed="rId4"/>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155098"/>
            <a:chOff x="0" y="0"/>
            <a:chExt cx="4902258" cy="567598"/>
          </a:xfrm>
        </p:grpSpPr>
        <p:sp>
          <p:nvSpPr>
            <p:cNvPr id="3" name="Freeform 3"/>
            <p:cNvSpPr/>
            <p:nvPr/>
          </p:nvSpPr>
          <p:spPr>
            <a:xfrm>
              <a:off x="0" y="0"/>
              <a:ext cx="4902258" cy="567598"/>
            </a:xfrm>
            <a:custGeom>
              <a:avLst/>
              <a:gdLst/>
              <a:ahLst/>
              <a:cxnLst/>
              <a:rect l="l" t="t" r="r" b="b"/>
              <a:pathLst>
                <a:path w="4902258" h="567598">
                  <a:moveTo>
                    <a:pt x="0" y="0"/>
                  </a:moveTo>
                  <a:lnTo>
                    <a:pt x="4902258" y="0"/>
                  </a:lnTo>
                  <a:lnTo>
                    <a:pt x="4902258" y="567598"/>
                  </a:lnTo>
                  <a:lnTo>
                    <a:pt x="0" y="567598"/>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586648"/>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Freeform 5"/>
          <p:cNvSpPr/>
          <p:nvPr/>
        </p:nvSpPr>
        <p:spPr>
          <a:xfrm>
            <a:off x="2334282" y="2153695"/>
            <a:ext cx="3842657" cy="7828773"/>
          </a:xfrm>
          <a:custGeom>
            <a:avLst/>
            <a:gdLst/>
            <a:ahLst/>
            <a:cxnLst/>
            <a:rect l="l" t="t" r="r" b="b"/>
            <a:pathLst>
              <a:path w="3842657" h="7828773">
                <a:moveTo>
                  <a:pt x="0" y="0"/>
                </a:moveTo>
                <a:lnTo>
                  <a:pt x="3842657" y="0"/>
                </a:lnTo>
                <a:lnTo>
                  <a:pt x="3842657" y="7828772"/>
                </a:lnTo>
                <a:lnTo>
                  <a:pt x="0" y="7828772"/>
                </a:lnTo>
                <a:lnTo>
                  <a:pt x="0" y="0"/>
                </a:lnTo>
                <a:close/>
              </a:path>
            </a:pathLst>
          </a:custGeom>
          <a:blipFill>
            <a:blip r:embed="rId2"/>
            <a:stretch>
              <a:fillRect/>
            </a:stretch>
          </a:blipFill>
        </p:spPr>
        <p:txBody>
          <a:bodyPr/>
          <a:lstStyle/>
          <a:p>
            <a:endParaRPr lang="en-US"/>
          </a:p>
        </p:txBody>
      </p:sp>
      <p:sp>
        <p:nvSpPr>
          <p:cNvPr id="6" name="Freeform 6"/>
          <p:cNvSpPr/>
          <p:nvPr/>
        </p:nvSpPr>
        <p:spPr>
          <a:xfrm>
            <a:off x="7601356" y="2153695"/>
            <a:ext cx="3794823" cy="7828773"/>
          </a:xfrm>
          <a:custGeom>
            <a:avLst/>
            <a:gdLst/>
            <a:ahLst/>
            <a:cxnLst/>
            <a:rect l="l" t="t" r="r" b="b"/>
            <a:pathLst>
              <a:path w="3794823" h="7828773">
                <a:moveTo>
                  <a:pt x="0" y="0"/>
                </a:moveTo>
                <a:lnTo>
                  <a:pt x="3794824" y="0"/>
                </a:lnTo>
                <a:lnTo>
                  <a:pt x="3794824" y="7828772"/>
                </a:lnTo>
                <a:lnTo>
                  <a:pt x="0" y="7828772"/>
                </a:lnTo>
                <a:lnTo>
                  <a:pt x="0" y="0"/>
                </a:lnTo>
                <a:close/>
              </a:path>
            </a:pathLst>
          </a:custGeom>
          <a:blipFill>
            <a:blip r:embed="rId3"/>
            <a:stretch>
              <a:fillRect/>
            </a:stretch>
          </a:blipFill>
        </p:spPr>
        <p:txBody>
          <a:bodyPr/>
          <a:lstStyle/>
          <a:p>
            <a:endParaRPr lang="en-US"/>
          </a:p>
        </p:txBody>
      </p:sp>
      <p:sp>
        <p:nvSpPr>
          <p:cNvPr id="7" name="Freeform 7"/>
          <p:cNvSpPr/>
          <p:nvPr/>
        </p:nvSpPr>
        <p:spPr>
          <a:xfrm>
            <a:off x="13093346" y="2219081"/>
            <a:ext cx="3589192" cy="7697999"/>
          </a:xfrm>
          <a:custGeom>
            <a:avLst/>
            <a:gdLst/>
            <a:ahLst/>
            <a:cxnLst/>
            <a:rect l="l" t="t" r="r" b="b"/>
            <a:pathLst>
              <a:path w="3589192" h="7697999">
                <a:moveTo>
                  <a:pt x="0" y="0"/>
                </a:moveTo>
                <a:lnTo>
                  <a:pt x="3589192" y="0"/>
                </a:lnTo>
                <a:lnTo>
                  <a:pt x="3589192" y="7698000"/>
                </a:lnTo>
                <a:lnTo>
                  <a:pt x="0" y="7698000"/>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2. FutureBuilder Widget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481556" y="4299008"/>
            <a:ext cx="15777744" cy="2547406"/>
          </a:xfrm>
          <a:prstGeom prst="rect">
            <a:avLst/>
          </a:prstGeom>
        </p:spPr>
        <p:txBody>
          <a:bodyPr lIns="0" tIns="0" rIns="0" bIns="0" rtlCol="0" anchor="t">
            <a:spAutoFit/>
          </a:bodyPr>
          <a:lstStyle/>
          <a:p>
            <a:pPr marL="773067" lvl="1" indent="-386534" algn="just">
              <a:lnSpc>
                <a:spcPts val="5012"/>
              </a:lnSpc>
              <a:buFont typeface="Arial"/>
              <a:buChar char="•"/>
            </a:pPr>
            <a:r>
              <a:rPr lang="en-US" sz="3580">
                <a:solidFill>
                  <a:srgbClr val="0A2E76"/>
                </a:solidFill>
                <a:latin typeface="Times New Roman"/>
                <a:ea typeface="Times New Roman"/>
                <a:cs typeface="Times New Roman"/>
                <a:sym typeface="Times New Roman"/>
              </a:rPr>
              <a:t>Cho phép chương trình bắt và xử lý các ngoại lệ xảy ra trong quá trình thực thi bất đồng bộ , giúp ứng dụng không bị dừng đột ngột.</a:t>
            </a:r>
          </a:p>
          <a:p>
            <a:pPr marL="773067" lvl="1" indent="-386534" algn="just">
              <a:lnSpc>
                <a:spcPts val="5012"/>
              </a:lnSpc>
              <a:buFont typeface="Arial"/>
              <a:buChar char="•"/>
            </a:pPr>
            <a:r>
              <a:rPr lang="en-US" sz="3580">
                <a:solidFill>
                  <a:srgbClr val="0A2E76"/>
                </a:solidFill>
                <a:latin typeface="Times New Roman"/>
                <a:ea typeface="Times New Roman"/>
                <a:cs typeface="Times New Roman"/>
                <a:sym typeface="Times New Roman"/>
              </a:rPr>
              <a:t>Khối try chứa đoạn mã có thể gây lỗi; nếu lỗi xảy ra, catch hoặc các khối on tương ứng sẽ xử lý và hiển thị thông báo cho người dùng.</a:t>
            </a: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3.Erro Handling với try cat-catch</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218494" y="3322134"/>
            <a:ext cx="15777744" cy="5671676"/>
          </a:xfrm>
          <a:prstGeom prst="rect">
            <a:avLst/>
          </a:prstGeom>
        </p:spPr>
        <p:txBody>
          <a:bodyPr lIns="0" tIns="0" rIns="0" bIns="0" rtlCol="0" anchor="t">
            <a:spAutoFit/>
          </a:bodyPr>
          <a:lstStyle/>
          <a:p>
            <a:pPr algn="just">
              <a:lnSpc>
                <a:spcPts val="5012"/>
              </a:lnSpc>
            </a:pPr>
            <a:r>
              <a:rPr lang="en-US" sz="3580">
                <a:solidFill>
                  <a:srgbClr val="0A2E76"/>
                </a:solidFill>
                <a:latin typeface="Times New Roman"/>
                <a:ea typeface="Times New Roman"/>
                <a:cs typeface="Times New Roman"/>
                <a:sym typeface="Times New Roman"/>
              </a:rPr>
              <a:t>Một số ngoại lệ phổ biến:</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FormatException</a:t>
            </a:r>
            <a:r>
              <a:rPr lang="en-US" sz="3580">
                <a:solidFill>
                  <a:srgbClr val="0A2E76"/>
                </a:solidFill>
                <a:latin typeface="Times New Roman"/>
                <a:ea typeface="Times New Roman"/>
                <a:cs typeface="Times New Roman"/>
                <a:sym typeface="Times New Roman"/>
              </a:rPr>
              <a:t>: Lỗi định dạng (ví dụ: parse string thành số)</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RangeError</a:t>
            </a:r>
            <a:r>
              <a:rPr lang="en-US" sz="3580">
                <a:solidFill>
                  <a:srgbClr val="0A2E76"/>
                </a:solidFill>
                <a:latin typeface="Times New Roman"/>
                <a:ea typeface="Times New Roman"/>
                <a:cs typeface="Times New Roman"/>
                <a:sym typeface="Times New Roman"/>
              </a:rPr>
              <a:t>: Truy cập index ngoài phạm vi của List</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ArgumentError</a:t>
            </a:r>
            <a:r>
              <a:rPr lang="en-US" sz="3580">
                <a:solidFill>
                  <a:srgbClr val="0A2E76"/>
                </a:solidFill>
                <a:latin typeface="Times New Roman"/>
                <a:ea typeface="Times New Roman"/>
                <a:cs typeface="Times New Roman"/>
                <a:sym typeface="Times New Roman"/>
              </a:rPr>
              <a:t>: Tham số không hợp lệ</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StateError</a:t>
            </a:r>
            <a:r>
              <a:rPr lang="en-US" sz="3580">
                <a:solidFill>
                  <a:srgbClr val="0A2E76"/>
                </a:solidFill>
                <a:latin typeface="Times New Roman"/>
                <a:ea typeface="Times New Roman"/>
                <a:cs typeface="Times New Roman"/>
                <a:sym typeface="Times New Roman"/>
              </a:rPr>
              <a:t>: Trạng thái đối tượng không hợp lệ</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FileSystemException</a:t>
            </a:r>
            <a:r>
              <a:rPr lang="en-US" sz="3580">
                <a:solidFill>
                  <a:srgbClr val="0A2E76"/>
                </a:solidFill>
                <a:latin typeface="Times New Roman"/>
                <a:ea typeface="Times New Roman"/>
                <a:cs typeface="Times New Roman"/>
                <a:sym typeface="Times New Roman"/>
              </a:rPr>
              <a:t>: Lỗi thao tác với file/thư mục</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SocketException</a:t>
            </a:r>
            <a:r>
              <a:rPr lang="en-US" sz="3580">
                <a:solidFill>
                  <a:srgbClr val="0A2E76"/>
                </a:solidFill>
                <a:latin typeface="Times New Roman"/>
                <a:ea typeface="Times New Roman"/>
                <a:cs typeface="Times New Roman"/>
                <a:sym typeface="Times New Roman"/>
              </a:rPr>
              <a:t>: Lỗi kết nối mạng</a:t>
            </a:r>
          </a:p>
          <a:p>
            <a:pPr marL="773067" lvl="1" indent="-386534" algn="just">
              <a:lnSpc>
                <a:spcPts val="5012"/>
              </a:lnSpc>
              <a:buFont typeface="Arial"/>
              <a:buChar char="•"/>
            </a:pPr>
            <a:r>
              <a:rPr lang="en-US" sz="3580" b="1">
                <a:solidFill>
                  <a:srgbClr val="0A2E76"/>
                </a:solidFill>
                <a:latin typeface="Times New Roman Bold"/>
                <a:ea typeface="Times New Roman Bold"/>
                <a:cs typeface="Times New Roman Bold"/>
                <a:sym typeface="Times New Roman Bold"/>
              </a:rPr>
              <a:t>TimeoutException</a:t>
            </a:r>
            <a:r>
              <a:rPr lang="en-US" sz="3580">
                <a:solidFill>
                  <a:srgbClr val="0A2E76"/>
                </a:solidFill>
                <a:latin typeface="Times New Roman"/>
                <a:ea typeface="Times New Roman"/>
                <a:cs typeface="Times New Roman"/>
                <a:sym typeface="Times New Roman"/>
              </a:rPr>
              <a:t>: Hết thời gian chờ</a:t>
            </a:r>
          </a:p>
          <a:p>
            <a:pPr algn="just">
              <a:lnSpc>
                <a:spcPts val="5012"/>
              </a:lnSpc>
            </a:pPr>
            <a:endParaRPr lang="en-US" sz="358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3.Erro Handling với try cat-catch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Freeform 5"/>
          <p:cNvSpPr/>
          <p:nvPr/>
        </p:nvSpPr>
        <p:spPr>
          <a:xfrm>
            <a:off x="3842310" y="2851506"/>
            <a:ext cx="8909204" cy="7681212"/>
          </a:xfrm>
          <a:custGeom>
            <a:avLst/>
            <a:gdLst/>
            <a:ahLst/>
            <a:cxnLst/>
            <a:rect l="l" t="t" r="r" b="b"/>
            <a:pathLst>
              <a:path w="8909204" h="7681212">
                <a:moveTo>
                  <a:pt x="0" y="0"/>
                </a:moveTo>
                <a:lnTo>
                  <a:pt x="8909204" y="0"/>
                </a:lnTo>
                <a:lnTo>
                  <a:pt x="8909204" y="7681212"/>
                </a:lnTo>
                <a:lnTo>
                  <a:pt x="0" y="7681212"/>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3.Erro Handling với try cat-catch</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Freeform 5"/>
          <p:cNvSpPr/>
          <p:nvPr/>
        </p:nvSpPr>
        <p:spPr>
          <a:xfrm>
            <a:off x="2154202" y="2716446"/>
            <a:ext cx="3390373" cy="7266446"/>
          </a:xfrm>
          <a:custGeom>
            <a:avLst/>
            <a:gdLst/>
            <a:ahLst/>
            <a:cxnLst/>
            <a:rect l="l" t="t" r="r" b="b"/>
            <a:pathLst>
              <a:path w="3390373" h="7266446">
                <a:moveTo>
                  <a:pt x="0" y="0"/>
                </a:moveTo>
                <a:lnTo>
                  <a:pt x="3390373" y="0"/>
                </a:lnTo>
                <a:lnTo>
                  <a:pt x="3390373" y="7266445"/>
                </a:lnTo>
                <a:lnTo>
                  <a:pt x="0" y="7266445"/>
                </a:lnTo>
                <a:lnTo>
                  <a:pt x="0" y="0"/>
                </a:lnTo>
                <a:close/>
              </a:path>
            </a:pathLst>
          </a:custGeom>
          <a:blipFill>
            <a:blip r:embed="rId2"/>
            <a:stretch>
              <a:fillRect/>
            </a:stretch>
          </a:blipFill>
        </p:spPr>
        <p:txBody>
          <a:bodyPr/>
          <a:lstStyle/>
          <a:p>
            <a:endParaRPr lang="en-US"/>
          </a:p>
        </p:txBody>
      </p:sp>
      <p:sp>
        <p:nvSpPr>
          <p:cNvPr id="6" name="Freeform 6"/>
          <p:cNvSpPr/>
          <p:nvPr/>
        </p:nvSpPr>
        <p:spPr>
          <a:xfrm>
            <a:off x="7169607" y="2716446"/>
            <a:ext cx="3422323" cy="7266446"/>
          </a:xfrm>
          <a:custGeom>
            <a:avLst/>
            <a:gdLst/>
            <a:ahLst/>
            <a:cxnLst/>
            <a:rect l="l" t="t" r="r" b="b"/>
            <a:pathLst>
              <a:path w="3422323" h="7266446">
                <a:moveTo>
                  <a:pt x="0" y="0"/>
                </a:moveTo>
                <a:lnTo>
                  <a:pt x="3422323" y="0"/>
                </a:lnTo>
                <a:lnTo>
                  <a:pt x="3422323" y="7266445"/>
                </a:lnTo>
                <a:lnTo>
                  <a:pt x="0" y="7266445"/>
                </a:lnTo>
                <a:lnTo>
                  <a:pt x="0" y="0"/>
                </a:lnTo>
                <a:close/>
              </a:path>
            </a:pathLst>
          </a:custGeom>
          <a:blipFill>
            <a:blip r:embed="rId3"/>
            <a:stretch>
              <a:fillRect/>
            </a:stretch>
          </a:blipFill>
        </p:spPr>
        <p:txBody>
          <a:bodyPr/>
          <a:lstStyle/>
          <a:p>
            <a:endParaRPr lang="en-US"/>
          </a:p>
        </p:txBody>
      </p:sp>
      <p:sp>
        <p:nvSpPr>
          <p:cNvPr id="7" name="Freeform 7"/>
          <p:cNvSpPr/>
          <p:nvPr/>
        </p:nvSpPr>
        <p:spPr>
          <a:xfrm>
            <a:off x="12141650" y="2716446"/>
            <a:ext cx="3522248" cy="7266446"/>
          </a:xfrm>
          <a:custGeom>
            <a:avLst/>
            <a:gdLst/>
            <a:ahLst/>
            <a:cxnLst/>
            <a:rect l="l" t="t" r="r" b="b"/>
            <a:pathLst>
              <a:path w="3522248" h="7266446">
                <a:moveTo>
                  <a:pt x="0" y="0"/>
                </a:moveTo>
                <a:lnTo>
                  <a:pt x="3522248" y="0"/>
                </a:lnTo>
                <a:lnTo>
                  <a:pt x="3522248" y="7266445"/>
                </a:lnTo>
                <a:lnTo>
                  <a:pt x="0" y="7266445"/>
                </a:lnTo>
                <a:lnTo>
                  <a:pt x="0" y="0"/>
                </a:lnTo>
                <a:close/>
              </a:path>
            </a:pathLst>
          </a:custGeom>
          <a:blipFill>
            <a:blip r:embed="rId4"/>
            <a:stretch>
              <a:fillRect/>
            </a:stretch>
          </a:blipFill>
        </p:spPr>
        <p:txBody>
          <a:bodyPr/>
          <a:lstStyle/>
          <a:p>
            <a:endParaRPr lang="en-US"/>
          </a:p>
        </p:txBody>
      </p:sp>
      <p:sp>
        <p:nvSpPr>
          <p:cNvPr id="8" name="TextBox 8"/>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3.Erro Handling với try cat-catch</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537322" y="3724845"/>
            <a:ext cx="15140086" cy="4959350"/>
          </a:xfrm>
          <a:prstGeom prst="rect">
            <a:avLst/>
          </a:prstGeom>
        </p:spPr>
        <p:txBody>
          <a:bodyPr lIns="0" tIns="0" rIns="0" bIns="0" rtlCol="0" anchor="t">
            <a:spAutoFit/>
          </a:bodyPr>
          <a:lstStyle/>
          <a:p>
            <a:pPr marL="755651" lvl="1" indent="-377825" algn="l">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Đặc điểm:</a:t>
            </a:r>
            <a:r>
              <a:rPr lang="en-US" sz="3500">
                <a:solidFill>
                  <a:srgbClr val="0A2E76"/>
                </a:solidFill>
                <a:latin typeface="Times New Roman"/>
                <a:ea typeface="Times New Roman"/>
                <a:cs typeface="Times New Roman"/>
                <a:sym typeface="Times New Roman"/>
              </a:rPr>
              <a:t> Cho phép chạy song song nhiều Future để rút ngắn thời gian chờ và xử lý đồng thời nhiều tác vụ bất đồng bộ.</a:t>
            </a:r>
          </a:p>
          <a:p>
            <a:pPr marL="755651" lvl="1" indent="-377825" algn="l">
              <a:lnSpc>
                <a:spcPts val="4900"/>
              </a:lnSpc>
              <a:buFont typeface="Arial"/>
              <a:buChar char="•"/>
            </a:pPr>
            <a:r>
              <a:rPr lang="en-US" sz="3500">
                <a:solidFill>
                  <a:srgbClr val="0A2E76"/>
                </a:solidFill>
                <a:latin typeface="Times New Roman"/>
                <a:ea typeface="Times New Roman"/>
                <a:cs typeface="Times New Roman"/>
                <a:sym typeface="Times New Roman"/>
              </a:rPr>
              <a:t>Future.wait() nhận vào danh sách các Future, đợi tất cả hoàn tất rồi trả về danh sách kết quả, giúp ứng dụng tối ưu hiệu năng khi cần lấy nhiều nguồn dữ liệu cùng lúc</a:t>
            </a:r>
          </a:p>
          <a:p>
            <a:pPr algn="l">
              <a:lnSpc>
                <a:spcPts val="4900"/>
              </a:lnSpc>
            </a:pPr>
            <a:endParaRPr lang="en-US" sz="3500">
              <a:solidFill>
                <a:srgbClr val="0A2E76"/>
              </a:solidFill>
              <a:latin typeface="Times New Roman"/>
              <a:ea typeface="Times New Roman"/>
              <a:cs typeface="Times New Roman"/>
              <a:sym typeface="Times New Roman"/>
            </a:endParaRPr>
          </a:p>
          <a:p>
            <a:pPr algn="l">
              <a:lnSpc>
                <a:spcPts val="4900"/>
              </a:lnSpc>
            </a:pPr>
            <a:endParaRPr lang="en-US" sz="3500">
              <a:solidFill>
                <a:srgbClr val="0A2E76"/>
              </a:solidFill>
              <a:latin typeface="Times New Roman"/>
              <a:ea typeface="Times New Roman"/>
              <a:cs typeface="Times New Roman"/>
              <a:sym typeface="Times New Roman"/>
            </a:endParaRPr>
          </a:p>
          <a:p>
            <a:pPr algn="l">
              <a:lnSpc>
                <a:spcPts val="4900"/>
              </a:lnSpc>
            </a:pPr>
            <a:endParaRPr lang="en-US" sz="350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21463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4. Combine multiple Futures với Future.wait()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734504" y="570146"/>
            <a:ext cx="15676377" cy="21463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4. Combine multiple Futures với Future.wait()</a:t>
            </a:r>
          </a:p>
        </p:txBody>
      </p:sp>
      <p:sp>
        <p:nvSpPr>
          <p:cNvPr id="6" name="Freeform 6"/>
          <p:cNvSpPr/>
          <p:nvPr/>
        </p:nvSpPr>
        <p:spPr>
          <a:xfrm>
            <a:off x="3706022" y="3915713"/>
            <a:ext cx="9733341" cy="3437042"/>
          </a:xfrm>
          <a:custGeom>
            <a:avLst/>
            <a:gdLst/>
            <a:ahLst/>
            <a:cxnLst/>
            <a:rect l="l" t="t" r="r" b="b"/>
            <a:pathLst>
              <a:path w="9733341" h="3437042">
                <a:moveTo>
                  <a:pt x="0" y="0"/>
                </a:moveTo>
                <a:lnTo>
                  <a:pt x="9733341" y="0"/>
                </a:lnTo>
                <a:lnTo>
                  <a:pt x="9733341" y="3437043"/>
                </a:lnTo>
                <a:lnTo>
                  <a:pt x="0" y="3437043"/>
                </a:lnTo>
                <a:lnTo>
                  <a:pt x="0" y="0"/>
                </a:lnTo>
                <a:close/>
              </a:path>
            </a:pathLst>
          </a:custGeom>
          <a:blipFill>
            <a:blip r:embed="rId2"/>
            <a:stretch>
              <a:fillRect l="-3555" r="-3555" b="-1264"/>
            </a:stretch>
          </a:blipFill>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155098"/>
            <a:chOff x="0" y="0"/>
            <a:chExt cx="4902258" cy="567598"/>
          </a:xfrm>
        </p:grpSpPr>
        <p:sp>
          <p:nvSpPr>
            <p:cNvPr id="3" name="Freeform 3"/>
            <p:cNvSpPr/>
            <p:nvPr/>
          </p:nvSpPr>
          <p:spPr>
            <a:xfrm>
              <a:off x="0" y="0"/>
              <a:ext cx="4902258" cy="567598"/>
            </a:xfrm>
            <a:custGeom>
              <a:avLst/>
              <a:gdLst/>
              <a:ahLst/>
              <a:cxnLst/>
              <a:rect l="l" t="t" r="r" b="b"/>
              <a:pathLst>
                <a:path w="4902258" h="567598">
                  <a:moveTo>
                    <a:pt x="0" y="0"/>
                  </a:moveTo>
                  <a:lnTo>
                    <a:pt x="4902258" y="0"/>
                  </a:lnTo>
                  <a:lnTo>
                    <a:pt x="4902258" y="567598"/>
                  </a:lnTo>
                  <a:lnTo>
                    <a:pt x="0" y="567598"/>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586648"/>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5. Demo WeatherApp</a:t>
            </a:r>
          </a:p>
        </p:txBody>
      </p:sp>
      <p:sp>
        <p:nvSpPr>
          <p:cNvPr id="6" name="Freeform 6"/>
          <p:cNvSpPr/>
          <p:nvPr/>
        </p:nvSpPr>
        <p:spPr>
          <a:xfrm>
            <a:off x="1793306" y="2196571"/>
            <a:ext cx="3589192" cy="7697999"/>
          </a:xfrm>
          <a:custGeom>
            <a:avLst/>
            <a:gdLst/>
            <a:ahLst/>
            <a:cxnLst/>
            <a:rect l="l" t="t" r="r" b="b"/>
            <a:pathLst>
              <a:path w="3589192" h="7697999">
                <a:moveTo>
                  <a:pt x="0" y="0"/>
                </a:moveTo>
                <a:lnTo>
                  <a:pt x="3589192" y="0"/>
                </a:lnTo>
                <a:lnTo>
                  <a:pt x="3589192" y="7698000"/>
                </a:lnTo>
                <a:lnTo>
                  <a:pt x="0" y="7698000"/>
                </a:lnTo>
                <a:lnTo>
                  <a:pt x="0" y="0"/>
                </a:lnTo>
                <a:close/>
              </a:path>
            </a:pathLst>
          </a:custGeom>
          <a:blipFill>
            <a:blip r:embed="rId2"/>
            <a:stretch>
              <a:fillRect/>
            </a:stretch>
          </a:blipFill>
        </p:spPr>
        <p:txBody>
          <a:bodyPr/>
          <a:lstStyle/>
          <a:p>
            <a:endParaRPr lang="en-US"/>
          </a:p>
        </p:txBody>
      </p:sp>
      <p:sp>
        <p:nvSpPr>
          <p:cNvPr id="7" name="TextBox 7"/>
          <p:cNvSpPr txBox="1"/>
          <p:nvPr/>
        </p:nvSpPr>
        <p:spPr>
          <a:xfrm>
            <a:off x="7615033" y="3090580"/>
            <a:ext cx="10232898" cy="4959350"/>
          </a:xfrm>
          <a:prstGeom prst="rect">
            <a:avLst/>
          </a:prstGeom>
        </p:spPr>
        <p:txBody>
          <a:bodyPr lIns="0" tIns="0" rIns="0" bIns="0" rtlCol="0" anchor="t">
            <a:spAutoFit/>
          </a:bodyPr>
          <a:lstStyle/>
          <a:p>
            <a:pPr marL="755651" lvl="1" indent="-377825" algn="l">
              <a:lnSpc>
                <a:spcPts val="4900"/>
              </a:lnSpc>
              <a:buFont typeface="Arial"/>
              <a:buChar char="•"/>
            </a:pPr>
            <a:r>
              <a:rPr lang="en-US" sz="3500">
                <a:solidFill>
                  <a:srgbClr val="0A2E76"/>
                </a:solidFill>
                <a:latin typeface="Times New Roman"/>
                <a:ea typeface="Times New Roman"/>
                <a:cs typeface="Times New Roman"/>
                <a:sym typeface="Times New Roman"/>
              </a:rPr>
              <a:t>App hiển thị thông tin thời tiết theo thời gian thực dựa trên dữ liệu lấy từ API OpenWeatherMap.</a:t>
            </a:r>
          </a:p>
          <a:p>
            <a:pPr marL="755651" lvl="1" indent="-377825" algn="l">
              <a:lnSpc>
                <a:spcPts val="4900"/>
              </a:lnSpc>
              <a:buFont typeface="Arial"/>
              <a:buChar char="•"/>
            </a:pPr>
            <a:r>
              <a:rPr lang="en-US" sz="3500">
                <a:solidFill>
                  <a:srgbClr val="0A2E76"/>
                </a:solidFill>
                <a:latin typeface="Times New Roman"/>
                <a:ea typeface="Times New Roman"/>
                <a:cs typeface="Times New Roman"/>
                <a:sym typeface="Times New Roman"/>
              </a:rPr>
              <a:t>Người dùng có thể nhập tên thành phố để xem các thông số như nhiệt độ, độ ẩm, ..</a:t>
            </a:r>
          </a:p>
          <a:p>
            <a:pPr marL="755651" lvl="1" indent="-377825" algn="l">
              <a:lnSpc>
                <a:spcPts val="4900"/>
              </a:lnSpc>
              <a:buFont typeface="Arial"/>
              <a:buChar char="•"/>
            </a:pPr>
            <a:r>
              <a:rPr lang="en-US" sz="3500">
                <a:solidFill>
                  <a:srgbClr val="0A2E76"/>
                </a:solidFill>
                <a:latin typeface="Times New Roman"/>
                <a:ea typeface="Times New Roman"/>
                <a:cs typeface="Times New Roman"/>
                <a:sym typeface="Times New Roman"/>
              </a:rPr>
              <a:t>Ứng dụng áp dụng lập trình bất đồng bộ với Future, async/await, FutureBuilder và xử lý lỗi bằng try–catch giúp đảm bảo trải nghiệm mượt mà và không bị gián đoạn.</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DDE1B8"/>
        </a:solidFill>
        <a:effectLst/>
      </p:bgPr>
    </p:bg>
    <p:spTree>
      <p:nvGrpSpPr>
        <p:cNvPr id="1" name=""/>
        <p:cNvGrpSpPr/>
        <p:nvPr/>
      </p:nvGrpSpPr>
      <p:grpSpPr>
        <a:xfrm>
          <a:off x="0" y="0"/>
          <a:ext cx="0" cy="0"/>
          <a:chOff x="0" y="0"/>
          <a:chExt cx="0" cy="0"/>
        </a:xfrm>
      </p:grpSpPr>
      <p:grpSp>
        <p:nvGrpSpPr>
          <p:cNvPr id="2" name="Group 2"/>
          <p:cNvGrpSpPr/>
          <p:nvPr/>
        </p:nvGrpSpPr>
        <p:grpSpPr>
          <a:xfrm>
            <a:off x="871276" y="72977"/>
            <a:ext cx="16545449" cy="8845662"/>
            <a:chOff x="0" y="-66675"/>
            <a:chExt cx="22060598" cy="11794216"/>
          </a:xfrm>
        </p:grpSpPr>
        <p:sp>
          <p:nvSpPr>
            <p:cNvPr id="3" name="TextBox 3"/>
            <p:cNvSpPr txBox="1"/>
            <p:nvPr/>
          </p:nvSpPr>
          <p:spPr>
            <a:xfrm>
              <a:off x="1346117" y="-66675"/>
              <a:ext cx="19368365" cy="1406755"/>
            </a:xfrm>
            <a:prstGeom prst="rect">
              <a:avLst/>
            </a:prstGeom>
          </p:spPr>
          <p:txBody>
            <a:bodyPr lIns="0" tIns="0" rIns="0" bIns="0" rtlCol="0" anchor="t">
              <a:spAutoFit/>
            </a:bodyPr>
            <a:lstStyle/>
            <a:p>
              <a:pPr marL="0" lvl="0" indent="0" algn="ctr">
                <a:lnSpc>
                  <a:spcPts val="8628"/>
                </a:lnSpc>
                <a:spcBef>
                  <a:spcPct val="0"/>
                </a:spcBef>
              </a:pPr>
              <a:r>
                <a:rPr lang="en-US" sz="6637" b="1">
                  <a:solidFill>
                    <a:srgbClr val="0A2E76"/>
                  </a:solidFill>
                  <a:latin typeface="Muli Ultra-Bold"/>
                  <a:ea typeface="Muli Ultra-Bold"/>
                  <a:cs typeface="Muli Ultra-Bold"/>
                  <a:sym typeface="Muli Ultra-Bold"/>
                </a:rPr>
                <a:t>Tham khảo</a:t>
              </a:r>
            </a:p>
          </p:txBody>
        </p:sp>
        <p:sp>
          <p:nvSpPr>
            <p:cNvPr id="4" name="TextBox 4"/>
            <p:cNvSpPr txBox="1"/>
            <p:nvPr/>
          </p:nvSpPr>
          <p:spPr>
            <a:xfrm>
              <a:off x="0" y="2339587"/>
              <a:ext cx="22060598" cy="9387954"/>
            </a:xfrm>
            <a:prstGeom prst="rect">
              <a:avLst/>
            </a:prstGeom>
          </p:spPr>
          <p:txBody>
            <a:bodyPr lIns="0" tIns="0" rIns="0" bIns="0" rtlCol="0" anchor="t">
              <a:spAutoFit/>
            </a:bodyPr>
            <a:lstStyle/>
            <a:p>
              <a:pPr algn="l">
                <a:lnSpc>
                  <a:spcPts val="4646"/>
                </a:lnSpc>
              </a:pPr>
              <a:r>
                <a:rPr lang="en-US" sz="3574" dirty="0">
                  <a:solidFill>
                    <a:srgbClr val="0A2E76"/>
                  </a:solidFill>
                  <a:latin typeface="Muli"/>
                  <a:ea typeface="Muli"/>
                  <a:cs typeface="Muli"/>
                  <a:sym typeface="Muli"/>
                </a:rPr>
                <a:t>[1] Nguyễn Duy Nhật </a:t>
              </a:r>
              <a:r>
                <a:rPr lang="en-US" sz="3574" dirty="0" err="1">
                  <a:solidFill>
                    <a:srgbClr val="0A2E76"/>
                  </a:solidFill>
                  <a:latin typeface="Muli"/>
                  <a:ea typeface="Muli"/>
                  <a:cs typeface="Muli"/>
                  <a:sym typeface="Muli"/>
                </a:rPr>
                <a:t>Viễn</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Lập</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trình</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đa</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nền</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tảng</a:t>
              </a:r>
              <a:r>
                <a:rPr lang="en-US" sz="3574" dirty="0">
                  <a:solidFill>
                    <a:srgbClr val="0A2E76"/>
                  </a:solidFill>
                  <a:latin typeface="Muli"/>
                  <a:ea typeface="Muli"/>
                  <a:cs typeface="Muli"/>
                  <a:sym typeface="Muli"/>
                </a:rPr>
                <a:t> ” </a:t>
              </a:r>
              <a:r>
                <a:rPr lang="en-US" sz="3574" dirty="0" err="1">
                  <a:solidFill>
                    <a:srgbClr val="0A2E76"/>
                  </a:solidFill>
                  <a:latin typeface="Muli"/>
                  <a:ea typeface="Muli"/>
                  <a:cs typeface="Muli"/>
                  <a:sym typeface="Muli"/>
                </a:rPr>
                <a:t>tài</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liệu</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bài</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giảng</a:t>
              </a:r>
              <a:r>
                <a:rPr lang="en-US" sz="3574" dirty="0">
                  <a:solidFill>
                    <a:srgbClr val="0A2E76"/>
                  </a:solidFill>
                  <a:latin typeface="Muli"/>
                  <a:ea typeface="Muli"/>
                  <a:cs typeface="Muli"/>
                  <a:sym typeface="Muli"/>
                </a:rPr>
                <a:t> PDF, Khoa </a:t>
              </a:r>
              <a:r>
                <a:rPr lang="en-US" sz="3574" dirty="0" err="1">
                  <a:solidFill>
                    <a:srgbClr val="0A2E76"/>
                  </a:solidFill>
                  <a:latin typeface="Muli"/>
                  <a:ea typeface="Muli"/>
                  <a:cs typeface="Muli"/>
                  <a:sym typeface="Muli"/>
                </a:rPr>
                <a:t>Điện</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tử</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Viễn</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thông</a:t>
              </a:r>
              <a:r>
                <a:rPr lang="en-US" sz="3574" dirty="0">
                  <a:solidFill>
                    <a:srgbClr val="0A2E76"/>
                  </a:solidFill>
                  <a:latin typeface="Muli"/>
                  <a:ea typeface="Muli"/>
                  <a:cs typeface="Muli"/>
                  <a:sym typeface="Muli"/>
                </a:rPr>
                <a:t>, Trường </a:t>
              </a:r>
              <a:r>
                <a:rPr lang="en-US" sz="3574" dirty="0" err="1">
                  <a:solidFill>
                    <a:srgbClr val="0A2E76"/>
                  </a:solidFill>
                  <a:latin typeface="Muli"/>
                  <a:ea typeface="Muli"/>
                  <a:cs typeface="Muli"/>
                  <a:sym typeface="Muli"/>
                </a:rPr>
                <a:t>Đại</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học</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Bách</a:t>
              </a:r>
              <a:r>
                <a:rPr lang="en-US" sz="3574" dirty="0">
                  <a:solidFill>
                    <a:srgbClr val="0A2E76"/>
                  </a:solidFill>
                  <a:latin typeface="Muli"/>
                  <a:ea typeface="Muli"/>
                  <a:cs typeface="Muli"/>
                  <a:sym typeface="Muli"/>
                </a:rPr>
                <a:t> khoa – </a:t>
              </a:r>
              <a:r>
                <a:rPr lang="en-US" sz="3574" dirty="0" err="1">
                  <a:solidFill>
                    <a:srgbClr val="0A2E76"/>
                  </a:solidFill>
                  <a:latin typeface="Muli"/>
                  <a:ea typeface="Muli"/>
                  <a:cs typeface="Muli"/>
                  <a:sym typeface="Muli"/>
                </a:rPr>
                <a:t>Đại</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học</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Đà</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Nẵng</a:t>
              </a:r>
              <a:r>
                <a:rPr lang="en-US" sz="3574" dirty="0">
                  <a:solidFill>
                    <a:srgbClr val="0A2E76"/>
                  </a:solidFill>
                  <a:latin typeface="Muli"/>
                  <a:ea typeface="Muli"/>
                  <a:cs typeface="Muli"/>
                  <a:sym typeface="Muli"/>
                </a:rPr>
                <a:t>, 2025.</a:t>
              </a:r>
            </a:p>
            <a:p>
              <a:pPr algn="l">
                <a:lnSpc>
                  <a:spcPts val="4646"/>
                </a:lnSpc>
              </a:pP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Truy</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cập</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tại:</a:t>
              </a:r>
              <a:r>
                <a:rPr lang="en-US" sz="3574" u="sng" dirty="0" err="1">
                  <a:solidFill>
                    <a:srgbClr val="0A2E76"/>
                  </a:solidFill>
                  <a:latin typeface="Muli"/>
                  <a:ea typeface="Muli"/>
                  <a:cs typeface="Muli"/>
                  <a:sym typeface="Muli"/>
                  <a:hlinkClick r:id="rId2" tooltip="https://drive.google.com/file/d/1PMQm5DOBg1ZM6Z6BWeE5G6vBzOg6-4Ib/view?usp=sharing"/>
                </a:rPr>
                <a:t>Tại</a:t>
              </a:r>
              <a:r>
                <a:rPr lang="en-US" sz="3574" u="sng" dirty="0">
                  <a:solidFill>
                    <a:srgbClr val="0A2E76"/>
                  </a:solidFill>
                  <a:latin typeface="Muli"/>
                  <a:ea typeface="Muli"/>
                  <a:cs typeface="Muli"/>
                  <a:sym typeface="Muli"/>
                  <a:hlinkClick r:id="rId2" tooltip="https://drive.google.com/file/d/1PMQm5DOBg1ZM6Z6BWeE5G6vBzOg6-4Ib/view?usp=sharing"/>
                </a:rPr>
                <a:t> </a:t>
              </a:r>
              <a:r>
                <a:rPr lang="en-US" sz="3574" u="sng" dirty="0" err="1">
                  <a:solidFill>
                    <a:srgbClr val="0A2E76"/>
                  </a:solidFill>
                  <a:latin typeface="Muli"/>
                  <a:ea typeface="Muli"/>
                  <a:cs typeface="Muli"/>
                  <a:sym typeface="Muli"/>
                  <a:hlinkClick r:id="rId2" tooltip="https://drive.google.com/file/d/1PMQm5DOBg1ZM6Z6BWeE5G6vBzOg6-4Ib/view?usp=sharing"/>
                </a:rPr>
                <a:t>đây</a:t>
              </a:r>
              <a:r>
                <a:rPr lang="en-US" sz="3574" dirty="0">
                  <a:solidFill>
                    <a:srgbClr val="0A2E76"/>
                  </a:solidFill>
                  <a:latin typeface="Muli"/>
                  <a:ea typeface="Muli"/>
                  <a:cs typeface="Muli"/>
                  <a:sym typeface="Muli"/>
                </a:rPr>
                <a:t> </a:t>
              </a:r>
            </a:p>
            <a:p>
              <a:pPr algn="l">
                <a:lnSpc>
                  <a:spcPts val="4646"/>
                </a:lnSpc>
              </a:pPr>
              <a:r>
                <a:rPr lang="en-US" sz="3574" dirty="0">
                  <a:solidFill>
                    <a:srgbClr val="0A2E76"/>
                  </a:solidFill>
                  <a:latin typeface="Muli"/>
                  <a:ea typeface="Muli"/>
                  <a:cs typeface="Muli"/>
                  <a:sym typeface="Muli"/>
                </a:rPr>
                <a:t>[2] Flutter Team, “Future&lt;T&gt; class”</a:t>
              </a:r>
            </a:p>
            <a:p>
              <a:pPr algn="l">
                <a:lnSpc>
                  <a:spcPts val="4646"/>
                </a:lnSpc>
              </a:pP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Truy</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cập</a:t>
              </a:r>
              <a:r>
                <a:rPr lang="en-US" sz="3574" dirty="0">
                  <a:solidFill>
                    <a:srgbClr val="0A2E76"/>
                  </a:solidFill>
                  <a:latin typeface="Muli"/>
                  <a:ea typeface="Muli"/>
                  <a:cs typeface="Muli"/>
                  <a:sym typeface="Muli"/>
                </a:rPr>
                <a:t>: </a:t>
              </a:r>
              <a:r>
                <a:rPr lang="en-US" sz="3574" u="sng" dirty="0" err="1">
                  <a:solidFill>
                    <a:srgbClr val="0A2E76"/>
                  </a:solidFill>
                  <a:latin typeface="Muli"/>
                  <a:ea typeface="Muli"/>
                  <a:cs typeface="Muli"/>
                  <a:sym typeface="Muli"/>
                  <a:hlinkClick r:id="rId3" tooltip="https://api.flutter.dev/flutter/dart-async/Future-class.html"/>
                </a:rPr>
                <a:t>Tại</a:t>
              </a:r>
              <a:r>
                <a:rPr lang="en-US" sz="3574" u="sng" dirty="0">
                  <a:solidFill>
                    <a:srgbClr val="0A2E76"/>
                  </a:solidFill>
                  <a:latin typeface="Muli"/>
                  <a:ea typeface="Muli"/>
                  <a:cs typeface="Muli"/>
                  <a:sym typeface="Muli"/>
                  <a:hlinkClick r:id="rId3" tooltip="https://api.flutter.dev/flutter/dart-async/Future-class.html"/>
                </a:rPr>
                <a:t> </a:t>
              </a:r>
              <a:r>
                <a:rPr lang="en-US" sz="3574" u="sng" dirty="0" err="1">
                  <a:solidFill>
                    <a:srgbClr val="0A2E76"/>
                  </a:solidFill>
                  <a:latin typeface="Muli"/>
                  <a:ea typeface="Muli"/>
                  <a:cs typeface="Muli"/>
                  <a:sym typeface="Muli"/>
                  <a:hlinkClick r:id="rId3" tooltip="https://api.flutter.dev/flutter/dart-async/Future-class.html"/>
                </a:rPr>
                <a:t>đây</a:t>
              </a:r>
              <a:endParaRPr lang="en-US" sz="3574" u="sng" dirty="0">
                <a:solidFill>
                  <a:srgbClr val="0A2E76"/>
                </a:solidFill>
                <a:latin typeface="Muli"/>
                <a:ea typeface="Muli"/>
                <a:cs typeface="Muli"/>
                <a:sym typeface="Muli"/>
                <a:hlinkClick r:id="rId3" tooltip="https://api.flutter.dev/flutter/dart-async/Future-class.html"/>
              </a:endParaRPr>
            </a:p>
            <a:p>
              <a:pPr algn="l">
                <a:lnSpc>
                  <a:spcPts val="4646"/>
                </a:lnSpc>
              </a:pPr>
              <a:r>
                <a:rPr lang="en-US" sz="3574" dirty="0">
                  <a:solidFill>
                    <a:srgbClr val="0A2E76"/>
                  </a:solidFill>
                  <a:latin typeface="Muli"/>
                  <a:ea typeface="Muli"/>
                  <a:cs typeface="Muli"/>
                  <a:sym typeface="Muli"/>
                </a:rPr>
                <a:t>[3] Flutter Team, “</a:t>
              </a:r>
              <a:r>
                <a:rPr lang="en-US" sz="3574" dirty="0" err="1">
                  <a:solidFill>
                    <a:srgbClr val="0A2E76"/>
                  </a:solidFill>
                  <a:latin typeface="Muli"/>
                  <a:ea typeface="Muli"/>
                  <a:cs typeface="Muli"/>
                  <a:sym typeface="Muli"/>
                </a:rPr>
                <a:t>FutureBuilder</a:t>
              </a:r>
              <a:r>
                <a:rPr lang="en-US" sz="3574" dirty="0">
                  <a:solidFill>
                    <a:srgbClr val="0A2E76"/>
                  </a:solidFill>
                  <a:latin typeface="Muli"/>
                  <a:ea typeface="Muli"/>
                  <a:cs typeface="Muli"/>
                  <a:sym typeface="Muli"/>
                </a:rPr>
                <a:t>&lt;T&gt; class”</a:t>
              </a:r>
            </a:p>
            <a:p>
              <a:pPr algn="l">
                <a:lnSpc>
                  <a:spcPts val="4646"/>
                </a:lnSpc>
              </a:pP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Truy</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cập</a:t>
              </a:r>
              <a:r>
                <a:rPr lang="en-US" sz="3574" dirty="0">
                  <a:solidFill>
                    <a:srgbClr val="0A2E76"/>
                  </a:solidFill>
                  <a:latin typeface="Muli"/>
                  <a:ea typeface="Muli"/>
                  <a:cs typeface="Muli"/>
                  <a:sym typeface="Muli"/>
                </a:rPr>
                <a:t>: </a:t>
              </a:r>
              <a:r>
                <a:rPr lang="en-US" sz="3574" u="sng" dirty="0" err="1">
                  <a:solidFill>
                    <a:srgbClr val="0A2E76"/>
                  </a:solidFill>
                  <a:latin typeface="Muli"/>
                  <a:ea typeface="Muli"/>
                  <a:cs typeface="Muli"/>
                  <a:sym typeface="Muli"/>
                  <a:hlinkClick r:id="rId4" tooltip="https://api.flutter.dev/flutter/widgets/FutureBuilder-class.html"/>
                </a:rPr>
                <a:t>Tại</a:t>
              </a:r>
              <a:r>
                <a:rPr lang="en-US" sz="3574" u="sng" dirty="0">
                  <a:solidFill>
                    <a:srgbClr val="0A2E76"/>
                  </a:solidFill>
                  <a:latin typeface="Muli"/>
                  <a:ea typeface="Muli"/>
                  <a:cs typeface="Muli"/>
                  <a:sym typeface="Muli"/>
                  <a:hlinkClick r:id="rId4" tooltip="https://api.flutter.dev/flutter/widgets/FutureBuilder-class.html"/>
                </a:rPr>
                <a:t> </a:t>
              </a:r>
              <a:r>
                <a:rPr lang="en-US" sz="3574" u="sng" dirty="0" err="1">
                  <a:solidFill>
                    <a:srgbClr val="0A2E76"/>
                  </a:solidFill>
                  <a:latin typeface="Muli"/>
                  <a:ea typeface="Muli"/>
                  <a:cs typeface="Muli"/>
                  <a:sym typeface="Muli"/>
                  <a:hlinkClick r:id="rId4" tooltip="https://api.flutter.dev/flutter/widgets/FutureBuilder-class.html"/>
                </a:rPr>
                <a:t>đây</a:t>
              </a:r>
              <a:endParaRPr lang="en-US" sz="3574" u="sng" dirty="0">
                <a:solidFill>
                  <a:srgbClr val="0A2E76"/>
                </a:solidFill>
                <a:latin typeface="Muli"/>
                <a:ea typeface="Muli"/>
                <a:cs typeface="Muli"/>
                <a:sym typeface="Muli"/>
                <a:hlinkClick r:id="rId4" tooltip="https://api.flutter.dev/flutter/widgets/FutureBuilder-class.html"/>
              </a:endParaRPr>
            </a:p>
            <a:p>
              <a:pPr algn="l">
                <a:lnSpc>
                  <a:spcPts val="4646"/>
                </a:lnSpc>
              </a:pPr>
              <a:r>
                <a:rPr lang="en-US" sz="3574" dirty="0">
                  <a:solidFill>
                    <a:srgbClr val="0A2E76"/>
                  </a:solidFill>
                  <a:latin typeface="Muli"/>
                  <a:ea typeface="Muli"/>
                  <a:cs typeface="Muli"/>
                  <a:sym typeface="Muli"/>
                </a:rPr>
                <a:t>[4] Dart., “Error handling”</a:t>
              </a:r>
            </a:p>
            <a:p>
              <a:pPr algn="l">
                <a:lnSpc>
                  <a:spcPts val="4646"/>
                </a:lnSpc>
              </a:pP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Truy</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cập</a:t>
              </a:r>
              <a:r>
                <a:rPr lang="en-US" sz="3574" dirty="0">
                  <a:solidFill>
                    <a:srgbClr val="0A2E76"/>
                  </a:solidFill>
                  <a:latin typeface="Muli"/>
                  <a:ea typeface="Muli"/>
                  <a:cs typeface="Muli"/>
                  <a:sym typeface="Muli"/>
                </a:rPr>
                <a:t>: </a:t>
              </a:r>
              <a:r>
                <a:rPr lang="en-US" sz="3574" u="sng" dirty="0" err="1">
                  <a:solidFill>
                    <a:srgbClr val="0A2E76"/>
                  </a:solidFill>
                  <a:latin typeface="Muli"/>
                  <a:ea typeface="Muli"/>
                  <a:cs typeface="Muli"/>
                  <a:sym typeface="Muli"/>
                  <a:hlinkClick r:id="rId4" tooltip="https://api.flutter.dev/flutter/widgets/FutureBuilder-class.html"/>
                </a:rPr>
                <a:t>Tại</a:t>
              </a:r>
              <a:r>
                <a:rPr lang="en-US" sz="3574" u="sng" dirty="0">
                  <a:solidFill>
                    <a:srgbClr val="0A2E76"/>
                  </a:solidFill>
                  <a:latin typeface="Muli"/>
                  <a:ea typeface="Muli"/>
                  <a:cs typeface="Muli"/>
                  <a:sym typeface="Muli"/>
                  <a:hlinkClick r:id="rId4" tooltip="https://api.flutter.dev/flutter/widgets/FutureBuilder-class.html"/>
                </a:rPr>
                <a:t> </a:t>
              </a:r>
              <a:r>
                <a:rPr lang="en-US" sz="3574" u="sng" dirty="0" err="1">
                  <a:solidFill>
                    <a:srgbClr val="0A2E76"/>
                  </a:solidFill>
                  <a:latin typeface="Muli"/>
                  <a:ea typeface="Muli"/>
                  <a:cs typeface="Muli"/>
                  <a:sym typeface="Muli"/>
                  <a:hlinkClick r:id="rId4" tooltip="https://api.flutter.dev/flutter/widgets/FutureBuilder-class.html"/>
                </a:rPr>
                <a:t>đây</a:t>
              </a:r>
              <a:endParaRPr lang="en-US" sz="3574" u="sng" dirty="0">
                <a:solidFill>
                  <a:srgbClr val="0A2E76"/>
                </a:solidFill>
                <a:latin typeface="Muli"/>
                <a:ea typeface="Muli"/>
                <a:cs typeface="Muli"/>
                <a:sym typeface="Muli"/>
                <a:hlinkClick r:id="rId4" tooltip="https://api.flutter.dev/flutter/widgets/FutureBuilder-class.html"/>
              </a:endParaRPr>
            </a:p>
            <a:p>
              <a:pPr algn="l">
                <a:lnSpc>
                  <a:spcPts val="4646"/>
                </a:lnSpc>
              </a:pPr>
              <a:r>
                <a:rPr lang="en-US" sz="3574" dirty="0">
                  <a:solidFill>
                    <a:srgbClr val="0A2E76"/>
                  </a:solidFill>
                  <a:latin typeface="Muli"/>
                  <a:ea typeface="Muli"/>
                  <a:cs typeface="Muli"/>
                  <a:sym typeface="Muli"/>
                </a:rPr>
                <a:t>[5] </a:t>
              </a:r>
              <a:r>
                <a:rPr lang="en-US" sz="3574" dirty="0" err="1">
                  <a:solidFill>
                    <a:srgbClr val="0A2E76"/>
                  </a:solidFill>
                  <a:latin typeface="Muli"/>
                  <a:ea typeface="Muli"/>
                  <a:cs typeface="Muli"/>
                  <a:sym typeface="Muli"/>
                </a:rPr>
                <a:t>OpenWeatherMap</a:t>
              </a:r>
              <a:r>
                <a:rPr lang="en-US" sz="3574" dirty="0">
                  <a:solidFill>
                    <a:srgbClr val="0A2E76"/>
                  </a:solidFill>
                  <a:latin typeface="Muli"/>
                  <a:ea typeface="Muli"/>
                  <a:cs typeface="Muli"/>
                  <a:sym typeface="Muli"/>
                </a:rPr>
                <a:t> API, “How to make an API call,”</a:t>
              </a:r>
            </a:p>
            <a:p>
              <a:pPr algn="l">
                <a:lnSpc>
                  <a:spcPts val="4646"/>
                </a:lnSpc>
              </a:pPr>
              <a:r>
                <a:rPr lang="en-US" sz="3574" dirty="0" err="1">
                  <a:solidFill>
                    <a:srgbClr val="0A2E76"/>
                  </a:solidFill>
                  <a:latin typeface="Muli"/>
                  <a:ea typeface="Muli"/>
                  <a:cs typeface="Muli"/>
                  <a:sym typeface="Muli"/>
                </a:rPr>
                <a:t>Truy</a:t>
              </a:r>
              <a:r>
                <a:rPr lang="en-US" sz="3574" dirty="0">
                  <a:solidFill>
                    <a:srgbClr val="0A2E76"/>
                  </a:solidFill>
                  <a:latin typeface="Muli"/>
                  <a:ea typeface="Muli"/>
                  <a:cs typeface="Muli"/>
                  <a:sym typeface="Muli"/>
                </a:rPr>
                <a:t> </a:t>
              </a:r>
              <a:r>
                <a:rPr lang="en-US" sz="3574" dirty="0" err="1">
                  <a:solidFill>
                    <a:srgbClr val="0A2E76"/>
                  </a:solidFill>
                  <a:latin typeface="Muli"/>
                  <a:ea typeface="Muli"/>
                  <a:cs typeface="Muli"/>
                  <a:sym typeface="Muli"/>
                </a:rPr>
                <a:t>cập</a:t>
              </a:r>
              <a:r>
                <a:rPr lang="en-US" sz="3574" dirty="0">
                  <a:solidFill>
                    <a:srgbClr val="0A2E76"/>
                  </a:solidFill>
                  <a:latin typeface="Muli"/>
                  <a:ea typeface="Muli"/>
                  <a:cs typeface="Muli"/>
                  <a:sym typeface="Muli"/>
                </a:rPr>
                <a:t> : </a:t>
              </a:r>
              <a:r>
                <a:rPr lang="en-US" sz="3574" u="sng" dirty="0" err="1">
                  <a:solidFill>
                    <a:srgbClr val="0A2E76"/>
                  </a:solidFill>
                  <a:latin typeface="Muli"/>
                  <a:ea typeface="Muli"/>
                  <a:cs typeface="Muli"/>
                  <a:sym typeface="Muli"/>
                  <a:hlinkClick r:id="rId5" tooltip="https://openweathermap.org/current"/>
                </a:rPr>
                <a:t>Tại</a:t>
              </a:r>
              <a:r>
                <a:rPr lang="en-US" sz="3574" u="sng" dirty="0">
                  <a:solidFill>
                    <a:srgbClr val="0A2E76"/>
                  </a:solidFill>
                  <a:latin typeface="Muli"/>
                  <a:ea typeface="Muli"/>
                  <a:cs typeface="Muli"/>
                  <a:sym typeface="Muli"/>
                  <a:hlinkClick r:id="rId5" tooltip="https://openweathermap.org/current"/>
                </a:rPr>
                <a:t> </a:t>
              </a:r>
              <a:r>
                <a:rPr lang="en-US" sz="3574" u="sng" dirty="0" err="1">
                  <a:solidFill>
                    <a:srgbClr val="0A2E76"/>
                  </a:solidFill>
                  <a:latin typeface="Muli"/>
                  <a:ea typeface="Muli"/>
                  <a:cs typeface="Muli"/>
                  <a:sym typeface="Muli"/>
                  <a:hlinkClick r:id="rId5" tooltip="https://openweathermap.org/current"/>
                </a:rPr>
                <a:t>đây</a:t>
              </a:r>
              <a:endParaRPr lang="en-US" sz="3574" u="sng" dirty="0">
                <a:solidFill>
                  <a:srgbClr val="0A2E76"/>
                </a:solidFill>
                <a:latin typeface="Muli"/>
                <a:ea typeface="Muli"/>
                <a:cs typeface="Muli"/>
                <a:sym typeface="Muli"/>
                <a:hlinkClick r:id="rId5" tooltip="https://openweathermap.org/current"/>
              </a:endParaRPr>
            </a:p>
            <a:p>
              <a:pPr marL="0" lvl="1" indent="0" algn="r">
                <a:lnSpc>
                  <a:spcPts val="4646"/>
                </a:lnSpc>
                <a:spcBef>
                  <a:spcPct val="0"/>
                </a:spcBef>
              </a:pPr>
              <a:endParaRPr lang="en-US" sz="3574" u="sng" dirty="0">
                <a:solidFill>
                  <a:srgbClr val="0A2E76"/>
                </a:solidFill>
                <a:latin typeface="Muli"/>
                <a:ea typeface="Muli"/>
                <a:cs typeface="Muli"/>
                <a:sym typeface="Muli"/>
                <a:hlinkClick r:id="rId5" tooltip="https://openweathermap.org/current"/>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7F6F8"/>
        </a:solidFill>
        <a:effectLst/>
      </p:bgPr>
    </p:bg>
    <p:spTree>
      <p:nvGrpSpPr>
        <p:cNvPr id="1" name=""/>
        <p:cNvGrpSpPr/>
        <p:nvPr/>
      </p:nvGrpSpPr>
      <p:grpSpPr>
        <a:xfrm>
          <a:off x="0" y="0"/>
          <a:ext cx="0" cy="0"/>
          <a:chOff x="0" y="0"/>
          <a:chExt cx="0" cy="0"/>
        </a:xfrm>
      </p:grpSpPr>
      <p:grpSp>
        <p:nvGrpSpPr>
          <p:cNvPr id="2" name="Group 2"/>
          <p:cNvGrpSpPr/>
          <p:nvPr/>
        </p:nvGrpSpPr>
        <p:grpSpPr>
          <a:xfrm>
            <a:off x="2594420" y="3674867"/>
            <a:ext cx="13099159" cy="2796728"/>
            <a:chOff x="0" y="0"/>
            <a:chExt cx="17465546" cy="3728970"/>
          </a:xfrm>
        </p:grpSpPr>
        <p:grpSp>
          <p:nvGrpSpPr>
            <p:cNvPr id="3" name="Group 3"/>
            <p:cNvGrpSpPr/>
            <p:nvPr/>
          </p:nvGrpSpPr>
          <p:grpSpPr>
            <a:xfrm>
              <a:off x="0" y="0"/>
              <a:ext cx="17465546" cy="3728970"/>
              <a:chOff x="0" y="0"/>
              <a:chExt cx="3449984" cy="736587"/>
            </a:xfrm>
          </p:grpSpPr>
          <p:sp>
            <p:nvSpPr>
              <p:cNvPr id="4" name="Freeform 4"/>
              <p:cNvSpPr/>
              <p:nvPr/>
            </p:nvSpPr>
            <p:spPr>
              <a:xfrm>
                <a:off x="0" y="0"/>
                <a:ext cx="3449984" cy="736587"/>
              </a:xfrm>
              <a:custGeom>
                <a:avLst/>
                <a:gdLst/>
                <a:ahLst/>
                <a:cxnLst/>
                <a:rect l="l" t="t" r="r" b="b"/>
                <a:pathLst>
                  <a:path w="3449984" h="736587">
                    <a:moveTo>
                      <a:pt x="17731" y="0"/>
                    </a:moveTo>
                    <a:lnTo>
                      <a:pt x="3432254" y="0"/>
                    </a:lnTo>
                    <a:cubicBezTo>
                      <a:pt x="3436956" y="0"/>
                      <a:pt x="3441466" y="1868"/>
                      <a:pt x="3444791" y="5193"/>
                    </a:cubicBezTo>
                    <a:cubicBezTo>
                      <a:pt x="3448116" y="8518"/>
                      <a:pt x="3449984" y="13028"/>
                      <a:pt x="3449984" y="17731"/>
                    </a:cubicBezTo>
                    <a:lnTo>
                      <a:pt x="3449984" y="718856"/>
                    </a:lnTo>
                    <a:cubicBezTo>
                      <a:pt x="3449984" y="723558"/>
                      <a:pt x="3448116" y="728068"/>
                      <a:pt x="3444791" y="731394"/>
                    </a:cubicBezTo>
                    <a:cubicBezTo>
                      <a:pt x="3441466" y="734719"/>
                      <a:pt x="3436956" y="736587"/>
                      <a:pt x="3432254" y="736587"/>
                    </a:cubicBezTo>
                    <a:lnTo>
                      <a:pt x="17731" y="736587"/>
                    </a:lnTo>
                    <a:cubicBezTo>
                      <a:pt x="13028" y="736587"/>
                      <a:pt x="8518" y="734719"/>
                      <a:pt x="5193" y="731394"/>
                    </a:cubicBezTo>
                    <a:cubicBezTo>
                      <a:pt x="1868" y="728068"/>
                      <a:pt x="0" y="723558"/>
                      <a:pt x="0" y="718856"/>
                    </a:cubicBezTo>
                    <a:lnTo>
                      <a:pt x="0" y="17731"/>
                    </a:lnTo>
                    <a:cubicBezTo>
                      <a:pt x="0" y="13028"/>
                      <a:pt x="1868" y="8518"/>
                      <a:pt x="5193" y="5193"/>
                    </a:cubicBezTo>
                    <a:cubicBezTo>
                      <a:pt x="8518" y="1868"/>
                      <a:pt x="13028" y="0"/>
                      <a:pt x="17731" y="0"/>
                    </a:cubicBezTo>
                    <a:close/>
                  </a:path>
                </a:pathLst>
              </a:custGeom>
              <a:solidFill>
                <a:srgbClr val="EDEDED"/>
              </a:solidFill>
              <a:ln w="19050" cap="rnd">
                <a:solidFill>
                  <a:srgbClr val="0A2E76"/>
                </a:solidFill>
                <a:prstDash val="solid"/>
                <a:round/>
              </a:ln>
            </p:spPr>
            <p:txBody>
              <a:bodyPr/>
              <a:lstStyle/>
              <a:p>
                <a:endParaRPr lang="en-US"/>
              </a:p>
            </p:txBody>
          </p:sp>
          <p:sp>
            <p:nvSpPr>
              <p:cNvPr id="5" name="TextBox 5"/>
              <p:cNvSpPr txBox="1"/>
              <p:nvPr/>
            </p:nvSpPr>
            <p:spPr>
              <a:xfrm>
                <a:off x="0" y="-19050"/>
                <a:ext cx="3449984" cy="755637"/>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6" name="TextBox 6"/>
            <p:cNvSpPr txBox="1"/>
            <p:nvPr/>
          </p:nvSpPr>
          <p:spPr>
            <a:xfrm>
              <a:off x="1487134" y="741170"/>
              <a:ext cx="14491278" cy="2218055"/>
            </a:xfrm>
            <a:prstGeom prst="rect">
              <a:avLst/>
            </a:prstGeom>
          </p:spPr>
          <p:txBody>
            <a:bodyPr lIns="0" tIns="0" rIns="0" bIns="0" rtlCol="0" anchor="t">
              <a:spAutoFit/>
            </a:bodyPr>
            <a:lstStyle/>
            <a:p>
              <a:pPr algn="ctr">
                <a:lnSpc>
                  <a:spcPts val="4485"/>
                </a:lnSpc>
              </a:pPr>
              <a:r>
                <a:rPr lang="en-US" sz="3450" b="1">
                  <a:solidFill>
                    <a:srgbClr val="0A2E76"/>
                  </a:solidFill>
                  <a:latin typeface="Muli Bold"/>
                  <a:ea typeface="Muli Bold"/>
                  <a:cs typeface="Muli Bold"/>
                  <a:sym typeface="Muli Bold"/>
                </a:rPr>
                <a:t> 01. Đinh Hoàng Thuận      </a:t>
              </a:r>
            </a:p>
            <a:p>
              <a:pPr algn="ctr">
                <a:lnSpc>
                  <a:spcPts val="4485"/>
                </a:lnSpc>
              </a:pPr>
              <a:r>
                <a:rPr lang="en-US" sz="3450">
                  <a:solidFill>
                    <a:srgbClr val="0A2E76"/>
                  </a:solidFill>
                  <a:latin typeface="Muli"/>
                  <a:ea typeface="Muli"/>
                  <a:cs typeface="Muli"/>
                  <a:sym typeface="Muli"/>
                </a:rPr>
                <a:t>Lớp: 22KTMT2              MSSV: 106220271</a:t>
              </a:r>
            </a:p>
            <a:p>
              <a:pPr algn="ctr">
                <a:lnSpc>
                  <a:spcPts val="4485"/>
                </a:lnSpc>
              </a:pPr>
              <a:endParaRPr lang="en-US" sz="3450">
                <a:solidFill>
                  <a:srgbClr val="0A2E76"/>
                </a:solidFill>
                <a:latin typeface="Muli"/>
                <a:ea typeface="Muli"/>
                <a:cs typeface="Muli"/>
                <a:sym typeface="Muli"/>
              </a:endParaRPr>
            </a:p>
          </p:txBody>
        </p:sp>
      </p:grpSp>
      <p:grpSp>
        <p:nvGrpSpPr>
          <p:cNvPr id="7" name="Group 7"/>
          <p:cNvGrpSpPr/>
          <p:nvPr/>
        </p:nvGrpSpPr>
        <p:grpSpPr>
          <a:xfrm>
            <a:off x="2594420" y="6711817"/>
            <a:ext cx="13099159" cy="2796728"/>
            <a:chOff x="0" y="0"/>
            <a:chExt cx="17465546" cy="3728970"/>
          </a:xfrm>
        </p:grpSpPr>
        <p:grpSp>
          <p:nvGrpSpPr>
            <p:cNvPr id="8" name="Group 8"/>
            <p:cNvGrpSpPr/>
            <p:nvPr/>
          </p:nvGrpSpPr>
          <p:grpSpPr>
            <a:xfrm>
              <a:off x="0" y="0"/>
              <a:ext cx="17465546" cy="3728970"/>
              <a:chOff x="0" y="0"/>
              <a:chExt cx="3449984" cy="736587"/>
            </a:xfrm>
          </p:grpSpPr>
          <p:sp>
            <p:nvSpPr>
              <p:cNvPr id="9" name="Freeform 9"/>
              <p:cNvSpPr/>
              <p:nvPr/>
            </p:nvSpPr>
            <p:spPr>
              <a:xfrm>
                <a:off x="0" y="0"/>
                <a:ext cx="3449984" cy="736587"/>
              </a:xfrm>
              <a:custGeom>
                <a:avLst/>
                <a:gdLst/>
                <a:ahLst/>
                <a:cxnLst/>
                <a:rect l="l" t="t" r="r" b="b"/>
                <a:pathLst>
                  <a:path w="3449984" h="736587">
                    <a:moveTo>
                      <a:pt x="17731" y="0"/>
                    </a:moveTo>
                    <a:lnTo>
                      <a:pt x="3432254" y="0"/>
                    </a:lnTo>
                    <a:cubicBezTo>
                      <a:pt x="3436956" y="0"/>
                      <a:pt x="3441466" y="1868"/>
                      <a:pt x="3444791" y="5193"/>
                    </a:cubicBezTo>
                    <a:cubicBezTo>
                      <a:pt x="3448116" y="8518"/>
                      <a:pt x="3449984" y="13028"/>
                      <a:pt x="3449984" y="17731"/>
                    </a:cubicBezTo>
                    <a:lnTo>
                      <a:pt x="3449984" y="718856"/>
                    </a:lnTo>
                    <a:cubicBezTo>
                      <a:pt x="3449984" y="723558"/>
                      <a:pt x="3448116" y="728068"/>
                      <a:pt x="3444791" y="731394"/>
                    </a:cubicBezTo>
                    <a:cubicBezTo>
                      <a:pt x="3441466" y="734719"/>
                      <a:pt x="3436956" y="736587"/>
                      <a:pt x="3432254" y="736587"/>
                    </a:cubicBezTo>
                    <a:lnTo>
                      <a:pt x="17731" y="736587"/>
                    </a:lnTo>
                    <a:cubicBezTo>
                      <a:pt x="13028" y="736587"/>
                      <a:pt x="8518" y="734719"/>
                      <a:pt x="5193" y="731394"/>
                    </a:cubicBezTo>
                    <a:cubicBezTo>
                      <a:pt x="1868" y="728068"/>
                      <a:pt x="0" y="723558"/>
                      <a:pt x="0" y="718856"/>
                    </a:cubicBezTo>
                    <a:lnTo>
                      <a:pt x="0" y="17731"/>
                    </a:lnTo>
                    <a:cubicBezTo>
                      <a:pt x="0" y="13028"/>
                      <a:pt x="1868" y="8518"/>
                      <a:pt x="5193" y="5193"/>
                    </a:cubicBezTo>
                    <a:cubicBezTo>
                      <a:pt x="8518" y="1868"/>
                      <a:pt x="13028" y="0"/>
                      <a:pt x="17731" y="0"/>
                    </a:cubicBezTo>
                    <a:close/>
                  </a:path>
                </a:pathLst>
              </a:custGeom>
              <a:solidFill>
                <a:srgbClr val="EDEDED"/>
              </a:solidFill>
              <a:ln w="19050" cap="rnd">
                <a:solidFill>
                  <a:srgbClr val="0A2E76"/>
                </a:solidFill>
                <a:prstDash val="solid"/>
                <a:round/>
              </a:ln>
            </p:spPr>
            <p:txBody>
              <a:bodyPr/>
              <a:lstStyle/>
              <a:p>
                <a:endParaRPr lang="en-US"/>
              </a:p>
            </p:txBody>
          </p:sp>
          <p:sp>
            <p:nvSpPr>
              <p:cNvPr id="10" name="TextBox 10"/>
              <p:cNvSpPr txBox="1"/>
              <p:nvPr/>
            </p:nvSpPr>
            <p:spPr>
              <a:xfrm>
                <a:off x="0" y="-19050"/>
                <a:ext cx="3449984" cy="755637"/>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11" name="TextBox 11"/>
            <p:cNvSpPr txBox="1"/>
            <p:nvPr/>
          </p:nvSpPr>
          <p:spPr>
            <a:xfrm>
              <a:off x="1487134" y="741170"/>
              <a:ext cx="14491278" cy="2218055"/>
            </a:xfrm>
            <a:prstGeom prst="rect">
              <a:avLst/>
            </a:prstGeom>
          </p:spPr>
          <p:txBody>
            <a:bodyPr lIns="0" tIns="0" rIns="0" bIns="0" rtlCol="0" anchor="t">
              <a:spAutoFit/>
            </a:bodyPr>
            <a:lstStyle/>
            <a:p>
              <a:pPr algn="ctr">
                <a:lnSpc>
                  <a:spcPts val="4485"/>
                </a:lnSpc>
              </a:pPr>
              <a:r>
                <a:rPr lang="en-US" sz="3450" b="1">
                  <a:solidFill>
                    <a:srgbClr val="0A2E76"/>
                  </a:solidFill>
                  <a:latin typeface="Muli Bold"/>
                  <a:ea typeface="Muli Bold"/>
                  <a:cs typeface="Muli Bold"/>
                  <a:sym typeface="Muli Bold"/>
                </a:rPr>
                <a:t> 02. Trần Kiêm Quang Minh        </a:t>
              </a:r>
            </a:p>
            <a:p>
              <a:pPr algn="ctr">
                <a:lnSpc>
                  <a:spcPts val="4485"/>
                </a:lnSpc>
              </a:pPr>
              <a:r>
                <a:rPr lang="en-US" sz="3450">
                  <a:solidFill>
                    <a:srgbClr val="0A2E76"/>
                  </a:solidFill>
                  <a:latin typeface="Muli"/>
                  <a:ea typeface="Muli"/>
                  <a:cs typeface="Muli"/>
                  <a:sym typeface="Muli"/>
                </a:rPr>
                <a:t>Lớp: 22KTMT1            MSSV:  106220225</a:t>
              </a:r>
            </a:p>
            <a:p>
              <a:pPr algn="ctr">
                <a:lnSpc>
                  <a:spcPts val="4485"/>
                </a:lnSpc>
              </a:pPr>
              <a:endParaRPr lang="en-US" sz="3450">
                <a:solidFill>
                  <a:srgbClr val="0A2E76"/>
                </a:solidFill>
                <a:latin typeface="Muli"/>
                <a:ea typeface="Muli"/>
                <a:cs typeface="Muli"/>
                <a:sym typeface="Muli"/>
              </a:endParaRPr>
            </a:p>
          </p:txBody>
        </p:sp>
      </p:grpSp>
      <p:grpSp>
        <p:nvGrpSpPr>
          <p:cNvPr id="12" name="Group 12"/>
          <p:cNvGrpSpPr/>
          <p:nvPr/>
        </p:nvGrpSpPr>
        <p:grpSpPr>
          <a:xfrm>
            <a:off x="-199265" y="-158974"/>
            <a:ext cx="18613261" cy="2875419"/>
            <a:chOff x="0" y="0"/>
            <a:chExt cx="4902258" cy="757312"/>
          </a:xfrm>
        </p:grpSpPr>
        <p:sp>
          <p:nvSpPr>
            <p:cNvPr id="13" name="Freeform 1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DDE1B8"/>
            </a:solidFill>
            <a:ln w="19050" cap="sq">
              <a:solidFill>
                <a:srgbClr val="0A2E76"/>
              </a:solidFill>
              <a:prstDash val="solid"/>
              <a:miter/>
            </a:ln>
          </p:spPr>
          <p:txBody>
            <a:bodyPr/>
            <a:lstStyle/>
            <a:p>
              <a:endParaRPr lang="en-US"/>
            </a:p>
          </p:txBody>
        </p:sp>
        <p:sp>
          <p:nvSpPr>
            <p:cNvPr id="14" name="TextBox 1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15" name="TextBox 15"/>
          <p:cNvSpPr txBox="1"/>
          <p:nvPr/>
        </p:nvSpPr>
        <p:spPr>
          <a:xfrm>
            <a:off x="1028700" y="981075"/>
            <a:ext cx="16230600" cy="829945"/>
          </a:xfrm>
          <a:prstGeom prst="rect">
            <a:avLst/>
          </a:prstGeom>
        </p:spPr>
        <p:txBody>
          <a:bodyPr lIns="0" tIns="0" rIns="0" bIns="0" rtlCol="0" anchor="t">
            <a:spAutoFit/>
          </a:bodyPr>
          <a:lstStyle/>
          <a:p>
            <a:pPr marL="0" lvl="0" indent="0" algn="ctr">
              <a:lnSpc>
                <a:spcPts val="6695"/>
              </a:lnSpc>
              <a:spcBef>
                <a:spcPct val="0"/>
              </a:spcBef>
            </a:pPr>
            <a:r>
              <a:rPr lang="en-US" sz="5150" b="1">
                <a:solidFill>
                  <a:srgbClr val="0A2E76"/>
                </a:solidFill>
                <a:latin typeface="Muli Ultra-Bold"/>
                <a:ea typeface="Muli Ultra-Bold"/>
                <a:cs typeface="Muli Ultra-Bold"/>
                <a:sym typeface="Muli Ultra-Bold"/>
              </a:rPr>
              <a:t>Sinh Viên Thực Hiện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1FAFF"/>
        </a:solidFill>
        <a:effectLst/>
      </p:bgPr>
    </p:bg>
    <p:spTree>
      <p:nvGrpSpPr>
        <p:cNvPr id="1" name=""/>
        <p:cNvGrpSpPr/>
        <p:nvPr/>
      </p:nvGrpSpPr>
      <p:grpSpPr>
        <a:xfrm>
          <a:off x="0" y="0"/>
          <a:ext cx="0" cy="0"/>
          <a:chOff x="0" y="0"/>
          <a:chExt cx="0" cy="0"/>
        </a:xfrm>
      </p:grpSpPr>
      <p:sp>
        <p:nvSpPr>
          <p:cNvPr id="2" name="Freeform 2"/>
          <p:cNvSpPr/>
          <p:nvPr/>
        </p:nvSpPr>
        <p:spPr>
          <a:xfrm rot="8032282">
            <a:off x="-1355647" y="-1342882"/>
            <a:ext cx="5248975" cy="4743165"/>
          </a:xfrm>
          <a:custGeom>
            <a:avLst/>
            <a:gdLst/>
            <a:ahLst/>
            <a:cxnLst/>
            <a:rect l="l" t="t" r="r" b="b"/>
            <a:pathLst>
              <a:path w="5248975" h="4743165">
                <a:moveTo>
                  <a:pt x="0" y="0"/>
                </a:moveTo>
                <a:lnTo>
                  <a:pt x="5248975" y="0"/>
                </a:lnTo>
                <a:lnTo>
                  <a:pt x="5248975" y="4743164"/>
                </a:lnTo>
                <a:lnTo>
                  <a:pt x="0" y="47431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2792212" y="9643972"/>
            <a:ext cx="2587343" cy="1561815"/>
          </a:xfrm>
          <a:custGeom>
            <a:avLst/>
            <a:gdLst/>
            <a:ahLst/>
            <a:cxnLst/>
            <a:rect l="l" t="t" r="r" b="b"/>
            <a:pathLst>
              <a:path w="2587343" h="1561815">
                <a:moveTo>
                  <a:pt x="0" y="0"/>
                </a:moveTo>
                <a:lnTo>
                  <a:pt x="2587344" y="0"/>
                </a:lnTo>
                <a:lnTo>
                  <a:pt x="2587344" y="1561815"/>
                </a:lnTo>
                <a:lnTo>
                  <a:pt x="0" y="1561815"/>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4" name="Freeform 4"/>
          <p:cNvSpPr/>
          <p:nvPr/>
        </p:nvSpPr>
        <p:spPr>
          <a:xfrm>
            <a:off x="-1869345" y="2457735"/>
            <a:ext cx="2587343" cy="1561815"/>
          </a:xfrm>
          <a:custGeom>
            <a:avLst/>
            <a:gdLst/>
            <a:ahLst/>
            <a:cxnLst/>
            <a:rect l="l" t="t" r="r" b="b"/>
            <a:pathLst>
              <a:path w="2587343" h="1561815">
                <a:moveTo>
                  <a:pt x="0" y="0"/>
                </a:moveTo>
                <a:lnTo>
                  <a:pt x="2587344" y="0"/>
                </a:lnTo>
                <a:lnTo>
                  <a:pt x="2587344" y="1561815"/>
                </a:lnTo>
                <a:lnTo>
                  <a:pt x="0" y="15618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txBody>
          <a:bodyPr/>
          <a:lstStyle/>
          <a:p>
            <a:endParaRPr lang="en-US"/>
          </a:p>
        </p:txBody>
      </p:sp>
      <p:sp>
        <p:nvSpPr>
          <p:cNvPr id="5" name="Freeform 5"/>
          <p:cNvSpPr/>
          <p:nvPr/>
        </p:nvSpPr>
        <p:spPr>
          <a:xfrm>
            <a:off x="-575673" y="7586572"/>
            <a:ext cx="4609246" cy="4114800"/>
          </a:xfrm>
          <a:custGeom>
            <a:avLst/>
            <a:gdLst/>
            <a:ahLst/>
            <a:cxnLst/>
            <a:rect l="l" t="t" r="r" b="b"/>
            <a:pathLst>
              <a:path w="4609246" h="4114800">
                <a:moveTo>
                  <a:pt x="0" y="0"/>
                </a:moveTo>
                <a:lnTo>
                  <a:pt x="4609247" y="0"/>
                </a:lnTo>
                <a:lnTo>
                  <a:pt x="460924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txBody>
          <a:bodyPr/>
          <a:lstStyle/>
          <a:p>
            <a:endParaRPr lang="en-US"/>
          </a:p>
        </p:txBody>
      </p:sp>
      <p:sp>
        <p:nvSpPr>
          <p:cNvPr id="6" name="Freeform 6"/>
          <p:cNvSpPr/>
          <p:nvPr/>
        </p:nvSpPr>
        <p:spPr>
          <a:xfrm flipH="1" flipV="1">
            <a:off x="14085884" y="-1357403"/>
            <a:ext cx="4609246" cy="4114800"/>
          </a:xfrm>
          <a:custGeom>
            <a:avLst/>
            <a:gdLst/>
            <a:ahLst/>
            <a:cxnLst/>
            <a:rect l="l" t="t" r="r" b="b"/>
            <a:pathLst>
              <a:path w="4609246" h="4114800">
                <a:moveTo>
                  <a:pt x="4609246" y="4114800"/>
                </a:moveTo>
                <a:lnTo>
                  <a:pt x="0" y="4114800"/>
                </a:lnTo>
                <a:lnTo>
                  <a:pt x="0" y="0"/>
                </a:lnTo>
                <a:lnTo>
                  <a:pt x="4609246" y="0"/>
                </a:lnTo>
                <a:lnTo>
                  <a:pt x="4609246" y="4114800"/>
                </a:lnTo>
                <a:close/>
              </a:path>
            </a:pathLst>
          </a:custGeom>
          <a:blipFill>
            <a:blip r:embed="rId10">
              <a:extLst>
                <a:ext uri="{96DAC541-7B7A-43D3-8B79-37D633B846F1}">
                  <asvg:svgBlip xmlns:asvg="http://schemas.microsoft.com/office/drawing/2016/SVG/main" r:embed="rId11"/>
                </a:ext>
              </a:extLst>
            </a:blip>
            <a:stretch>
              <a:fillRect/>
            </a:stretch>
          </a:blipFill>
        </p:spPr>
        <p:txBody>
          <a:bodyPr/>
          <a:lstStyle/>
          <a:p>
            <a:endParaRPr lang="en-US"/>
          </a:p>
        </p:txBody>
      </p:sp>
      <p:sp>
        <p:nvSpPr>
          <p:cNvPr id="7" name="Freeform 7"/>
          <p:cNvSpPr/>
          <p:nvPr/>
        </p:nvSpPr>
        <p:spPr>
          <a:xfrm>
            <a:off x="451529" y="8058150"/>
            <a:ext cx="1634622" cy="1857375"/>
          </a:xfrm>
          <a:custGeom>
            <a:avLst/>
            <a:gdLst/>
            <a:ahLst/>
            <a:cxnLst/>
            <a:rect l="l" t="t" r="r" b="b"/>
            <a:pathLst>
              <a:path w="1634622" h="1857375">
                <a:moveTo>
                  <a:pt x="0" y="0"/>
                </a:moveTo>
                <a:lnTo>
                  <a:pt x="1634622" y="0"/>
                </a:lnTo>
                <a:lnTo>
                  <a:pt x="1634622" y="1857375"/>
                </a:lnTo>
                <a:lnTo>
                  <a:pt x="0" y="1857375"/>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txBody>
          <a:bodyPr/>
          <a:lstStyle/>
          <a:p>
            <a:endParaRPr lang="en-US"/>
          </a:p>
        </p:txBody>
      </p:sp>
      <p:sp>
        <p:nvSpPr>
          <p:cNvPr id="8" name="Freeform 8"/>
          <p:cNvSpPr/>
          <p:nvPr/>
        </p:nvSpPr>
        <p:spPr>
          <a:xfrm>
            <a:off x="16177017" y="600360"/>
            <a:ext cx="1634622" cy="1857375"/>
          </a:xfrm>
          <a:custGeom>
            <a:avLst/>
            <a:gdLst/>
            <a:ahLst/>
            <a:cxnLst/>
            <a:rect l="l" t="t" r="r" b="b"/>
            <a:pathLst>
              <a:path w="1634622" h="1857375">
                <a:moveTo>
                  <a:pt x="0" y="0"/>
                </a:moveTo>
                <a:lnTo>
                  <a:pt x="1634622" y="0"/>
                </a:lnTo>
                <a:lnTo>
                  <a:pt x="1634622" y="1857375"/>
                </a:lnTo>
                <a:lnTo>
                  <a:pt x="0" y="1857375"/>
                </a:lnTo>
                <a:lnTo>
                  <a:pt x="0" y="0"/>
                </a:lnTo>
                <a:close/>
              </a:path>
            </a:pathLst>
          </a:custGeom>
          <a:blipFill>
            <a:blip r:embed="rId14">
              <a:extLst>
                <a:ext uri="{96DAC541-7B7A-43D3-8B79-37D633B846F1}">
                  <asvg:svgBlip xmlns:asvg="http://schemas.microsoft.com/office/drawing/2016/SVG/main" r:embed="rId15"/>
                </a:ext>
              </a:extLst>
            </a:blip>
            <a:stretch>
              <a:fillRect/>
            </a:stretch>
          </a:blipFill>
        </p:spPr>
        <p:txBody>
          <a:bodyPr/>
          <a:lstStyle/>
          <a:p>
            <a:endParaRPr lang="en-US"/>
          </a:p>
        </p:txBody>
      </p:sp>
      <p:sp>
        <p:nvSpPr>
          <p:cNvPr id="9" name="Freeform 9"/>
          <p:cNvSpPr/>
          <p:nvPr/>
        </p:nvSpPr>
        <p:spPr>
          <a:xfrm rot="-4841983">
            <a:off x="2636144" y="-2278772"/>
            <a:ext cx="3976487" cy="4114800"/>
          </a:xfrm>
          <a:custGeom>
            <a:avLst/>
            <a:gdLst/>
            <a:ahLst/>
            <a:cxnLst/>
            <a:rect l="l" t="t" r="r" b="b"/>
            <a:pathLst>
              <a:path w="3976487" h="4114800">
                <a:moveTo>
                  <a:pt x="0" y="0"/>
                </a:moveTo>
                <a:lnTo>
                  <a:pt x="3976487" y="0"/>
                </a:lnTo>
                <a:lnTo>
                  <a:pt x="3976487" y="4114800"/>
                </a:lnTo>
                <a:lnTo>
                  <a:pt x="0" y="4114800"/>
                </a:lnTo>
                <a:lnTo>
                  <a:pt x="0" y="0"/>
                </a:lnTo>
                <a:close/>
              </a:path>
            </a:pathLst>
          </a:custGeom>
          <a:blipFill>
            <a:blip r:embed="rId16">
              <a:extLst>
                <a:ext uri="{96DAC541-7B7A-43D3-8B79-37D633B846F1}">
                  <asvg:svgBlip xmlns:asvg="http://schemas.microsoft.com/office/drawing/2016/SVG/main" r:embed="rId17"/>
                </a:ext>
              </a:extLst>
            </a:blip>
            <a:stretch>
              <a:fillRect/>
            </a:stretch>
          </a:blipFill>
        </p:spPr>
        <p:txBody>
          <a:bodyPr/>
          <a:lstStyle/>
          <a:p>
            <a:endParaRPr lang="en-US"/>
          </a:p>
        </p:txBody>
      </p:sp>
      <p:sp>
        <p:nvSpPr>
          <p:cNvPr id="10" name="Freeform 10"/>
          <p:cNvSpPr/>
          <p:nvPr/>
        </p:nvSpPr>
        <p:spPr>
          <a:xfrm>
            <a:off x="14724203" y="8388403"/>
            <a:ext cx="4274387" cy="3054244"/>
          </a:xfrm>
          <a:custGeom>
            <a:avLst/>
            <a:gdLst/>
            <a:ahLst/>
            <a:cxnLst/>
            <a:rect l="l" t="t" r="r" b="b"/>
            <a:pathLst>
              <a:path w="4274387" h="3054244">
                <a:moveTo>
                  <a:pt x="0" y="0"/>
                </a:moveTo>
                <a:lnTo>
                  <a:pt x="4274387" y="0"/>
                </a:lnTo>
                <a:lnTo>
                  <a:pt x="4274387" y="3054244"/>
                </a:lnTo>
                <a:lnTo>
                  <a:pt x="0" y="3054244"/>
                </a:lnTo>
                <a:lnTo>
                  <a:pt x="0" y="0"/>
                </a:lnTo>
                <a:close/>
              </a:path>
            </a:pathLst>
          </a:custGeom>
          <a:blipFill>
            <a:blip r:embed="rId18">
              <a:extLst>
                <a:ext uri="{96DAC541-7B7A-43D3-8B79-37D633B846F1}">
                  <asvg:svgBlip xmlns:asvg="http://schemas.microsoft.com/office/drawing/2016/SVG/main" r:embed="rId19"/>
                </a:ext>
              </a:extLst>
            </a:blip>
            <a:stretch>
              <a:fillRect/>
            </a:stretch>
          </a:blipFill>
        </p:spPr>
        <p:txBody>
          <a:bodyPr/>
          <a:lstStyle/>
          <a:p>
            <a:endParaRPr lang="en-US"/>
          </a:p>
        </p:txBody>
      </p:sp>
      <p:sp>
        <p:nvSpPr>
          <p:cNvPr id="11" name="Freeform 11"/>
          <p:cNvSpPr/>
          <p:nvPr/>
        </p:nvSpPr>
        <p:spPr>
          <a:xfrm rot="-2223787">
            <a:off x="16760828" y="5262232"/>
            <a:ext cx="4856524" cy="4114800"/>
          </a:xfrm>
          <a:custGeom>
            <a:avLst/>
            <a:gdLst/>
            <a:ahLst/>
            <a:cxnLst/>
            <a:rect l="l" t="t" r="r" b="b"/>
            <a:pathLst>
              <a:path w="4856524" h="4114800">
                <a:moveTo>
                  <a:pt x="0" y="0"/>
                </a:moveTo>
                <a:lnTo>
                  <a:pt x="4856524" y="0"/>
                </a:lnTo>
                <a:lnTo>
                  <a:pt x="4856524" y="4114800"/>
                </a:lnTo>
                <a:lnTo>
                  <a:pt x="0" y="4114800"/>
                </a:lnTo>
                <a:lnTo>
                  <a:pt x="0" y="0"/>
                </a:lnTo>
                <a:close/>
              </a:path>
            </a:pathLst>
          </a:custGeom>
          <a:blipFill>
            <a:blip r:embed="rId20">
              <a:extLst>
                <a:ext uri="{96DAC541-7B7A-43D3-8B79-37D633B846F1}">
                  <asvg:svgBlip xmlns:asvg="http://schemas.microsoft.com/office/drawing/2016/SVG/main" r:embed="rId21"/>
                </a:ext>
              </a:extLst>
            </a:blip>
            <a:stretch>
              <a:fillRect/>
            </a:stretch>
          </a:blipFill>
        </p:spPr>
        <p:txBody>
          <a:bodyPr/>
          <a:lstStyle/>
          <a:p>
            <a:endParaRPr lang="en-US"/>
          </a:p>
        </p:txBody>
      </p:sp>
      <p:sp>
        <p:nvSpPr>
          <p:cNvPr id="12" name="Freeform 12"/>
          <p:cNvSpPr/>
          <p:nvPr/>
        </p:nvSpPr>
        <p:spPr>
          <a:xfrm>
            <a:off x="-1010364" y="320704"/>
            <a:ext cx="2923786" cy="1208344"/>
          </a:xfrm>
          <a:custGeom>
            <a:avLst/>
            <a:gdLst/>
            <a:ahLst/>
            <a:cxnLst/>
            <a:rect l="l" t="t" r="r" b="b"/>
            <a:pathLst>
              <a:path w="2923786" h="1208344">
                <a:moveTo>
                  <a:pt x="0" y="0"/>
                </a:moveTo>
                <a:lnTo>
                  <a:pt x="2923786" y="0"/>
                </a:lnTo>
                <a:lnTo>
                  <a:pt x="2923786" y="1208344"/>
                </a:lnTo>
                <a:lnTo>
                  <a:pt x="0" y="1208344"/>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13" name="Freeform 13"/>
          <p:cNvSpPr/>
          <p:nvPr/>
        </p:nvSpPr>
        <p:spPr>
          <a:xfrm>
            <a:off x="16596598" y="6715460"/>
            <a:ext cx="2923786" cy="1208344"/>
          </a:xfrm>
          <a:custGeom>
            <a:avLst/>
            <a:gdLst/>
            <a:ahLst/>
            <a:cxnLst/>
            <a:rect l="l" t="t" r="r" b="b"/>
            <a:pathLst>
              <a:path w="2923786" h="1208344">
                <a:moveTo>
                  <a:pt x="0" y="0"/>
                </a:moveTo>
                <a:lnTo>
                  <a:pt x="2923787" y="0"/>
                </a:lnTo>
                <a:lnTo>
                  <a:pt x="2923787" y="1208344"/>
                </a:lnTo>
                <a:lnTo>
                  <a:pt x="0" y="1208344"/>
                </a:lnTo>
                <a:lnTo>
                  <a:pt x="0" y="0"/>
                </a:lnTo>
                <a:close/>
              </a:path>
            </a:pathLst>
          </a:custGeom>
          <a:blipFill>
            <a:blip r:embed="rId22">
              <a:extLst>
                <a:ext uri="{96DAC541-7B7A-43D3-8B79-37D633B846F1}">
                  <asvg:svgBlip xmlns:asvg="http://schemas.microsoft.com/office/drawing/2016/SVG/main" r:embed="rId23"/>
                </a:ext>
              </a:extLst>
            </a:blip>
            <a:stretch>
              <a:fillRect/>
            </a:stretch>
          </a:blipFill>
        </p:spPr>
        <p:txBody>
          <a:bodyPr/>
          <a:lstStyle/>
          <a:p>
            <a:endParaRPr lang="en-US"/>
          </a:p>
        </p:txBody>
      </p:sp>
      <p:sp>
        <p:nvSpPr>
          <p:cNvPr id="14" name="Freeform 14"/>
          <p:cNvSpPr/>
          <p:nvPr/>
        </p:nvSpPr>
        <p:spPr>
          <a:xfrm>
            <a:off x="16118831" y="9580882"/>
            <a:ext cx="2169169" cy="1624905"/>
          </a:xfrm>
          <a:custGeom>
            <a:avLst/>
            <a:gdLst/>
            <a:ahLst/>
            <a:cxnLst/>
            <a:rect l="l" t="t" r="r" b="b"/>
            <a:pathLst>
              <a:path w="2169169" h="1624905">
                <a:moveTo>
                  <a:pt x="0" y="0"/>
                </a:moveTo>
                <a:lnTo>
                  <a:pt x="2169169" y="0"/>
                </a:lnTo>
                <a:lnTo>
                  <a:pt x="2169169" y="1624905"/>
                </a:lnTo>
                <a:lnTo>
                  <a:pt x="0" y="162490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n-US"/>
          </a:p>
        </p:txBody>
      </p:sp>
      <p:sp>
        <p:nvSpPr>
          <p:cNvPr id="15" name="Freeform 15"/>
          <p:cNvSpPr/>
          <p:nvPr/>
        </p:nvSpPr>
        <p:spPr>
          <a:xfrm>
            <a:off x="4797387" y="-924908"/>
            <a:ext cx="2169169" cy="1624905"/>
          </a:xfrm>
          <a:custGeom>
            <a:avLst/>
            <a:gdLst/>
            <a:ahLst/>
            <a:cxnLst/>
            <a:rect l="l" t="t" r="r" b="b"/>
            <a:pathLst>
              <a:path w="2169169" h="1624905">
                <a:moveTo>
                  <a:pt x="0" y="0"/>
                </a:moveTo>
                <a:lnTo>
                  <a:pt x="2169169" y="0"/>
                </a:lnTo>
                <a:lnTo>
                  <a:pt x="2169169" y="1624905"/>
                </a:lnTo>
                <a:lnTo>
                  <a:pt x="0" y="1624905"/>
                </a:lnTo>
                <a:lnTo>
                  <a:pt x="0" y="0"/>
                </a:lnTo>
                <a:close/>
              </a:path>
            </a:pathLst>
          </a:custGeom>
          <a:blipFill>
            <a:blip r:embed="rId24">
              <a:extLst>
                <a:ext uri="{96DAC541-7B7A-43D3-8B79-37D633B846F1}">
                  <asvg:svgBlip xmlns:asvg="http://schemas.microsoft.com/office/drawing/2016/SVG/main" r:embed="rId25"/>
                </a:ext>
              </a:extLst>
            </a:blip>
            <a:stretch>
              <a:fillRect/>
            </a:stretch>
          </a:blipFill>
        </p:spPr>
        <p:txBody>
          <a:bodyPr/>
          <a:lstStyle/>
          <a:p>
            <a:endParaRPr lang="en-US"/>
          </a:p>
        </p:txBody>
      </p:sp>
      <p:sp>
        <p:nvSpPr>
          <p:cNvPr id="16" name="TextBox 16"/>
          <p:cNvSpPr txBox="1"/>
          <p:nvPr/>
        </p:nvSpPr>
        <p:spPr>
          <a:xfrm>
            <a:off x="3691475" y="3470406"/>
            <a:ext cx="10905051" cy="3898638"/>
          </a:xfrm>
          <a:prstGeom prst="rect">
            <a:avLst/>
          </a:prstGeom>
        </p:spPr>
        <p:txBody>
          <a:bodyPr lIns="0" tIns="0" rIns="0" bIns="0" rtlCol="0" anchor="t">
            <a:spAutoFit/>
          </a:bodyPr>
          <a:lstStyle/>
          <a:p>
            <a:pPr algn="ctr">
              <a:lnSpc>
                <a:spcPts val="14665"/>
              </a:lnSpc>
            </a:pPr>
            <a:r>
              <a:rPr lang="en-US" sz="17052">
                <a:solidFill>
                  <a:srgbClr val="437495"/>
                </a:solidFill>
                <a:latin typeface="210 클레이토이"/>
                <a:ea typeface="210 클레이토이"/>
                <a:cs typeface="210 클레이토이"/>
                <a:sym typeface="210 클레이토이"/>
              </a:rPr>
              <a:t>THANK</a:t>
            </a:r>
          </a:p>
          <a:p>
            <a:pPr algn="ctr">
              <a:lnSpc>
                <a:spcPts val="14665"/>
              </a:lnSpc>
            </a:pPr>
            <a:r>
              <a:rPr lang="en-US" sz="17052">
                <a:solidFill>
                  <a:srgbClr val="437495"/>
                </a:solidFill>
                <a:latin typeface="210 클레이토이"/>
                <a:ea typeface="210 클레이토이"/>
                <a:cs typeface="210 클레이토이"/>
                <a:sym typeface="210 클레이토이"/>
              </a:rPr>
              <a:t>YOU</a:t>
            </a:r>
          </a:p>
        </p:txBody>
      </p:sp>
      <p:sp>
        <p:nvSpPr>
          <p:cNvPr id="17" name="Freeform 17"/>
          <p:cNvSpPr/>
          <p:nvPr/>
        </p:nvSpPr>
        <p:spPr>
          <a:xfrm>
            <a:off x="-825907" y="4982941"/>
            <a:ext cx="1651814" cy="1228349"/>
          </a:xfrm>
          <a:custGeom>
            <a:avLst/>
            <a:gdLst/>
            <a:ahLst/>
            <a:cxnLst/>
            <a:rect l="l" t="t" r="r" b="b"/>
            <a:pathLst>
              <a:path w="1651814" h="1228349">
                <a:moveTo>
                  <a:pt x="0" y="0"/>
                </a:moveTo>
                <a:lnTo>
                  <a:pt x="1651814" y="0"/>
                </a:lnTo>
                <a:lnTo>
                  <a:pt x="1651814" y="1228349"/>
                </a:lnTo>
                <a:lnTo>
                  <a:pt x="0" y="122834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18" name="Freeform 18"/>
          <p:cNvSpPr/>
          <p:nvPr/>
        </p:nvSpPr>
        <p:spPr>
          <a:xfrm>
            <a:off x="17043316" y="3405375"/>
            <a:ext cx="1651814" cy="1228349"/>
          </a:xfrm>
          <a:custGeom>
            <a:avLst/>
            <a:gdLst/>
            <a:ahLst/>
            <a:cxnLst/>
            <a:rect l="l" t="t" r="r" b="b"/>
            <a:pathLst>
              <a:path w="1651814" h="1228349">
                <a:moveTo>
                  <a:pt x="0" y="0"/>
                </a:moveTo>
                <a:lnTo>
                  <a:pt x="1651814" y="0"/>
                </a:lnTo>
                <a:lnTo>
                  <a:pt x="1651814" y="1228350"/>
                </a:lnTo>
                <a:lnTo>
                  <a:pt x="0" y="1228350"/>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19" name="Freeform 19"/>
          <p:cNvSpPr/>
          <p:nvPr/>
        </p:nvSpPr>
        <p:spPr>
          <a:xfrm>
            <a:off x="9862135" y="-528352"/>
            <a:ext cx="1651814" cy="1228349"/>
          </a:xfrm>
          <a:custGeom>
            <a:avLst/>
            <a:gdLst/>
            <a:ahLst/>
            <a:cxnLst/>
            <a:rect l="l" t="t" r="r" b="b"/>
            <a:pathLst>
              <a:path w="1651814" h="1228349">
                <a:moveTo>
                  <a:pt x="0" y="0"/>
                </a:moveTo>
                <a:lnTo>
                  <a:pt x="1651814" y="0"/>
                </a:lnTo>
                <a:lnTo>
                  <a:pt x="1651814" y="1228349"/>
                </a:lnTo>
                <a:lnTo>
                  <a:pt x="0" y="122834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
        <p:nvSpPr>
          <p:cNvPr id="20" name="Freeform 20"/>
          <p:cNvSpPr/>
          <p:nvPr/>
        </p:nvSpPr>
        <p:spPr>
          <a:xfrm>
            <a:off x="7492186" y="9580882"/>
            <a:ext cx="1651814" cy="1228349"/>
          </a:xfrm>
          <a:custGeom>
            <a:avLst/>
            <a:gdLst/>
            <a:ahLst/>
            <a:cxnLst/>
            <a:rect l="l" t="t" r="r" b="b"/>
            <a:pathLst>
              <a:path w="1651814" h="1228349">
                <a:moveTo>
                  <a:pt x="0" y="0"/>
                </a:moveTo>
                <a:lnTo>
                  <a:pt x="1651814" y="0"/>
                </a:lnTo>
                <a:lnTo>
                  <a:pt x="1651814" y="1228349"/>
                </a:lnTo>
                <a:lnTo>
                  <a:pt x="0" y="1228349"/>
                </a:lnTo>
                <a:lnTo>
                  <a:pt x="0" y="0"/>
                </a:lnTo>
                <a:close/>
              </a:path>
            </a:pathLst>
          </a:custGeom>
          <a:blipFill>
            <a:blip r:embed="rId26">
              <a:extLst>
                <a:ext uri="{96DAC541-7B7A-43D3-8B79-37D633B846F1}">
                  <asvg:svgBlip xmlns:asvg="http://schemas.microsoft.com/office/drawing/2016/SVG/main" r:embed="rId27"/>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7F6F8"/>
        </a:solidFill>
        <a:effectLst/>
      </p:bgPr>
    </p:bg>
    <p:spTree>
      <p:nvGrpSpPr>
        <p:cNvPr id="1" name=""/>
        <p:cNvGrpSpPr/>
        <p:nvPr/>
      </p:nvGrpSpPr>
      <p:grpSpPr>
        <a:xfrm>
          <a:off x="0" y="0"/>
          <a:ext cx="0" cy="0"/>
          <a:chOff x="0" y="0"/>
          <a:chExt cx="0" cy="0"/>
        </a:xfrm>
      </p:grpSpPr>
      <p:sp>
        <p:nvSpPr>
          <p:cNvPr id="3" name="TextBox 3"/>
          <p:cNvSpPr txBox="1"/>
          <p:nvPr/>
        </p:nvSpPr>
        <p:spPr>
          <a:xfrm>
            <a:off x="1028700" y="981075"/>
            <a:ext cx="16230600" cy="829945"/>
          </a:xfrm>
          <a:prstGeom prst="rect">
            <a:avLst/>
          </a:prstGeom>
        </p:spPr>
        <p:txBody>
          <a:bodyPr lIns="0" tIns="0" rIns="0" bIns="0" rtlCol="0" anchor="t">
            <a:spAutoFit/>
          </a:bodyPr>
          <a:lstStyle/>
          <a:p>
            <a:pPr marL="0" lvl="0" indent="0" algn="ctr">
              <a:lnSpc>
                <a:spcPts val="6695"/>
              </a:lnSpc>
              <a:spcBef>
                <a:spcPct val="0"/>
              </a:spcBef>
            </a:pPr>
            <a:r>
              <a:rPr lang="en-US" sz="5150" b="1">
                <a:solidFill>
                  <a:srgbClr val="0A2E76"/>
                </a:solidFill>
                <a:latin typeface="Muli Ultra-Bold"/>
                <a:ea typeface="Muli Ultra-Bold"/>
                <a:cs typeface="Muli Ultra-Bold"/>
                <a:sym typeface="Muli Ultra-Bold"/>
              </a:rPr>
              <a:t>BẢNG PHÂN CÔNG CÔNG VIỆC</a:t>
            </a:r>
          </a:p>
        </p:txBody>
      </p:sp>
      <p:sp>
        <p:nvSpPr>
          <p:cNvPr id="5" name="Rectangle 1">
            <a:extLst>
              <a:ext uri="{FF2B5EF4-FFF2-40B4-BE49-F238E27FC236}">
                <a16:creationId xmlns:a16="http://schemas.microsoft.com/office/drawing/2014/main" id="{328AA4F3-B0D8-7E28-5CAA-5F2DFA6F1D39}"/>
              </a:ext>
            </a:extLst>
          </p:cNvPr>
          <p:cNvSpPr>
            <a:spLocks noChangeArrowheads="1"/>
          </p:cNvSpPr>
          <p:nvPr/>
        </p:nvSpPr>
        <p:spPr bwMode="auto">
          <a:xfrm>
            <a:off x="457200" y="2947988"/>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7" name="Hình ảnh 6">
            <a:extLst>
              <a:ext uri="{FF2B5EF4-FFF2-40B4-BE49-F238E27FC236}">
                <a16:creationId xmlns:a16="http://schemas.microsoft.com/office/drawing/2014/main" id="{B1D63E04-DD59-35D4-0376-6CEDCC756077}"/>
              </a:ext>
            </a:extLst>
          </p:cNvPr>
          <p:cNvPicPr>
            <a:picLocks noChangeAspect="1"/>
          </p:cNvPicPr>
          <p:nvPr/>
        </p:nvPicPr>
        <p:blipFill>
          <a:blip r:embed="rId2"/>
          <a:stretch>
            <a:fillRect/>
          </a:stretch>
        </p:blipFill>
        <p:spPr>
          <a:xfrm>
            <a:off x="2819400" y="2705100"/>
            <a:ext cx="13002883" cy="5791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2296977" y="4512697"/>
            <a:ext cx="12551432" cy="4959350"/>
          </a:xfrm>
          <a:prstGeom prst="rect">
            <a:avLst/>
          </a:prstGeom>
        </p:spPr>
        <p:txBody>
          <a:bodyPr lIns="0" tIns="0" rIns="0" bIns="0" rtlCol="0" anchor="t">
            <a:spAutoFit/>
          </a:bodyPr>
          <a:lstStyle/>
          <a:p>
            <a:pPr marL="755651" lvl="1" indent="-377825" algn="just">
              <a:lnSpc>
                <a:spcPts val="4900"/>
              </a:lnSpc>
              <a:buFont typeface="Arial"/>
              <a:buChar char="•"/>
            </a:pPr>
            <a:r>
              <a:rPr lang="en-US" sz="3500" dirty="0">
                <a:solidFill>
                  <a:srgbClr val="0A2E76"/>
                </a:solidFill>
                <a:latin typeface="Times New Roman"/>
                <a:ea typeface="Times New Roman"/>
                <a:cs typeface="Times New Roman"/>
                <a:sym typeface="Times New Roman"/>
              </a:rPr>
              <a:t>Trong </a:t>
            </a:r>
            <a:r>
              <a:rPr lang="en-US" sz="3500" dirty="0" err="1">
                <a:solidFill>
                  <a:srgbClr val="0A2E76"/>
                </a:solidFill>
                <a:latin typeface="Times New Roman"/>
                <a:ea typeface="Times New Roman"/>
                <a:cs typeface="Times New Roman"/>
                <a:sym typeface="Times New Roman"/>
              </a:rPr>
              <a:t>quá</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trình</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phát</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triển</a:t>
            </a:r>
            <a:r>
              <a:rPr lang="en-US" sz="3500" dirty="0">
                <a:solidFill>
                  <a:srgbClr val="0A2E76"/>
                </a:solidFill>
                <a:latin typeface="Times New Roman"/>
                <a:ea typeface="Times New Roman"/>
                <a:cs typeface="Times New Roman"/>
                <a:sym typeface="Times New Roman"/>
              </a:rPr>
              <a:t> 1 </a:t>
            </a:r>
            <a:r>
              <a:rPr lang="en-US" sz="3500" dirty="0" err="1">
                <a:solidFill>
                  <a:srgbClr val="0A2E76"/>
                </a:solidFill>
                <a:latin typeface="Times New Roman"/>
                <a:ea typeface="Times New Roman"/>
                <a:cs typeface="Times New Roman"/>
                <a:sym typeface="Times New Roman"/>
              </a:rPr>
              <a:t>ứng</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dụng</a:t>
            </a:r>
            <a:r>
              <a:rPr lang="en-US" sz="3500" dirty="0">
                <a:solidFill>
                  <a:srgbClr val="0A2E76"/>
                </a:solidFill>
                <a:latin typeface="Times New Roman"/>
                <a:ea typeface="Times New Roman"/>
                <a:cs typeface="Times New Roman"/>
                <a:sym typeface="Times New Roman"/>
              </a:rPr>
              <a:t> Flutter, </a:t>
            </a:r>
            <a:r>
              <a:rPr lang="en-US" sz="3500" dirty="0" err="1">
                <a:solidFill>
                  <a:srgbClr val="0A2E76"/>
                </a:solidFill>
                <a:latin typeface="Times New Roman"/>
                <a:ea typeface="Times New Roman"/>
                <a:cs typeface="Times New Roman"/>
                <a:sym typeface="Times New Roman"/>
              </a:rPr>
              <a:t>việc</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xử</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lý</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dữ</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liệu</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bất</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đồng</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bộ</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là</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rất</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quan</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trọng</a:t>
            </a:r>
            <a:endParaRPr lang="en-US" sz="3500" dirty="0">
              <a:solidFill>
                <a:srgbClr val="0A2E76"/>
              </a:solidFill>
              <a:latin typeface="Times New Roman"/>
              <a:ea typeface="Times New Roman"/>
              <a:cs typeface="Times New Roman"/>
              <a:sym typeface="Times New Roman"/>
            </a:endParaRPr>
          </a:p>
          <a:p>
            <a:pPr marL="755651" lvl="1" indent="-377825" algn="just">
              <a:lnSpc>
                <a:spcPts val="4900"/>
              </a:lnSpc>
              <a:buFont typeface="Arial"/>
              <a:buChar char="•"/>
            </a:pPr>
            <a:r>
              <a:rPr lang="en-US" sz="3500" dirty="0">
                <a:solidFill>
                  <a:srgbClr val="0A2E76"/>
                </a:solidFill>
                <a:latin typeface="Times New Roman"/>
                <a:ea typeface="Times New Roman"/>
                <a:cs typeface="Times New Roman"/>
                <a:sym typeface="Times New Roman"/>
              </a:rPr>
              <a:t>Flutter </a:t>
            </a:r>
            <a:r>
              <a:rPr lang="en-US" sz="3500" dirty="0" err="1">
                <a:solidFill>
                  <a:srgbClr val="0A2E76"/>
                </a:solidFill>
                <a:latin typeface="Times New Roman"/>
                <a:ea typeface="Times New Roman"/>
                <a:cs typeface="Times New Roman"/>
                <a:sym typeface="Times New Roman"/>
              </a:rPr>
              <a:t>cung</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cấp</a:t>
            </a:r>
            <a:r>
              <a:rPr lang="en-US" sz="3500" dirty="0">
                <a:solidFill>
                  <a:srgbClr val="0A2E76"/>
                </a:solidFill>
                <a:latin typeface="Times New Roman"/>
                <a:ea typeface="Times New Roman"/>
                <a:cs typeface="Times New Roman"/>
                <a:sym typeface="Times New Roman"/>
              </a:rPr>
              <a:t> Future </a:t>
            </a:r>
            <a:r>
              <a:rPr lang="en-US" sz="3500" dirty="0" err="1">
                <a:solidFill>
                  <a:srgbClr val="0A2E76"/>
                </a:solidFill>
                <a:latin typeface="Times New Roman"/>
                <a:ea typeface="Times New Roman"/>
                <a:cs typeface="Times New Roman"/>
                <a:sym typeface="Times New Roman"/>
              </a:rPr>
              <a:t>và</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cú</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pháp</a:t>
            </a:r>
            <a:r>
              <a:rPr lang="en-US" sz="3500" dirty="0">
                <a:solidFill>
                  <a:srgbClr val="0A2E76"/>
                </a:solidFill>
                <a:latin typeface="Times New Roman"/>
                <a:ea typeface="Times New Roman"/>
                <a:cs typeface="Times New Roman"/>
                <a:sym typeface="Times New Roman"/>
              </a:rPr>
              <a:t> async/await </a:t>
            </a:r>
            <a:r>
              <a:rPr lang="en-US" sz="3500" dirty="0" err="1">
                <a:solidFill>
                  <a:srgbClr val="0A2E76"/>
                </a:solidFill>
                <a:latin typeface="Times New Roman"/>
                <a:ea typeface="Times New Roman"/>
                <a:cs typeface="Times New Roman"/>
                <a:sym typeface="Times New Roman"/>
              </a:rPr>
              <a:t>giúp</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lập</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trình</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viên</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xử</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lý</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dữ</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liệu</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bất</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đồng</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bộ</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một</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cách</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đơn</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giản</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và</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hiệu</a:t>
            </a:r>
            <a:r>
              <a:rPr lang="en-US" sz="3500" dirty="0">
                <a:solidFill>
                  <a:srgbClr val="0A2E76"/>
                </a:solidFill>
                <a:latin typeface="Times New Roman"/>
                <a:ea typeface="Times New Roman"/>
                <a:cs typeface="Times New Roman"/>
                <a:sym typeface="Times New Roman"/>
              </a:rPr>
              <a:t> </a:t>
            </a:r>
            <a:r>
              <a:rPr lang="en-US" sz="3500" dirty="0" err="1">
                <a:solidFill>
                  <a:srgbClr val="0A2E76"/>
                </a:solidFill>
                <a:latin typeface="Times New Roman"/>
                <a:ea typeface="Times New Roman"/>
                <a:cs typeface="Times New Roman"/>
                <a:sym typeface="Times New Roman"/>
              </a:rPr>
              <a:t>quả</a:t>
            </a:r>
            <a:r>
              <a:rPr lang="en-US" sz="3500" dirty="0">
                <a:solidFill>
                  <a:srgbClr val="0A2E76"/>
                </a:solidFill>
                <a:latin typeface="Times New Roman"/>
                <a:ea typeface="Times New Roman"/>
                <a:cs typeface="Times New Roman"/>
                <a:sym typeface="Times New Roman"/>
              </a:rPr>
              <a:t>. </a:t>
            </a:r>
          </a:p>
          <a:p>
            <a:pPr algn="just">
              <a:lnSpc>
                <a:spcPts val="4900"/>
              </a:lnSpc>
            </a:pPr>
            <a:endParaRPr lang="en-US" sz="3500" dirty="0">
              <a:solidFill>
                <a:srgbClr val="0A2E76"/>
              </a:solidFill>
              <a:latin typeface="Times New Roman"/>
              <a:ea typeface="Times New Roman"/>
              <a:cs typeface="Times New Roman"/>
              <a:sym typeface="Times New Roman"/>
            </a:endParaRPr>
          </a:p>
          <a:p>
            <a:pPr algn="l">
              <a:lnSpc>
                <a:spcPts val="4900"/>
              </a:lnSpc>
            </a:pPr>
            <a:endParaRPr lang="en-US" sz="3500" dirty="0">
              <a:solidFill>
                <a:srgbClr val="0A2E76"/>
              </a:solidFill>
              <a:latin typeface="Times New Roman"/>
              <a:ea typeface="Times New Roman"/>
              <a:cs typeface="Times New Roman"/>
              <a:sym typeface="Times New Roman"/>
            </a:endParaRPr>
          </a:p>
          <a:p>
            <a:pPr algn="l">
              <a:lnSpc>
                <a:spcPts val="4900"/>
              </a:lnSpc>
            </a:pPr>
            <a:endParaRPr lang="en-US" sz="3500" dirty="0">
              <a:solidFill>
                <a:srgbClr val="0A2E76"/>
              </a:solidFill>
              <a:latin typeface="Times New Roman"/>
              <a:ea typeface="Times New Roman"/>
              <a:cs typeface="Times New Roman"/>
              <a:sym typeface="Times New Roman"/>
            </a:endParaRPr>
          </a:p>
          <a:p>
            <a:pPr algn="l">
              <a:lnSpc>
                <a:spcPts val="4900"/>
              </a:lnSpc>
            </a:pPr>
            <a:endParaRPr lang="en-US" sz="3500" dirty="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21463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1.GIỚI THIỆU VỀ FUTURE VÀ ASYNC/AWAIT TRONG FLUTTER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2634627" y="3100142"/>
            <a:ext cx="12551432" cy="5578475"/>
          </a:xfrm>
          <a:prstGeom prst="rect">
            <a:avLst/>
          </a:prstGeom>
        </p:spPr>
        <p:txBody>
          <a:bodyPr lIns="0" tIns="0" rIns="0" bIns="0" rtlCol="0" anchor="t">
            <a:spAutoFit/>
          </a:bodyPr>
          <a:lstStyle/>
          <a:p>
            <a:pPr marL="755651" lvl="1" indent="-377825" algn="just">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Future </a:t>
            </a:r>
            <a:r>
              <a:rPr lang="en-US" sz="3500">
                <a:solidFill>
                  <a:srgbClr val="0A2E76"/>
                </a:solidFill>
                <a:latin typeface="Times New Roman"/>
                <a:ea typeface="Times New Roman"/>
                <a:cs typeface="Times New Roman"/>
                <a:sym typeface="Times New Roman"/>
              </a:rPr>
              <a:t>là đối tượng đại diện cho một giá trị hoặc lỗi sẽ có trong tương lai được dùng để xử lý tác vụ bất đồng bộ</a:t>
            </a:r>
          </a:p>
          <a:p>
            <a:pPr marL="755651" lvl="1" indent="-377825" algn="just">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Future </a:t>
            </a:r>
            <a:r>
              <a:rPr lang="en-US" sz="3500">
                <a:solidFill>
                  <a:srgbClr val="0A2E76"/>
                </a:solidFill>
                <a:latin typeface="Times New Roman"/>
                <a:ea typeface="Times New Roman"/>
                <a:cs typeface="Times New Roman"/>
                <a:sym typeface="Times New Roman"/>
              </a:rPr>
              <a:t>có 3 trạng thái chính:</a:t>
            </a:r>
          </a:p>
          <a:p>
            <a:pPr algn="just">
              <a:lnSpc>
                <a:spcPts val="4900"/>
              </a:lnSpc>
            </a:pPr>
            <a:r>
              <a:rPr lang="en-US" sz="3500">
                <a:solidFill>
                  <a:srgbClr val="0A2E76"/>
                </a:solidFill>
                <a:latin typeface="Times New Roman"/>
                <a:ea typeface="Times New Roman"/>
                <a:cs typeface="Times New Roman"/>
                <a:sym typeface="Times New Roman"/>
              </a:rPr>
              <a:t>           - </a:t>
            </a:r>
            <a:r>
              <a:rPr lang="en-US" sz="3500" b="1">
                <a:solidFill>
                  <a:srgbClr val="0A2E76"/>
                </a:solidFill>
                <a:latin typeface="Times New Roman Bold"/>
                <a:ea typeface="Times New Roman Bold"/>
                <a:cs typeface="Times New Roman Bold"/>
                <a:sym typeface="Times New Roman Bold"/>
              </a:rPr>
              <a:t>Uncompleted</a:t>
            </a:r>
            <a:r>
              <a:rPr lang="en-US" sz="3500">
                <a:solidFill>
                  <a:srgbClr val="0A2E76"/>
                </a:solidFill>
                <a:latin typeface="Times New Roman"/>
                <a:ea typeface="Times New Roman"/>
                <a:cs typeface="Times New Roman"/>
                <a:sym typeface="Times New Roman"/>
              </a:rPr>
              <a:t> – đang đợi hoàn thành</a:t>
            </a:r>
          </a:p>
          <a:p>
            <a:pPr algn="l">
              <a:lnSpc>
                <a:spcPts val="4900"/>
              </a:lnSpc>
            </a:pPr>
            <a:r>
              <a:rPr lang="en-US" sz="3500">
                <a:solidFill>
                  <a:srgbClr val="0A2E76"/>
                </a:solidFill>
                <a:latin typeface="Times New Roman"/>
                <a:ea typeface="Times New Roman"/>
                <a:cs typeface="Times New Roman"/>
                <a:sym typeface="Times New Roman"/>
              </a:rPr>
              <a:t>           - </a:t>
            </a:r>
            <a:r>
              <a:rPr lang="en-US" sz="3500" b="1">
                <a:solidFill>
                  <a:srgbClr val="0A2E76"/>
                </a:solidFill>
                <a:latin typeface="Times New Roman Bold"/>
                <a:ea typeface="Times New Roman Bold"/>
                <a:cs typeface="Times New Roman Bold"/>
                <a:sym typeface="Times New Roman Bold"/>
              </a:rPr>
              <a:t>Completed with value</a:t>
            </a:r>
            <a:r>
              <a:rPr lang="en-US" sz="3500">
                <a:solidFill>
                  <a:srgbClr val="0A2E76"/>
                </a:solidFill>
                <a:latin typeface="Times New Roman"/>
                <a:ea typeface="Times New Roman"/>
                <a:cs typeface="Times New Roman"/>
                <a:sym typeface="Times New Roman"/>
              </a:rPr>
              <a:t> – hoàn thành với giá trị</a:t>
            </a:r>
          </a:p>
          <a:p>
            <a:pPr algn="just">
              <a:lnSpc>
                <a:spcPts val="4900"/>
              </a:lnSpc>
            </a:pPr>
            <a:r>
              <a:rPr lang="en-US" sz="3500">
                <a:solidFill>
                  <a:srgbClr val="0A2E76"/>
                </a:solidFill>
                <a:latin typeface="Times New Roman"/>
                <a:ea typeface="Times New Roman"/>
                <a:cs typeface="Times New Roman"/>
                <a:sym typeface="Times New Roman"/>
              </a:rPr>
              <a:t>           - </a:t>
            </a:r>
            <a:r>
              <a:rPr lang="en-US" sz="3500" b="1">
                <a:solidFill>
                  <a:srgbClr val="0A2E76"/>
                </a:solidFill>
                <a:latin typeface="Times New Roman Bold"/>
                <a:ea typeface="Times New Roman Bold"/>
                <a:cs typeface="Times New Roman Bold"/>
                <a:sym typeface="Times New Roman Bold"/>
              </a:rPr>
              <a:t>Completed with error</a:t>
            </a:r>
            <a:r>
              <a:rPr lang="en-US" sz="3500">
                <a:solidFill>
                  <a:srgbClr val="0A2E76"/>
                </a:solidFill>
                <a:latin typeface="Times New Roman"/>
                <a:ea typeface="Times New Roman"/>
                <a:cs typeface="Times New Roman"/>
                <a:sym typeface="Times New Roman"/>
              </a:rPr>
              <a:t> – hoàn thành với lỗi </a:t>
            </a:r>
          </a:p>
          <a:p>
            <a:pPr algn="just">
              <a:lnSpc>
                <a:spcPts val="4900"/>
              </a:lnSpc>
            </a:pPr>
            <a:endParaRPr lang="en-US" sz="3500">
              <a:solidFill>
                <a:srgbClr val="0A2E76"/>
              </a:solidFill>
              <a:latin typeface="Times New Roman"/>
              <a:ea typeface="Times New Roman"/>
              <a:cs typeface="Times New Roman"/>
              <a:sym typeface="Times New Roman"/>
            </a:endParaRPr>
          </a:p>
          <a:p>
            <a:pPr algn="just">
              <a:lnSpc>
                <a:spcPts val="4900"/>
              </a:lnSpc>
            </a:pPr>
            <a:endParaRPr lang="en-US" sz="3500">
              <a:solidFill>
                <a:srgbClr val="0A2E76"/>
              </a:solidFill>
              <a:latin typeface="Times New Roman"/>
              <a:ea typeface="Times New Roman"/>
              <a:cs typeface="Times New Roman"/>
              <a:sym typeface="Times New Roman"/>
            </a:endParaRPr>
          </a:p>
          <a:p>
            <a:pPr algn="just">
              <a:lnSpc>
                <a:spcPts val="4900"/>
              </a:lnSpc>
            </a:pPr>
            <a:endParaRPr lang="en-US" sz="350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1.1. Future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464105" y="3668669"/>
            <a:ext cx="14624673" cy="3721100"/>
          </a:xfrm>
          <a:prstGeom prst="rect">
            <a:avLst/>
          </a:prstGeom>
        </p:spPr>
        <p:txBody>
          <a:bodyPr lIns="0" tIns="0" rIns="0" bIns="0" rtlCol="0" anchor="t">
            <a:spAutoFit/>
          </a:bodyPr>
          <a:lstStyle/>
          <a:p>
            <a:pPr marL="755651" lvl="1" indent="-377825" algn="just">
              <a:lnSpc>
                <a:spcPts val="4900"/>
              </a:lnSpc>
              <a:buFont typeface="Arial"/>
              <a:buChar char="•"/>
            </a:pPr>
            <a:r>
              <a:rPr lang="en-US" sz="3500">
                <a:solidFill>
                  <a:srgbClr val="0A2E76"/>
                </a:solidFill>
                <a:latin typeface="Times New Roman"/>
                <a:ea typeface="Times New Roman"/>
                <a:cs typeface="Times New Roman"/>
                <a:sym typeface="Times New Roman"/>
              </a:rPr>
              <a:t>Khi một hàm trả về Future, chương trình không chờ kết quả mà tiếp tục thực thi. </a:t>
            </a:r>
          </a:p>
          <a:p>
            <a:pPr marL="755651" lvl="1" indent="-377825" algn="just">
              <a:lnSpc>
                <a:spcPts val="4900"/>
              </a:lnSpc>
              <a:buFont typeface="Arial"/>
              <a:buChar char="•"/>
            </a:pPr>
            <a:r>
              <a:rPr lang="en-US" sz="3500">
                <a:solidFill>
                  <a:srgbClr val="0A2E76"/>
                </a:solidFill>
                <a:latin typeface="Times New Roman"/>
                <a:ea typeface="Times New Roman"/>
                <a:cs typeface="Times New Roman"/>
                <a:sym typeface="Times New Roman"/>
              </a:rPr>
              <a:t>Sau khi  hoàn tất, kết quả hoặc lỗi được xử lý thông qua .then(), .catchError() hoặc await. Nhờ vậy ứng dụng vẫn phản hồi tốt trong khi tải dữ liệu.</a:t>
            </a:r>
          </a:p>
          <a:p>
            <a:pPr algn="just">
              <a:lnSpc>
                <a:spcPts val="4900"/>
              </a:lnSpc>
            </a:pPr>
            <a:endParaRPr lang="en-US" sz="3500">
              <a:solidFill>
                <a:srgbClr val="0A2E76"/>
              </a:solidFill>
              <a:latin typeface="Times New Roman"/>
              <a:ea typeface="Times New Roman"/>
              <a:cs typeface="Times New Roman"/>
              <a:sym typeface="Times New Roman"/>
            </a:endParaRPr>
          </a:p>
          <a:p>
            <a:pPr algn="just">
              <a:lnSpc>
                <a:spcPts val="4900"/>
              </a:lnSpc>
            </a:pPr>
            <a:endParaRPr lang="en-US" sz="350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1.1. Future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464105" y="3359106"/>
            <a:ext cx="14624673" cy="4340225"/>
          </a:xfrm>
          <a:prstGeom prst="rect">
            <a:avLst/>
          </a:prstGeom>
        </p:spPr>
        <p:txBody>
          <a:bodyPr lIns="0" tIns="0" rIns="0" bIns="0" rtlCol="0" anchor="t">
            <a:spAutoFit/>
          </a:bodyPr>
          <a:lstStyle/>
          <a:p>
            <a:pPr marL="755651" lvl="1" indent="-377825" algn="just">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async</a:t>
            </a:r>
            <a:r>
              <a:rPr lang="en-US" sz="3500">
                <a:solidFill>
                  <a:srgbClr val="0A2E76"/>
                </a:solidFill>
                <a:latin typeface="Times New Roman"/>
                <a:ea typeface="Times New Roman"/>
                <a:cs typeface="Times New Roman"/>
                <a:sym typeface="Times New Roman"/>
              </a:rPr>
              <a:t> được thêm vào trước hàm để khai báo hàm bất đồng bộ </a:t>
            </a:r>
          </a:p>
          <a:p>
            <a:pPr marL="755651" lvl="1" indent="-377825" algn="just">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await</a:t>
            </a:r>
            <a:r>
              <a:rPr lang="en-US" sz="3500">
                <a:solidFill>
                  <a:srgbClr val="0A2E76"/>
                </a:solidFill>
                <a:latin typeface="Times New Roman"/>
                <a:ea typeface="Times New Roman"/>
                <a:cs typeface="Times New Roman"/>
                <a:sym typeface="Times New Roman"/>
              </a:rPr>
              <a:t> chỉ có thể khai báo trong async, giúp tạm dừng hàm cho đến khi Future hoàn tất.</a:t>
            </a:r>
          </a:p>
          <a:p>
            <a:pPr marL="755651" lvl="1" indent="-377825" algn="just">
              <a:lnSpc>
                <a:spcPts val="4900"/>
              </a:lnSpc>
              <a:buFont typeface="Arial"/>
              <a:buChar char="•"/>
            </a:pPr>
            <a:r>
              <a:rPr lang="en-US" sz="3500">
                <a:solidFill>
                  <a:srgbClr val="0A2E76"/>
                </a:solidFill>
                <a:latin typeface="Times New Roman"/>
                <a:ea typeface="Times New Roman"/>
                <a:cs typeface="Times New Roman"/>
                <a:sym typeface="Times New Roman"/>
              </a:rPr>
              <a:t>Khi gặp lệnh await, chương trình tạm dừng tại đó cho đến khi Future trả về kết quả, nhưng giao diện ứng dụng vẫn tiếp tục hoạt động bình thường</a:t>
            </a:r>
          </a:p>
          <a:p>
            <a:pPr algn="just">
              <a:lnSpc>
                <a:spcPts val="4900"/>
              </a:lnSpc>
            </a:pPr>
            <a:endParaRPr lang="en-US" sz="3500">
              <a:solidFill>
                <a:srgbClr val="0A2E76"/>
              </a:solidFill>
              <a:latin typeface="Times New Roman"/>
              <a:ea typeface="Times New Roman"/>
              <a:cs typeface="Times New Roman"/>
              <a:sym typeface="Times New Roman"/>
            </a:endParaRPr>
          </a:p>
          <a:p>
            <a:pPr algn="just">
              <a:lnSpc>
                <a:spcPts val="4900"/>
              </a:lnSpc>
            </a:pPr>
            <a:endParaRPr lang="en-US" sz="350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1.2. async/await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230590" cy="2357688"/>
            <a:chOff x="0" y="0"/>
            <a:chExt cx="4801472" cy="620955"/>
          </a:xfrm>
        </p:grpSpPr>
        <p:sp>
          <p:nvSpPr>
            <p:cNvPr id="3" name="Freeform 3"/>
            <p:cNvSpPr/>
            <p:nvPr/>
          </p:nvSpPr>
          <p:spPr>
            <a:xfrm>
              <a:off x="0" y="0"/>
              <a:ext cx="4801472" cy="620955"/>
            </a:xfrm>
            <a:custGeom>
              <a:avLst/>
              <a:gdLst/>
              <a:ahLst/>
              <a:cxnLst/>
              <a:rect l="l" t="t" r="r" b="b"/>
              <a:pathLst>
                <a:path w="4801472" h="620955">
                  <a:moveTo>
                    <a:pt x="0" y="0"/>
                  </a:moveTo>
                  <a:lnTo>
                    <a:pt x="4801472" y="0"/>
                  </a:lnTo>
                  <a:lnTo>
                    <a:pt x="4801472" y="620955"/>
                  </a:lnTo>
                  <a:lnTo>
                    <a:pt x="0" y="620955"/>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801472" cy="640005"/>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Freeform 5"/>
          <p:cNvSpPr/>
          <p:nvPr/>
        </p:nvSpPr>
        <p:spPr>
          <a:xfrm>
            <a:off x="2369039" y="2515965"/>
            <a:ext cx="13549921" cy="7771035"/>
          </a:xfrm>
          <a:custGeom>
            <a:avLst/>
            <a:gdLst/>
            <a:ahLst/>
            <a:cxnLst/>
            <a:rect l="l" t="t" r="r" b="b"/>
            <a:pathLst>
              <a:path w="13549921" h="7771035">
                <a:moveTo>
                  <a:pt x="0" y="0"/>
                </a:moveTo>
                <a:lnTo>
                  <a:pt x="13549922" y="0"/>
                </a:lnTo>
                <a:lnTo>
                  <a:pt x="13549922" y="7771035"/>
                </a:lnTo>
                <a:lnTo>
                  <a:pt x="0" y="7771035"/>
                </a:lnTo>
                <a:lnTo>
                  <a:pt x="0" y="0"/>
                </a:lnTo>
                <a:close/>
              </a:path>
            </a:pathLst>
          </a:custGeom>
          <a:blipFill>
            <a:blip r:embed="rId2"/>
            <a:stretch>
              <a:fillRect t="-264" r="-1042" b="-3463"/>
            </a:stretch>
          </a:blipFill>
        </p:spPr>
        <p:txBody>
          <a:bodyPr/>
          <a:lstStyle/>
          <a:p>
            <a:endParaRPr lang="en-US"/>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1.3.Future và async/await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99265" y="-158974"/>
            <a:ext cx="18613261" cy="2875419"/>
            <a:chOff x="0" y="0"/>
            <a:chExt cx="4902258" cy="757312"/>
          </a:xfrm>
        </p:grpSpPr>
        <p:sp>
          <p:nvSpPr>
            <p:cNvPr id="3" name="Freeform 3"/>
            <p:cNvSpPr/>
            <p:nvPr/>
          </p:nvSpPr>
          <p:spPr>
            <a:xfrm>
              <a:off x="0" y="0"/>
              <a:ext cx="4902258" cy="757312"/>
            </a:xfrm>
            <a:custGeom>
              <a:avLst/>
              <a:gdLst/>
              <a:ahLst/>
              <a:cxnLst/>
              <a:rect l="l" t="t" r="r" b="b"/>
              <a:pathLst>
                <a:path w="4902258" h="757312">
                  <a:moveTo>
                    <a:pt x="0" y="0"/>
                  </a:moveTo>
                  <a:lnTo>
                    <a:pt x="4902258" y="0"/>
                  </a:lnTo>
                  <a:lnTo>
                    <a:pt x="4902258" y="757312"/>
                  </a:lnTo>
                  <a:lnTo>
                    <a:pt x="0" y="757312"/>
                  </a:lnTo>
                  <a:close/>
                </a:path>
              </a:pathLst>
            </a:custGeom>
            <a:solidFill>
              <a:srgbClr val="C3D6EF"/>
            </a:solidFill>
            <a:ln w="19050" cap="sq">
              <a:solidFill>
                <a:srgbClr val="0A2E76"/>
              </a:solidFill>
              <a:prstDash val="solid"/>
              <a:miter/>
            </a:ln>
          </p:spPr>
          <p:txBody>
            <a:bodyPr/>
            <a:lstStyle/>
            <a:p>
              <a:endParaRPr lang="en-US"/>
            </a:p>
          </p:txBody>
        </p:sp>
        <p:sp>
          <p:nvSpPr>
            <p:cNvPr id="4" name="TextBox 4"/>
            <p:cNvSpPr txBox="1"/>
            <p:nvPr/>
          </p:nvSpPr>
          <p:spPr>
            <a:xfrm>
              <a:off x="0" y="-19050"/>
              <a:ext cx="4902258" cy="776362"/>
            </a:xfrm>
            <a:prstGeom prst="rect">
              <a:avLst/>
            </a:prstGeom>
          </p:spPr>
          <p:txBody>
            <a:bodyPr lIns="50800" tIns="50800" rIns="50800" bIns="50800" rtlCol="0" anchor="ctr"/>
            <a:lstStyle/>
            <a:p>
              <a:pPr marL="0" lvl="0" indent="0" algn="ctr">
                <a:lnSpc>
                  <a:spcPts val="2610"/>
                </a:lnSpc>
                <a:spcBef>
                  <a:spcPct val="0"/>
                </a:spcBef>
              </a:pPr>
              <a:endParaRPr/>
            </a:p>
          </p:txBody>
        </p:sp>
      </p:grpSp>
      <p:sp>
        <p:nvSpPr>
          <p:cNvPr id="5" name="TextBox 5"/>
          <p:cNvSpPr txBox="1"/>
          <p:nvPr/>
        </p:nvSpPr>
        <p:spPr>
          <a:xfrm>
            <a:off x="1028700" y="3060700"/>
            <a:ext cx="16017978" cy="6197600"/>
          </a:xfrm>
          <a:prstGeom prst="rect">
            <a:avLst/>
          </a:prstGeom>
        </p:spPr>
        <p:txBody>
          <a:bodyPr lIns="0" tIns="0" rIns="0" bIns="0" rtlCol="0" anchor="t">
            <a:spAutoFit/>
          </a:bodyPr>
          <a:lstStyle/>
          <a:p>
            <a:pPr marL="755651" lvl="1" indent="-377825" algn="just">
              <a:lnSpc>
                <a:spcPts val="4900"/>
              </a:lnSpc>
              <a:buFont typeface="Arial"/>
              <a:buChar char="•"/>
            </a:pPr>
            <a:r>
              <a:rPr lang="en-US" sz="3500" b="1">
                <a:solidFill>
                  <a:srgbClr val="0A2E76"/>
                </a:solidFill>
                <a:latin typeface="Times New Roman Bold"/>
                <a:ea typeface="Times New Roman Bold"/>
                <a:cs typeface="Times New Roman Bold"/>
                <a:sym typeface="Times New Roman Bold"/>
              </a:rPr>
              <a:t>FutureBuilder </a:t>
            </a:r>
            <a:r>
              <a:rPr lang="en-US" sz="3500">
                <a:solidFill>
                  <a:srgbClr val="0A2E76"/>
                </a:solidFill>
                <a:latin typeface="Times New Roman"/>
                <a:ea typeface="Times New Roman"/>
                <a:cs typeface="Times New Roman"/>
                <a:sym typeface="Times New Roman"/>
              </a:rPr>
              <a:t>là widget dùng để liên kết giữa Future (dữ liệu bất đồng bộ) và UI (giao diện ).</a:t>
            </a:r>
          </a:p>
          <a:p>
            <a:pPr marL="755651" lvl="1" indent="-377825" algn="just">
              <a:lnSpc>
                <a:spcPts val="4900"/>
              </a:lnSpc>
              <a:buFont typeface="Arial"/>
              <a:buChar char="•"/>
            </a:pPr>
            <a:r>
              <a:rPr lang="en-US" sz="3500">
                <a:solidFill>
                  <a:srgbClr val="0A2E76"/>
                </a:solidFill>
                <a:latin typeface="Times New Roman"/>
                <a:ea typeface="Times New Roman"/>
                <a:cs typeface="Times New Roman"/>
                <a:sym typeface="Times New Roman"/>
              </a:rPr>
              <a:t>FutureBuilder có 3 trạng thái chính : </a:t>
            </a:r>
          </a:p>
          <a:p>
            <a:pPr algn="just">
              <a:lnSpc>
                <a:spcPts val="4900"/>
              </a:lnSpc>
            </a:pPr>
            <a:r>
              <a:rPr lang="en-US" sz="3500">
                <a:solidFill>
                  <a:srgbClr val="0A2E76"/>
                </a:solidFill>
                <a:latin typeface="Times New Roman"/>
                <a:ea typeface="Times New Roman"/>
                <a:cs typeface="Times New Roman"/>
                <a:sym typeface="Times New Roman"/>
              </a:rPr>
              <a:t>              -  Waiting - đang đợi</a:t>
            </a:r>
          </a:p>
          <a:p>
            <a:pPr algn="just">
              <a:lnSpc>
                <a:spcPts val="4900"/>
              </a:lnSpc>
            </a:pPr>
            <a:r>
              <a:rPr lang="en-US" sz="3500">
                <a:solidFill>
                  <a:srgbClr val="0A2E76"/>
                </a:solidFill>
                <a:latin typeface="Times New Roman"/>
                <a:ea typeface="Times New Roman"/>
                <a:cs typeface="Times New Roman"/>
                <a:sym typeface="Times New Roman"/>
              </a:rPr>
              <a:t>              -  hasError - có lỗi</a:t>
            </a:r>
          </a:p>
          <a:p>
            <a:pPr algn="just">
              <a:lnSpc>
                <a:spcPts val="4900"/>
              </a:lnSpc>
            </a:pPr>
            <a:r>
              <a:rPr lang="en-US" sz="3500">
                <a:solidFill>
                  <a:srgbClr val="0A2E76"/>
                </a:solidFill>
                <a:latin typeface="Times New Roman"/>
                <a:ea typeface="Times New Roman"/>
                <a:cs typeface="Times New Roman"/>
                <a:sym typeface="Times New Roman"/>
              </a:rPr>
              <a:t>              -  hasData - có dữ liệu</a:t>
            </a:r>
          </a:p>
          <a:p>
            <a:pPr marL="755651" lvl="1" indent="-377825" algn="just">
              <a:lnSpc>
                <a:spcPts val="4900"/>
              </a:lnSpc>
              <a:buFont typeface="Arial"/>
              <a:buChar char="•"/>
            </a:pPr>
            <a:r>
              <a:rPr lang="en-US" sz="3500">
                <a:solidFill>
                  <a:srgbClr val="0A2E76"/>
                </a:solidFill>
                <a:latin typeface="Times New Roman"/>
                <a:ea typeface="Times New Roman"/>
                <a:cs typeface="Times New Roman"/>
                <a:sym typeface="Times New Roman"/>
              </a:rPr>
              <a:t>FutureBuilder tự động lắng nghe trạng thái của Future và cập nhật lại giao diện khi dữ liệu thay đổi. </a:t>
            </a:r>
          </a:p>
          <a:p>
            <a:pPr algn="just">
              <a:lnSpc>
                <a:spcPts val="4900"/>
              </a:lnSpc>
            </a:pPr>
            <a:endParaRPr lang="en-US" sz="3500">
              <a:solidFill>
                <a:srgbClr val="0A2E76"/>
              </a:solidFill>
              <a:latin typeface="Times New Roman"/>
              <a:ea typeface="Times New Roman"/>
              <a:cs typeface="Times New Roman"/>
              <a:sym typeface="Times New Roman"/>
            </a:endParaRPr>
          </a:p>
          <a:p>
            <a:pPr algn="l">
              <a:lnSpc>
                <a:spcPts val="4900"/>
              </a:lnSpc>
            </a:pPr>
            <a:endParaRPr lang="en-US" sz="3500">
              <a:solidFill>
                <a:srgbClr val="0A2E76"/>
              </a:solidFill>
              <a:latin typeface="Times New Roman"/>
              <a:ea typeface="Times New Roman"/>
              <a:cs typeface="Times New Roman"/>
              <a:sym typeface="Times New Roman"/>
            </a:endParaRPr>
          </a:p>
        </p:txBody>
      </p:sp>
      <p:sp>
        <p:nvSpPr>
          <p:cNvPr id="6" name="TextBox 6"/>
          <p:cNvSpPr txBox="1"/>
          <p:nvPr/>
        </p:nvSpPr>
        <p:spPr>
          <a:xfrm>
            <a:off x="734504" y="570146"/>
            <a:ext cx="15676377" cy="1079500"/>
          </a:xfrm>
          <a:prstGeom prst="rect">
            <a:avLst/>
          </a:prstGeom>
        </p:spPr>
        <p:txBody>
          <a:bodyPr lIns="0" tIns="0" rIns="0" bIns="0" rtlCol="0" anchor="t">
            <a:spAutoFit/>
          </a:bodyPr>
          <a:lstStyle/>
          <a:p>
            <a:pPr marL="0" lvl="0" indent="0" algn="ctr">
              <a:lnSpc>
                <a:spcPts val="8450"/>
              </a:lnSpc>
              <a:spcBef>
                <a:spcPct val="0"/>
              </a:spcBef>
            </a:pPr>
            <a:r>
              <a:rPr lang="en-US" sz="6500" b="1">
                <a:solidFill>
                  <a:srgbClr val="0A2E76"/>
                </a:solidFill>
                <a:latin typeface="Times New Roman Bold"/>
                <a:ea typeface="Times New Roman Bold"/>
                <a:cs typeface="Times New Roman Bold"/>
                <a:sym typeface="Times New Roman Bold"/>
              </a:rPr>
              <a:t>2. FutureBuilder Widget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843</Words>
  <Application>Microsoft Office PowerPoint</Application>
  <PresentationFormat>Tùy chỉnh</PresentationFormat>
  <Paragraphs>71</Paragraphs>
  <Slides>20</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20</vt:i4>
      </vt:variant>
    </vt:vector>
  </HeadingPairs>
  <TitlesOfParts>
    <vt:vector size="29" baseType="lpstr">
      <vt:lpstr>Times New Roman</vt:lpstr>
      <vt:lpstr>Arial</vt:lpstr>
      <vt:lpstr>Muli Bold</vt:lpstr>
      <vt:lpstr>Muli Ultra-Bold</vt:lpstr>
      <vt:lpstr>Calibri</vt:lpstr>
      <vt:lpstr>Times New Roman Bold</vt:lpstr>
      <vt:lpstr>210 클레이토이</vt:lpstr>
      <vt:lpstr>Muli</vt:lpstr>
      <vt:lpstr>Office Theme</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WeatherApp</dc:title>
  <cp:lastModifiedBy>Trần Kiêm Quang Minh</cp:lastModifiedBy>
  <cp:revision>4</cp:revision>
  <dcterms:created xsi:type="dcterms:W3CDTF">2006-08-16T00:00:00Z</dcterms:created>
  <dcterms:modified xsi:type="dcterms:W3CDTF">2025-10-27T12:32:01Z</dcterms:modified>
  <dc:identifier>DAG2-NqSoEw</dc:identifier>
</cp:coreProperties>
</file>