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60" r:id="rId4"/>
    <p:sldId id="258" r:id="rId5"/>
    <p:sldId id="260" r:id="rId6"/>
    <p:sldId id="283" r:id="rId7"/>
    <p:sldId id="334" r:id="rId8"/>
    <p:sldId id="309" r:id="rId9"/>
    <p:sldId id="262" r:id="rId10"/>
    <p:sldId id="295" r:id="rId11"/>
    <p:sldId id="296" r:id="rId12"/>
    <p:sldId id="297" r:id="rId13"/>
    <p:sldId id="298" r:id="rId14"/>
    <p:sldId id="310" r:id="rId15"/>
    <p:sldId id="261" r:id="rId16"/>
    <p:sldId id="285" r:id="rId17"/>
    <p:sldId id="311" r:id="rId18"/>
    <p:sldId id="271" r:id="rId19"/>
    <p:sldId id="274" r:id="rId20"/>
    <p:sldId id="275" r:id="rId21"/>
    <p:sldId id="277" r:id="rId22"/>
    <p:sldId id="276" r:id="rId23"/>
    <p:sldId id="301" r:id="rId24"/>
    <p:sldId id="279" r:id="rId25"/>
    <p:sldId id="302" r:id="rId26"/>
    <p:sldId id="303" r:id="rId27"/>
    <p:sldId id="304" r:id="rId28"/>
    <p:sldId id="305" r:id="rId29"/>
    <p:sldId id="308" r:id="rId30"/>
    <p:sldId id="306" r:id="rId31"/>
    <p:sldId id="307"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1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BE45C5-84DB-405A-BA6E-7F2F6E6796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BE45C5-84DB-405A-BA6E-7F2F6E6796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BE45C5-84DB-405A-BA6E-7F2F6E6796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BE45C5-84DB-405A-BA6E-7F2F6E6796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BE45C5-84DB-405A-BA6E-7F2F6E6796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BE45C5-84DB-405A-BA6E-7F2F6E6796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BE45C5-84DB-405A-BA6E-7F2F6E6796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BE45C5-84DB-405A-BA6E-7F2F6E6796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E45C5-84DB-405A-BA6E-7F2F6E6796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BE45C5-84DB-405A-BA6E-7F2F6E6796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BE45C5-84DB-405A-BA6E-7F2F6E6796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EB7-F136-4D91-A4CD-1CC5917CB76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E45C5-84DB-405A-BA6E-7F2F6E6796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65EB7-F136-4D91-A4CD-1CC5917CB76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2934929" y="95864"/>
            <a:ext cx="6322142" cy="3350342"/>
          </a:xfrm>
          <a:custGeom>
            <a:avLst/>
            <a:gdLst>
              <a:gd name="connsiteX0" fmla="*/ 3161071 w 6322142"/>
              <a:gd name="connsiteY0" fmla="*/ 0 h 3350342"/>
              <a:gd name="connsiteX1" fmla="*/ 6322142 w 6322142"/>
              <a:gd name="connsiteY1" fmla="*/ 3161071 h 3350342"/>
              <a:gd name="connsiteX2" fmla="*/ 6312585 w 6322142"/>
              <a:gd name="connsiteY2" fmla="*/ 3350342 h 3350342"/>
              <a:gd name="connsiteX3" fmla="*/ 9558 w 6322142"/>
              <a:gd name="connsiteY3" fmla="*/ 3350342 h 3350342"/>
              <a:gd name="connsiteX4" fmla="*/ 0 w 6322142"/>
              <a:gd name="connsiteY4" fmla="*/ 3161071 h 3350342"/>
              <a:gd name="connsiteX5" fmla="*/ 3161071 w 6322142"/>
              <a:gd name="connsiteY5" fmla="*/ 0 h 335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2142" h="3350342">
                <a:moveTo>
                  <a:pt x="3161071" y="0"/>
                </a:moveTo>
                <a:cubicBezTo>
                  <a:pt x="4906882" y="0"/>
                  <a:pt x="6322142" y="1415260"/>
                  <a:pt x="6322142" y="3161071"/>
                </a:cubicBezTo>
                <a:lnTo>
                  <a:pt x="6312585" y="3350342"/>
                </a:lnTo>
                <a:lnTo>
                  <a:pt x="9558" y="3350342"/>
                </a:lnTo>
                <a:lnTo>
                  <a:pt x="0" y="3161071"/>
                </a:lnTo>
                <a:cubicBezTo>
                  <a:pt x="0" y="1415260"/>
                  <a:pt x="1415260" y="0"/>
                  <a:pt x="3161071" y="0"/>
                </a:cubicBezTo>
                <a:close/>
              </a:path>
            </a:pathLst>
          </a:cu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p:cNvGrpSpPr/>
          <p:nvPr/>
        </p:nvGrpSpPr>
        <p:grpSpPr>
          <a:xfrm>
            <a:off x="2934929" y="0"/>
            <a:ext cx="6322142" cy="6322142"/>
            <a:chOff x="2934929" y="267929"/>
            <a:chExt cx="6322142" cy="6322142"/>
          </a:xfrm>
          <a:solidFill>
            <a:schemeClr val="bg1"/>
          </a:solidFill>
        </p:grpSpPr>
        <p:grpSp>
          <p:nvGrpSpPr>
            <p:cNvPr id="27" name="Group 26"/>
            <p:cNvGrpSpPr/>
            <p:nvPr/>
          </p:nvGrpSpPr>
          <p:grpSpPr>
            <a:xfrm>
              <a:off x="2934929" y="267929"/>
              <a:ext cx="6322142" cy="6322142"/>
              <a:chOff x="4036342" y="420728"/>
              <a:chExt cx="6322142" cy="6322142"/>
            </a:xfrm>
            <a:grpFill/>
          </p:grpSpPr>
          <p:sp>
            <p:nvSpPr>
              <p:cNvPr id="5" name="Cross 4"/>
              <p:cNvSpPr/>
              <p:nvPr/>
            </p:nvSpPr>
            <p:spPr>
              <a:xfrm>
                <a:off x="4036342" y="433018"/>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p:cNvSpPr/>
              <p:nvPr/>
            </p:nvSpPr>
            <p:spPr>
              <a:xfrm rot="2700000">
                <a:off x="4036342" y="433018"/>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rot="3600000">
                <a:off x="4036342" y="433018"/>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rot="1800000">
                <a:off x="4036342" y="433018"/>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rot="900000">
                <a:off x="4036342" y="433018"/>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Cross 25"/>
            <p:cNvSpPr/>
            <p:nvPr/>
          </p:nvSpPr>
          <p:spPr>
            <a:xfrm rot="9900000">
              <a:off x="2934929" y="280219"/>
              <a:ext cx="6322142" cy="6297562"/>
            </a:xfrm>
            <a:prstGeom prst="plus">
              <a:avLst>
                <a:gd name="adj" fmla="val 46806"/>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872074" y="3894031"/>
            <a:ext cx="10447861" cy="1754326"/>
          </a:xfrm>
          <a:prstGeom prst="rect">
            <a:avLst/>
          </a:prstGeom>
          <a:noFill/>
        </p:spPr>
        <p:txBody>
          <a:bodyPr wrap="none" lIns="91440" tIns="45720" rIns="91440" bIns="45720">
            <a:spAutoFit/>
          </a:bodyPr>
          <a:lstStyle/>
          <a:p>
            <a:pPr algn="ctr"/>
            <a:r>
              <a:rPr lang="en-US" sz="5400" b="1" dirty="0">
                <a:ln w="9525" cmpd="sng">
                  <a:solidFill>
                    <a:schemeClr val="tx1">
                      <a:lumMod val="95000"/>
                      <a:lumOff val="5000"/>
                    </a:schemeClr>
                  </a:solidFill>
                  <a:prstDash val="solid"/>
                </a:ln>
                <a:solidFill>
                  <a:srgbClr val="FFC000"/>
                </a:solidFill>
              </a:rPr>
              <a:t>CHƯƠNG TRÌNH QUẢN LÍ QUÁN ĂN</a:t>
            </a:r>
            <a:endParaRPr lang="en-US" sz="5400" b="1" dirty="0">
              <a:ln w="9525" cmpd="sng">
                <a:solidFill>
                  <a:schemeClr val="tx1">
                    <a:lumMod val="95000"/>
                    <a:lumOff val="5000"/>
                  </a:schemeClr>
                </a:solidFill>
                <a:prstDash val="solid"/>
              </a:ln>
              <a:solidFill>
                <a:srgbClr val="FFC000"/>
              </a:solidFill>
            </a:endParaRPr>
          </a:p>
          <a:p>
            <a:pPr algn="ct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Rectangle 2"/>
          <p:cNvSpPr/>
          <p:nvPr/>
        </p:nvSpPr>
        <p:spPr>
          <a:xfrm>
            <a:off x="4330933" y="2416638"/>
            <a:ext cx="3530134" cy="1446550"/>
          </a:xfrm>
          <a:prstGeom prst="rect">
            <a:avLst/>
          </a:prstGeom>
          <a:noFill/>
        </p:spPr>
        <p:txBody>
          <a:bodyPr wrap="none" lIns="91440" tIns="45720" rIns="91440" bIns="45720">
            <a:spAutoFit/>
          </a:bodyPr>
          <a:lstStyle/>
          <a:p>
            <a:pPr algn="ctr"/>
            <a:r>
              <a:rPr lang="en-US" sz="8800" b="1" dirty="0">
                <a:ln w="12700" cmpd="sng">
                  <a:solidFill>
                    <a:schemeClr val="accent4"/>
                  </a:solidFill>
                  <a:prstDash val="solid"/>
                </a:ln>
                <a:solidFill>
                  <a:srgbClr val="92D050"/>
                </a:solidFill>
              </a:rPr>
              <a:t>SUNNY</a:t>
            </a:r>
            <a:endParaRPr lang="en-US" sz="8800" b="1" cap="none" spc="0" dirty="0">
              <a:ln w="12700" cmpd="sng">
                <a:solidFill>
                  <a:schemeClr val="accent4"/>
                </a:solidFill>
                <a:prstDash val="solid"/>
              </a:ln>
              <a:solidFill>
                <a:srgbClr val="92D050"/>
              </a:solidFill>
              <a:effectLst/>
            </a:endParaRPr>
          </a:p>
        </p:txBody>
      </p:sp>
      <p:sp>
        <p:nvSpPr>
          <p:cNvPr id="7" name="Rectangle 6"/>
          <p:cNvSpPr/>
          <p:nvPr/>
        </p:nvSpPr>
        <p:spPr>
          <a:xfrm>
            <a:off x="3282899" y="4799918"/>
            <a:ext cx="5427768" cy="923330"/>
          </a:xfrm>
          <a:prstGeom prst="rect">
            <a:avLst/>
          </a:prstGeom>
          <a:solidFill>
            <a:srgbClr val="FFC000"/>
          </a:solidFill>
        </p:spPr>
        <p:txBody>
          <a:bodyPr wrap="none" lIns="91440" tIns="45720" rIns="91440" bIns="45720">
            <a:spAutoFit/>
          </a:bodyPr>
          <a:lstStyle/>
          <a:p>
            <a:pPr algn="ctr"/>
            <a:r>
              <a:rPr lang="en-US" sz="5400" b="1" cap="none" spc="0" dirty="0" err="1">
                <a:ln w="6600">
                  <a:solidFill>
                    <a:schemeClr val="accent2"/>
                  </a:solidFill>
                  <a:prstDash val="solid"/>
                </a:ln>
                <a:solidFill>
                  <a:srgbClr val="FFFFFF"/>
                </a:solidFill>
                <a:effectLst>
                  <a:outerShdw dist="38100" dir="2700000" algn="tl" rotWithShape="0">
                    <a:schemeClr val="accent2"/>
                  </a:outerShdw>
                </a:effectLst>
              </a:rPr>
              <a:t>Đề</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a:t>
            </a:r>
            <a:r>
              <a:rPr lang="en-US" sz="5400" b="1" cap="none" spc="0" dirty="0" err="1">
                <a:ln w="6600">
                  <a:solidFill>
                    <a:schemeClr val="accent2"/>
                  </a:solidFill>
                  <a:prstDash val="solid"/>
                </a:ln>
                <a:solidFill>
                  <a:srgbClr val="FFFFFF"/>
                </a:solidFill>
                <a:effectLst>
                  <a:outerShdw dist="38100" dir="2700000" algn="tl" rotWithShape="0">
                    <a:schemeClr val="accent2"/>
                  </a:outerShdw>
                </a:effectLst>
              </a:rPr>
              <a:t>tài</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PBL </a:t>
            </a:r>
            <a:r>
              <a:rPr lang="en-US" sz="5400" b="1" cap="none" spc="0" dirty="0" err="1">
                <a:ln w="6600">
                  <a:solidFill>
                    <a:schemeClr val="accent2"/>
                  </a:solidFill>
                  <a:prstDash val="solid"/>
                </a:ln>
                <a:solidFill>
                  <a:srgbClr val="FFFFFF"/>
                </a:solidFill>
                <a:effectLst>
                  <a:outerShdw dist="38100" dir="2700000" algn="tl" rotWithShape="0">
                    <a:schemeClr val="accent2"/>
                  </a:outerShdw>
                </a:effectLst>
              </a:rPr>
              <a:t>nhóm</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2</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675908" y="962989"/>
            <a:ext cx="8220036" cy="4932021"/>
          </a:xfrm>
          <a:prstGeom prst="rect">
            <a:avLst/>
          </a:prstGeom>
        </p:spPr>
      </p:pic>
      <p:sp>
        <p:nvSpPr>
          <p:cNvPr id="6" name="TextBox 5"/>
          <p:cNvSpPr txBox="1"/>
          <p:nvPr/>
        </p:nvSpPr>
        <p:spPr>
          <a:xfrm>
            <a:off x="524656" y="1543987"/>
            <a:ext cx="2833141" cy="2308324"/>
          </a:xfrm>
          <a:prstGeom prst="rect">
            <a:avLst/>
          </a:prstGeom>
          <a:noFill/>
        </p:spPr>
        <p:txBody>
          <a:bodyPr wrap="square" rtlCol="0">
            <a:spAutoFit/>
          </a:bodyPr>
          <a:lstStyle/>
          <a:p>
            <a:r>
              <a:rPr lang="en-US" sz="4800" dirty="0" err="1"/>
              <a:t>Các</a:t>
            </a:r>
            <a:r>
              <a:rPr lang="en-US" sz="4800" dirty="0"/>
              <a:t> </a:t>
            </a:r>
            <a:r>
              <a:rPr lang="en-US" sz="4800" dirty="0" err="1"/>
              <a:t>thuộc</a:t>
            </a:r>
            <a:r>
              <a:rPr lang="en-US" sz="4800" dirty="0"/>
              <a:t> </a:t>
            </a:r>
            <a:r>
              <a:rPr lang="en-US" sz="4800" dirty="0" err="1"/>
              <a:t>tính</a:t>
            </a:r>
            <a:r>
              <a:rPr lang="en-US" sz="4800" dirty="0"/>
              <a:t> </a:t>
            </a:r>
            <a:r>
              <a:rPr lang="en-US" sz="4800" dirty="0" err="1"/>
              <a:t>lớp</a:t>
            </a:r>
            <a:r>
              <a:rPr lang="en-US" sz="4800" dirty="0"/>
              <a:t> </a:t>
            </a:r>
            <a:r>
              <a:rPr lang="en-US" sz="4800" dirty="0" err="1"/>
              <a:t>nhân</a:t>
            </a:r>
            <a:r>
              <a:rPr lang="en-US" sz="4800" dirty="0"/>
              <a:t> </a:t>
            </a:r>
            <a:r>
              <a:rPr lang="en-US" sz="4800" dirty="0" err="1"/>
              <a:t>viên</a:t>
            </a:r>
            <a:endParaRPr lang="en-US" sz="480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815787" y="746067"/>
            <a:ext cx="4084674" cy="5875529"/>
          </a:xfrm>
          <a:prstGeom prst="rect">
            <a:avLst/>
          </a:prstGeom>
        </p:spPr>
      </p:pic>
      <p:pic>
        <p:nvPicPr>
          <p:cNvPr id="7" name="Picture 6"/>
          <p:cNvPicPr>
            <a:picLocks noChangeAspect="1"/>
          </p:cNvPicPr>
          <p:nvPr/>
        </p:nvPicPr>
        <p:blipFill>
          <a:blip r:embed="rId2"/>
          <a:stretch>
            <a:fillRect/>
          </a:stretch>
        </p:blipFill>
        <p:spPr>
          <a:xfrm>
            <a:off x="6549191" y="746067"/>
            <a:ext cx="4580017" cy="5639289"/>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930440" y="468373"/>
            <a:ext cx="6759526" cy="5921253"/>
          </a:xfrm>
          <a:prstGeom prst="rect">
            <a:avLst/>
          </a:prstGeom>
        </p:spPr>
      </p:pic>
      <p:sp>
        <p:nvSpPr>
          <p:cNvPr id="6" name="TextBox 5"/>
          <p:cNvSpPr txBox="1"/>
          <p:nvPr/>
        </p:nvSpPr>
        <p:spPr>
          <a:xfrm>
            <a:off x="1064302" y="1678897"/>
            <a:ext cx="2353455" cy="3108543"/>
          </a:xfrm>
          <a:prstGeom prst="rect">
            <a:avLst/>
          </a:prstGeom>
          <a:noFill/>
        </p:spPr>
        <p:txBody>
          <a:bodyPr wrap="square" rtlCol="0">
            <a:spAutoFit/>
          </a:bodyPr>
          <a:lstStyle/>
          <a:p>
            <a:r>
              <a:rPr lang="en-US" sz="2800" dirty="0" err="1"/>
              <a:t>Thuộc</a:t>
            </a:r>
            <a:r>
              <a:rPr lang="en-US" sz="2800" dirty="0"/>
              <a:t> </a:t>
            </a:r>
            <a:r>
              <a:rPr lang="en-US" sz="2800" dirty="0" err="1"/>
              <a:t>tính</a:t>
            </a:r>
            <a:r>
              <a:rPr lang="en-US" sz="2800" dirty="0"/>
              <a:t> </a:t>
            </a:r>
            <a:r>
              <a:rPr lang="en-US" sz="2800" dirty="0" err="1"/>
              <a:t>quan</a:t>
            </a:r>
            <a:r>
              <a:rPr lang="en-US" sz="2800" dirty="0"/>
              <a:t> </a:t>
            </a:r>
            <a:r>
              <a:rPr lang="en-US" sz="2800" dirty="0" err="1"/>
              <a:t>trọng</a:t>
            </a:r>
            <a:r>
              <a:rPr lang="en-US" sz="2800" dirty="0"/>
              <a:t> </a:t>
            </a:r>
            <a:r>
              <a:rPr lang="en-US" sz="2800" dirty="0" err="1"/>
              <a:t>nhất</a:t>
            </a:r>
            <a:r>
              <a:rPr lang="en-US" sz="2800" dirty="0"/>
              <a:t> </a:t>
            </a:r>
            <a:r>
              <a:rPr lang="en-US" sz="2800" dirty="0" err="1"/>
              <a:t>của</a:t>
            </a:r>
            <a:r>
              <a:rPr lang="en-US" sz="2800" dirty="0"/>
              <a:t> </a:t>
            </a:r>
            <a:r>
              <a:rPr lang="en-US" sz="2800" dirty="0" err="1"/>
              <a:t>lớp</a:t>
            </a:r>
            <a:r>
              <a:rPr lang="en-US" sz="2800" dirty="0"/>
              <a:t> </a:t>
            </a:r>
            <a:r>
              <a:rPr lang="en-US" sz="2800" dirty="0" err="1"/>
              <a:t>nhân</a:t>
            </a:r>
            <a:r>
              <a:rPr lang="en-US" sz="2800" dirty="0"/>
              <a:t> </a:t>
            </a:r>
            <a:r>
              <a:rPr lang="en-US" sz="2800" dirty="0" err="1"/>
              <a:t>viên</a:t>
            </a:r>
            <a:r>
              <a:rPr lang="en-US" sz="2800" dirty="0"/>
              <a:t> </a:t>
            </a:r>
            <a:r>
              <a:rPr lang="en-US" sz="2800" dirty="0" err="1"/>
              <a:t>giúp</a:t>
            </a:r>
            <a:r>
              <a:rPr lang="en-US" sz="2800" dirty="0"/>
              <a:t> </a:t>
            </a:r>
            <a:r>
              <a:rPr lang="en-US" sz="2800" dirty="0" err="1"/>
              <a:t>quản</a:t>
            </a:r>
            <a:r>
              <a:rPr lang="en-US" sz="2800" dirty="0"/>
              <a:t> </a:t>
            </a:r>
            <a:r>
              <a:rPr lang="en-US" sz="2800" dirty="0" err="1"/>
              <a:t>lí</a:t>
            </a:r>
            <a:r>
              <a:rPr lang="en-US" sz="2800" dirty="0"/>
              <a:t> </a:t>
            </a:r>
            <a:r>
              <a:rPr lang="en-US" sz="2800" dirty="0" err="1"/>
              <a:t>các</a:t>
            </a:r>
            <a:r>
              <a:rPr lang="en-US" sz="2800" dirty="0"/>
              <a:t> </a:t>
            </a:r>
            <a:r>
              <a:rPr lang="en-US" sz="2800" dirty="0" err="1"/>
              <a:t>loại</a:t>
            </a:r>
            <a:r>
              <a:rPr lang="en-US" sz="2800" dirty="0"/>
              <a:t> </a:t>
            </a:r>
            <a:r>
              <a:rPr lang="en-US" sz="2800" dirty="0" err="1"/>
              <a:t>thông</a:t>
            </a:r>
            <a:r>
              <a:rPr lang="en-US" sz="2800" dirty="0"/>
              <a:t> tin </a:t>
            </a:r>
            <a:r>
              <a:rPr lang="en-US" sz="2800" dirty="0" err="1"/>
              <a:t>nhân</a:t>
            </a:r>
            <a:r>
              <a:rPr lang="en-US" sz="2800" dirty="0"/>
              <a:t> </a:t>
            </a:r>
            <a:r>
              <a:rPr lang="en-US" sz="2800" dirty="0" err="1"/>
              <a:t>viên</a:t>
            </a:r>
            <a:r>
              <a:rPr lang="en-US" sz="2800" dirty="0"/>
              <a:t> </a:t>
            </a:r>
            <a:endParaRPr lang="en-US" sz="2800"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8239964" y="3755539"/>
            <a:ext cx="3291347" cy="107876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Nhan_vien</a:t>
            </a:r>
            <a:endParaRPr lang="en-US" sz="3200" dirty="0"/>
          </a:p>
        </p:txBody>
      </p:sp>
      <p:sp>
        <p:nvSpPr>
          <p:cNvPr id="37" name="Rectangle: Rounded Corners 36"/>
          <p:cNvSpPr/>
          <p:nvPr/>
        </p:nvSpPr>
        <p:spPr>
          <a:xfrm>
            <a:off x="8118652" y="5507605"/>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a:t>
            </a:r>
            <a:endParaRPr lang="en-US" sz="3200" dirty="0"/>
          </a:p>
        </p:txBody>
      </p:sp>
      <p:sp>
        <p:nvSpPr>
          <p:cNvPr id="33" name="Rectangle: Rounded Corners 32"/>
          <p:cNvSpPr/>
          <p:nvPr/>
        </p:nvSpPr>
        <p:spPr>
          <a:xfrm>
            <a:off x="7910468" y="1810627"/>
            <a:ext cx="3914780" cy="1369752"/>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Chi_phi_phat_sinh</a:t>
            </a:r>
            <a:endParaRPr lang="en-US" sz="3200" dirty="0"/>
          </a:p>
        </p:txBody>
      </p:sp>
      <p:sp>
        <p:nvSpPr>
          <p:cNvPr id="31" name="Rectangle: Rounded Corners 30"/>
          <p:cNvSpPr/>
          <p:nvPr/>
        </p:nvSpPr>
        <p:spPr>
          <a:xfrm>
            <a:off x="8005915" y="15331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Admin</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Nguyễn Văn Mùi</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532321" y="93718"/>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282650" y="1692700"/>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5890840" y="508357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6513769" y="3458650"/>
            <a:ext cx="2048796" cy="652617"/>
            <a:chOff x="6518789" y="3181351"/>
            <a:chExt cx="2048796" cy="652617"/>
          </a:xfrm>
        </p:grpSpPr>
        <p:sp>
          <p:nvSpPr>
            <p:cNvPr id="5" name="Oval 4"/>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5145645" cy="161206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Chi_phi_phat_sinh</a:t>
            </a:r>
            <a:endParaRPr lang="en-US" sz="4800" dirty="0"/>
          </a:p>
        </p:txBody>
      </p:sp>
      <p:grpSp>
        <p:nvGrpSpPr>
          <p:cNvPr id="6" name="Group 5"/>
          <p:cNvGrpSpPr/>
          <p:nvPr/>
        </p:nvGrpSpPr>
        <p:grpSpPr>
          <a:xfrm>
            <a:off x="494522" y="1623527"/>
            <a:ext cx="2761863" cy="3293706"/>
            <a:chOff x="494522" y="1623527"/>
            <a:chExt cx="2761863" cy="3293706"/>
          </a:xfrm>
        </p:grpSpPr>
        <p:grpSp>
          <p:nvGrpSpPr>
            <p:cNvPr id="7" name="Group 6"/>
            <p:cNvGrpSpPr/>
            <p:nvPr/>
          </p:nvGrpSpPr>
          <p:grpSpPr>
            <a:xfrm>
              <a:off x="494524" y="1623527"/>
              <a:ext cx="2761861" cy="3293706"/>
              <a:chOff x="5803641" y="1754155"/>
              <a:chExt cx="2761861" cy="3293706"/>
            </a:xfrm>
          </p:grpSpPr>
          <p:sp>
            <p:nvSpPr>
              <p:cNvPr id="9" name="Rectangle 8"/>
              <p:cNvSpPr/>
              <p:nvPr/>
            </p:nvSpPr>
            <p:spPr>
              <a:xfrm>
                <a:off x="5803641" y="1754155"/>
                <a:ext cx="2761861" cy="3293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03641" y="2084861"/>
                <a:ext cx="2761861" cy="296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494522" y="2677816"/>
              <a:ext cx="2761861" cy="22394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645243" y="1584900"/>
            <a:ext cx="2460417" cy="369332"/>
          </a:xfrm>
          <a:prstGeom prst="rect">
            <a:avLst/>
          </a:prstGeom>
          <a:noFill/>
        </p:spPr>
        <p:txBody>
          <a:bodyPr wrap="none" rtlCol="0">
            <a:spAutoFit/>
          </a:bodyPr>
          <a:lstStyle/>
          <a:p>
            <a:r>
              <a:rPr lang="en-US" dirty="0"/>
              <a:t>Class </a:t>
            </a:r>
            <a:r>
              <a:rPr lang="en-US" dirty="0" err="1"/>
              <a:t>Chi_phi_phat_sinh</a:t>
            </a:r>
            <a:endParaRPr lang="en-US" dirty="0"/>
          </a:p>
        </p:txBody>
      </p:sp>
      <p:sp>
        <p:nvSpPr>
          <p:cNvPr id="12" name="TextBox 11"/>
          <p:cNvSpPr txBox="1"/>
          <p:nvPr/>
        </p:nvSpPr>
        <p:spPr>
          <a:xfrm>
            <a:off x="645243" y="1992859"/>
            <a:ext cx="2475742" cy="646331"/>
          </a:xfrm>
          <a:prstGeom prst="rect">
            <a:avLst/>
          </a:prstGeom>
          <a:noFill/>
        </p:spPr>
        <p:txBody>
          <a:bodyPr wrap="none" rtlCol="0">
            <a:spAutoFit/>
          </a:bodyPr>
          <a:lstStyle/>
          <a:p>
            <a:r>
              <a:rPr lang="en-US" dirty="0"/>
              <a:t>String </a:t>
            </a:r>
            <a:r>
              <a:rPr lang="en-US" dirty="0" err="1"/>
              <a:t>loai_chi_phi</a:t>
            </a:r>
            <a:endParaRPr lang="en-US" dirty="0"/>
          </a:p>
          <a:p>
            <a:r>
              <a:rPr lang="en-US" dirty="0"/>
              <a:t>Int </a:t>
            </a:r>
            <a:r>
              <a:rPr lang="en-US" dirty="0" err="1"/>
              <a:t>so_tien,tong_so_tien</a:t>
            </a:r>
            <a:endParaRPr lang="en-US" dirty="0"/>
          </a:p>
        </p:txBody>
      </p:sp>
      <p:sp>
        <p:nvSpPr>
          <p:cNvPr id="13" name="TextBox 12"/>
          <p:cNvSpPr txBox="1"/>
          <p:nvPr/>
        </p:nvSpPr>
        <p:spPr>
          <a:xfrm>
            <a:off x="495755" y="2762608"/>
            <a:ext cx="2760628" cy="1477328"/>
          </a:xfrm>
          <a:prstGeom prst="rect">
            <a:avLst/>
          </a:prstGeom>
          <a:noFill/>
        </p:spPr>
        <p:txBody>
          <a:bodyPr wrap="square" rtlCol="0">
            <a:spAutoFit/>
          </a:bodyPr>
          <a:lstStyle/>
          <a:p>
            <a:r>
              <a:rPr lang="it-IT" dirty="0"/>
              <a:t>void Nhap_loai_chi_phi()</a:t>
            </a:r>
            <a:endParaRPr lang="it-IT" dirty="0"/>
          </a:p>
          <a:p>
            <a:r>
              <a:rPr lang="en-US" dirty="0"/>
              <a:t>void </a:t>
            </a:r>
            <a:r>
              <a:rPr lang="en-US" dirty="0" err="1"/>
              <a:t>Nhap_so_tien</a:t>
            </a:r>
            <a:r>
              <a:rPr lang="en-US" dirty="0"/>
              <a:t>()</a:t>
            </a:r>
            <a:endParaRPr lang="it-IT" dirty="0"/>
          </a:p>
          <a:p>
            <a:r>
              <a:rPr lang="en-US" dirty="0"/>
              <a:t>int </a:t>
            </a:r>
            <a:r>
              <a:rPr lang="en-US" dirty="0" err="1"/>
              <a:t>tong_chi_phi_phat_sinh</a:t>
            </a:r>
            <a:r>
              <a:rPr lang="en-US" dirty="0"/>
              <a:t> ()</a:t>
            </a:r>
            <a:endParaRPr lang="en-US" dirty="0"/>
          </a:p>
          <a:p>
            <a:endParaRPr lang="en-US" dirty="0"/>
          </a:p>
        </p:txBody>
      </p:sp>
      <p:pic>
        <p:nvPicPr>
          <p:cNvPr id="16" name="Picture 15"/>
          <p:cNvPicPr>
            <a:picLocks noChangeAspect="1"/>
          </p:cNvPicPr>
          <p:nvPr/>
        </p:nvPicPr>
        <p:blipFill>
          <a:blip r:embed="rId1"/>
          <a:stretch>
            <a:fillRect/>
          </a:stretch>
        </p:blipFill>
        <p:spPr>
          <a:xfrm>
            <a:off x="4389003" y="1992859"/>
            <a:ext cx="5669397" cy="42310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907758" y="1334812"/>
            <a:ext cx="7826819" cy="4188376"/>
          </a:xfrm>
          <a:prstGeom prst="rect">
            <a:avLst/>
          </a:prstGeom>
        </p:spPr>
      </p:pic>
      <p:sp>
        <p:nvSpPr>
          <p:cNvPr id="9" name="TextBox 8"/>
          <p:cNvSpPr txBox="1"/>
          <p:nvPr/>
        </p:nvSpPr>
        <p:spPr>
          <a:xfrm>
            <a:off x="457423" y="2203554"/>
            <a:ext cx="3263181" cy="3046988"/>
          </a:xfrm>
          <a:prstGeom prst="rect">
            <a:avLst/>
          </a:prstGeom>
          <a:noFill/>
        </p:spPr>
        <p:txBody>
          <a:bodyPr wrap="square" rtlCol="0">
            <a:spAutoFit/>
          </a:bodyPr>
          <a:lstStyle/>
          <a:p>
            <a:r>
              <a:rPr lang="en-US" sz="3200" dirty="0" err="1"/>
              <a:t>Thuộc</a:t>
            </a:r>
            <a:r>
              <a:rPr lang="en-US" sz="3200" dirty="0"/>
              <a:t> </a:t>
            </a:r>
            <a:r>
              <a:rPr lang="en-US" sz="3200" dirty="0" err="1"/>
              <a:t>tinh</a:t>
            </a:r>
            <a:r>
              <a:rPr lang="en-US" sz="3200" dirty="0"/>
              <a:t> </a:t>
            </a:r>
            <a:r>
              <a:rPr lang="en-US" sz="3200" dirty="0" err="1"/>
              <a:t>quan</a:t>
            </a:r>
            <a:r>
              <a:rPr lang="en-US" sz="3200" dirty="0"/>
              <a:t> </a:t>
            </a:r>
            <a:r>
              <a:rPr lang="en-US" sz="3200" dirty="0" err="1"/>
              <a:t>trọng</a:t>
            </a:r>
            <a:r>
              <a:rPr lang="en-US" sz="3200" dirty="0"/>
              <a:t> </a:t>
            </a:r>
            <a:r>
              <a:rPr lang="en-US" sz="3200" dirty="0" err="1"/>
              <a:t>nhất</a:t>
            </a:r>
            <a:r>
              <a:rPr lang="en-US" sz="3200" dirty="0"/>
              <a:t> </a:t>
            </a:r>
            <a:r>
              <a:rPr lang="en-US" sz="3200" dirty="0" err="1"/>
              <a:t>lớp</a:t>
            </a:r>
            <a:r>
              <a:rPr lang="en-US" sz="3200" dirty="0"/>
              <a:t> chi </a:t>
            </a:r>
            <a:r>
              <a:rPr lang="en-US" sz="3200" dirty="0" err="1"/>
              <a:t>phí</a:t>
            </a:r>
            <a:r>
              <a:rPr lang="en-US" sz="3200" dirty="0"/>
              <a:t> </a:t>
            </a:r>
            <a:r>
              <a:rPr lang="en-US" sz="3200" dirty="0" err="1"/>
              <a:t>phát</a:t>
            </a:r>
            <a:r>
              <a:rPr lang="en-US" sz="3200" dirty="0"/>
              <a:t> </a:t>
            </a:r>
            <a:r>
              <a:rPr lang="en-US" sz="3200" dirty="0" err="1"/>
              <a:t>sinh</a:t>
            </a:r>
            <a:r>
              <a:rPr lang="en-US" sz="3200" dirty="0"/>
              <a:t> </a:t>
            </a:r>
            <a:r>
              <a:rPr lang="en-US" sz="3200" dirty="0" err="1"/>
              <a:t>giúp</a:t>
            </a:r>
            <a:r>
              <a:rPr lang="en-US" sz="3200" dirty="0"/>
              <a:t> </a:t>
            </a:r>
            <a:r>
              <a:rPr lang="en-US" sz="3200" dirty="0" err="1"/>
              <a:t>quản</a:t>
            </a:r>
            <a:r>
              <a:rPr lang="en-US" sz="3200" dirty="0"/>
              <a:t> </a:t>
            </a:r>
            <a:r>
              <a:rPr lang="en-US" sz="3200" dirty="0" err="1"/>
              <a:t>lí</a:t>
            </a:r>
            <a:r>
              <a:rPr lang="en-US" sz="3200" dirty="0"/>
              <a:t> </a:t>
            </a:r>
            <a:r>
              <a:rPr lang="en-US" sz="3200" dirty="0" err="1"/>
              <a:t>thông</a:t>
            </a:r>
            <a:r>
              <a:rPr lang="en-US" sz="3200" dirty="0"/>
              <a:t> tin </a:t>
            </a:r>
            <a:r>
              <a:rPr lang="en-US" sz="3200" dirty="0" err="1"/>
              <a:t>các</a:t>
            </a:r>
            <a:r>
              <a:rPr lang="en-US" sz="3200" dirty="0"/>
              <a:t> </a:t>
            </a:r>
            <a:r>
              <a:rPr lang="en-US" sz="3200" dirty="0" err="1"/>
              <a:t>loại</a:t>
            </a:r>
            <a:r>
              <a:rPr lang="en-US" sz="3200" dirty="0"/>
              <a:t> </a:t>
            </a:r>
            <a:r>
              <a:rPr lang="en-US" sz="3200" dirty="0" err="1"/>
              <a:t>phí</a:t>
            </a:r>
            <a:r>
              <a:rPr lang="en-US" sz="3200" dirty="0"/>
              <a:t> </a:t>
            </a:r>
            <a:r>
              <a:rPr lang="en-US" sz="3200" dirty="0" err="1"/>
              <a:t>xảy</a:t>
            </a:r>
            <a:r>
              <a:rPr lang="en-US" sz="3200" dirty="0"/>
              <a:t> </a:t>
            </a:r>
            <a:r>
              <a:rPr lang="en-US" sz="3200" dirty="0" err="1"/>
              <a:t>ra</a:t>
            </a:r>
            <a:r>
              <a:rPr lang="en-US" sz="3200" dirty="0"/>
              <a:t> </a:t>
            </a:r>
            <a:r>
              <a:rPr lang="en-US" sz="3200" dirty="0" err="1"/>
              <a:t>bất</a:t>
            </a:r>
            <a:r>
              <a:rPr lang="en-US" sz="3200" dirty="0"/>
              <a:t> </a:t>
            </a:r>
            <a:r>
              <a:rPr lang="en-US" sz="3200" dirty="0" err="1"/>
              <a:t>ngờ</a:t>
            </a:r>
            <a:r>
              <a:rPr lang="en-US" sz="3200" dirty="0"/>
              <a:t> </a:t>
            </a:r>
            <a:endParaRPr lang="en-US" sz="32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8239964" y="3755539"/>
            <a:ext cx="3291347" cy="107876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Nhan_vien</a:t>
            </a:r>
            <a:endParaRPr lang="en-US" sz="3200" dirty="0"/>
          </a:p>
        </p:txBody>
      </p:sp>
      <p:sp>
        <p:nvSpPr>
          <p:cNvPr id="37" name="Rectangle: Rounded Corners 36"/>
          <p:cNvSpPr/>
          <p:nvPr/>
        </p:nvSpPr>
        <p:spPr>
          <a:xfrm>
            <a:off x="8118652" y="5507605"/>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a:t>
            </a:r>
            <a:endParaRPr lang="en-US" sz="3200" dirty="0"/>
          </a:p>
        </p:txBody>
      </p:sp>
      <p:sp>
        <p:nvSpPr>
          <p:cNvPr id="33" name="Rectangle: Rounded Corners 32"/>
          <p:cNvSpPr/>
          <p:nvPr/>
        </p:nvSpPr>
        <p:spPr>
          <a:xfrm>
            <a:off x="7910468" y="1810627"/>
            <a:ext cx="3914780" cy="1369752"/>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Chi_phi_phat_sinh</a:t>
            </a:r>
            <a:endParaRPr lang="en-US" sz="3200" dirty="0"/>
          </a:p>
        </p:txBody>
      </p:sp>
      <p:sp>
        <p:nvSpPr>
          <p:cNvPr id="31" name="Rectangle: Rounded Corners 30"/>
          <p:cNvSpPr/>
          <p:nvPr/>
        </p:nvSpPr>
        <p:spPr>
          <a:xfrm>
            <a:off x="8005915" y="15331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Admin</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Nguyễn Văn Mùi</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532321" y="93718"/>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282650" y="1692700"/>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5890840" y="508357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6513769" y="3458650"/>
            <a:ext cx="2048796" cy="652617"/>
            <a:chOff x="6518789" y="3181351"/>
            <a:chExt cx="2048796" cy="652617"/>
          </a:xfrm>
        </p:grpSpPr>
        <p:sp>
          <p:nvSpPr>
            <p:cNvPr id="5" name="Oval 4"/>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4469795" cy="132556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Chi_phi</a:t>
            </a:r>
            <a:endParaRPr lang="en-US" sz="4800" dirty="0"/>
          </a:p>
        </p:txBody>
      </p:sp>
      <p:grpSp>
        <p:nvGrpSpPr>
          <p:cNvPr id="2" name="Group 1"/>
          <p:cNvGrpSpPr/>
          <p:nvPr/>
        </p:nvGrpSpPr>
        <p:grpSpPr>
          <a:xfrm>
            <a:off x="494522" y="1623527"/>
            <a:ext cx="2761863" cy="3293706"/>
            <a:chOff x="494522" y="1623527"/>
            <a:chExt cx="2761863" cy="3293706"/>
          </a:xfrm>
        </p:grpSpPr>
        <p:grpSp>
          <p:nvGrpSpPr>
            <p:cNvPr id="3" name="Group 2"/>
            <p:cNvGrpSpPr/>
            <p:nvPr/>
          </p:nvGrpSpPr>
          <p:grpSpPr>
            <a:xfrm>
              <a:off x="494524" y="1623527"/>
              <a:ext cx="2761861" cy="3293706"/>
              <a:chOff x="5803641" y="1754155"/>
              <a:chExt cx="2761861" cy="3293706"/>
            </a:xfrm>
          </p:grpSpPr>
          <p:sp>
            <p:nvSpPr>
              <p:cNvPr id="6" name="Rectangle 5"/>
              <p:cNvSpPr/>
              <p:nvPr/>
            </p:nvSpPr>
            <p:spPr>
              <a:xfrm>
                <a:off x="5803641" y="1754155"/>
                <a:ext cx="2761861" cy="3293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03641" y="2084861"/>
                <a:ext cx="2761861" cy="296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494522" y="3858104"/>
              <a:ext cx="2761861" cy="1059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p:cNvSpPr txBox="1"/>
          <p:nvPr/>
        </p:nvSpPr>
        <p:spPr>
          <a:xfrm>
            <a:off x="1082350" y="1584900"/>
            <a:ext cx="1414170" cy="369332"/>
          </a:xfrm>
          <a:prstGeom prst="rect">
            <a:avLst/>
          </a:prstGeom>
          <a:noFill/>
        </p:spPr>
        <p:txBody>
          <a:bodyPr wrap="none" rtlCol="0">
            <a:spAutoFit/>
          </a:bodyPr>
          <a:lstStyle/>
          <a:p>
            <a:r>
              <a:rPr lang="en-US" dirty="0"/>
              <a:t>Class </a:t>
            </a:r>
            <a:r>
              <a:rPr lang="en-US" dirty="0" err="1"/>
              <a:t>Chi_phi</a:t>
            </a:r>
            <a:endParaRPr lang="en-US" dirty="0"/>
          </a:p>
        </p:txBody>
      </p:sp>
      <p:sp>
        <p:nvSpPr>
          <p:cNvPr id="9" name="TextBox 8"/>
          <p:cNvSpPr txBox="1"/>
          <p:nvPr/>
        </p:nvSpPr>
        <p:spPr>
          <a:xfrm>
            <a:off x="557118" y="1954232"/>
            <a:ext cx="2666365" cy="2306955"/>
          </a:xfrm>
          <a:prstGeom prst="rect">
            <a:avLst/>
          </a:prstGeom>
          <a:noFill/>
        </p:spPr>
        <p:txBody>
          <a:bodyPr wrap="none" rtlCol="0">
            <a:spAutoFit/>
          </a:bodyPr>
          <a:lstStyle/>
          <a:p>
            <a:r>
              <a:rPr lang="en-US" dirty="0"/>
              <a:t>const int </a:t>
            </a:r>
            <a:r>
              <a:rPr lang="en-US" dirty="0" err="1"/>
              <a:t>tien_mat_bang</a:t>
            </a:r>
            <a:endParaRPr lang="en-US" dirty="0"/>
          </a:p>
          <a:p>
            <a:r>
              <a:rPr lang="en-US" dirty="0"/>
              <a:t>const int </a:t>
            </a:r>
            <a:r>
              <a:rPr lang="en-US" dirty="0" err="1"/>
              <a:t>tien_nguyen_lieu</a:t>
            </a:r>
            <a:endParaRPr lang="en-US" dirty="0"/>
          </a:p>
          <a:p>
            <a:r>
              <a:rPr lang="en-US" dirty="0"/>
              <a:t>Const int CSHT;</a:t>
            </a:r>
            <a:endParaRPr lang="en-US" dirty="0"/>
          </a:p>
          <a:p>
            <a:r>
              <a:rPr lang="en-US" dirty="0"/>
              <a:t>Int </a:t>
            </a:r>
            <a:r>
              <a:rPr lang="en-US" dirty="0" err="1"/>
              <a:t>tong_chi_phi_phai_tra</a:t>
            </a:r>
            <a:endParaRPr lang="en-US" dirty="0"/>
          </a:p>
          <a:p>
            <a:r>
              <a:rPr lang="en-US" dirty="0"/>
              <a:t>Friend class </a:t>
            </a:r>
            <a:r>
              <a:rPr lang="en-US" dirty="0" err="1"/>
              <a:t>Nhan_vien</a:t>
            </a:r>
            <a:endParaRPr lang="en-US" dirty="0"/>
          </a:p>
          <a:p>
            <a:r>
              <a:rPr lang="en-US" dirty="0"/>
              <a:t>Friend class </a:t>
            </a:r>
            <a:r>
              <a:rPr lang="en-US" dirty="0" err="1"/>
              <a:t>Chi_phi_phat</a:t>
            </a:r>
            <a:r>
              <a:rPr lang="en-US" dirty="0"/>
              <a:t>_</a:t>
            </a:r>
            <a:endParaRPr lang="en-US" dirty="0"/>
          </a:p>
          <a:p>
            <a:r>
              <a:rPr lang="en-US" dirty="0" err="1"/>
              <a:t>sinh</a:t>
            </a:r>
            <a:endParaRPr lang="en-US" dirty="0"/>
          </a:p>
          <a:p>
            <a:endParaRPr lang="en-US" dirty="0"/>
          </a:p>
        </p:txBody>
      </p:sp>
      <p:sp>
        <p:nvSpPr>
          <p:cNvPr id="11" name="TextBox 10"/>
          <p:cNvSpPr txBox="1"/>
          <p:nvPr/>
        </p:nvSpPr>
        <p:spPr>
          <a:xfrm>
            <a:off x="557116" y="3888064"/>
            <a:ext cx="2357755" cy="368300"/>
          </a:xfrm>
          <a:prstGeom prst="rect">
            <a:avLst/>
          </a:prstGeom>
          <a:noFill/>
        </p:spPr>
        <p:txBody>
          <a:bodyPr wrap="none" rtlCol="0">
            <a:spAutoFit/>
          </a:bodyPr>
          <a:lstStyle/>
          <a:p>
            <a:r>
              <a:rPr lang="en-US" dirty="0"/>
              <a:t>void </a:t>
            </a:r>
            <a:r>
              <a:rPr lang="en-US" dirty="0" err="1"/>
              <a:t>Tinh_tong_chi_phi</a:t>
            </a:r>
            <a:endParaRPr lang="en-US" dirty="0"/>
          </a:p>
        </p:txBody>
      </p:sp>
      <p:sp>
        <p:nvSpPr>
          <p:cNvPr id="10" name="TextBox 9"/>
          <p:cNvSpPr txBox="1"/>
          <p:nvPr/>
        </p:nvSpPr>
        <p:spPr>
          <a:xfrm>
            <a:off x="3954145" y="2128520"/>
            <a:ext cx="7680960" cy="830997"/>
          </a:xfrm>
          <a:prstGeom prst="rect">
            <a:avLst/>
          </a:prstGeom>
          <a:noFill/>
        </p:spPr>
        <p:txBody>
          <a:bodyPr wrap="square" rtlCol="0">
            <a:spAutoFit/>
          </a:bodyPr>
          <a:lstStyle/>
          <a:p>
            <a:endParaRPr lang="en-US" sz="2400" dirty="0"/>
          </a:p>
          <a:p>
            <a:endParaRPr lang="en-US" sz="2400" dirty="0"/>
          </a:p>
        </p:txBody>
      </p:sp>
      <p:pic>
        <p:nvPicPr>
          <p:cNvPr id="13" name="Picture 12"/>
          <p:cNvPicPr>
            <a:picLocks noChangeAspect="1"/>
          </p:cNvPicPr>
          <p:nvPr/>
        </p:nvPicPr>
        <p:blipFill>
          <a:blip r:embed="rId1"/>
          <a:stretch>
            <a:fillRect/>
          </a:stretch>
        </p:blipFill>
        <p:spPr>
          <a:xfrm>
            <a:off x="4242218" y="1769566"/>
            <a:ext cx="5651290" cy="47032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p:cNvSpPr/>
          <p:nvPr/>
        </p:nvSpPr>
        <p:spPr>
          <a:xfrm>
            <a:off x="8222183" y="5346329"/>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hoadondichvu</a:t>
            </a:r>
            <a:endParaRPr lang="en-US" sz="3200" dirty="0"/>
          </a:p>
        </p:txBody>
      </p:sp>
      <p:sp>
        <p:nvSpPr>
          <p:cNvPr id="33" name="Rectangle: Rounded Corners 32"/>
          <p:cNvSpPr/>
          <p:nvPr/>
        </p:nvSpPr>
        <p:spPr>
          <a:xfrm>
            <a:off x="8222183" y="2437146"/>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a:t>
            </a:r>
            <a:endParaRPr lang="en-US" sz="3200" dirty="0"/>
          </a:p>
        </p:txBody>
      </p:sp>
      <p:sp>
        <p:nvSpPr>
          <p:cNvPr id="31" name="Rectangle: Rounded Corners 30"/>
          <p:cNvSpPr/>
          <p:nvPr/>
        </p:nvSpPr>
        <p:spPr>
          <a:xfrm>
            <a:off x="8191478" y="76992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KhachHang</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Trần</a:t>
            </a:r>
            <a:r>
              <a:rPr lang="en-US" sz="3600" dirty="0"/>
              <a:t> </a:t>
            </a:r>
            <a:r>
              <a:rPr lang="en-US" sz="3600" dirty="0" err="1"/>
              <a:t>Kiêm</a:t>
            </a:r>
            <a:r>
              <a:rPr lang="en-US" sz="3600" dirty="0"/>
              <a:t> Quang Minh</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835756" y="312142"/>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468991" y="2581645"/>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5996527" y="5189063"/>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32"/>
          <p:cNvSpPr/>
          <p:nvPr/>
        </p:nvSpPr>
        <p:spPr>
          <a:xfrm>
            <a:off x="8144024" y="3891737"/>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hoadonmonan</a:t>
            </a:r>
            <a:endParaRPr lang="en-US" sz="3200" dirty="0"/>
          </a:p>
        </p:txBody>
      </p:sp>
      <p:grpSp>
        <p:nvGrpSpPr>
          <p:cNvPr id="4" name="Group 43"/>
          <p:cNvGrpSpPr/>
          <p:nvPr/>
        </p:nvGrpSpPr>
        <p:grpSpPr>
          <a:xfrm>
            <a:off x="6333676" y="3976282"/>
            <a:ext cx="2048796" cy="652617"/>
            <a:chOff x="6518789" y="3181351"/>
            <a:chExt cx="2048796" cy="652617"/>
          </a:xfrm>
        </p:grpSpPr>
        <p:sp>
          <p:nvSpPr>
            <p:cNvPr id="5"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24"/>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3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 calcmode="lin" valueType="num">
                                      <p:cBhvr>
                                        <p:cTn id="14" dur="1000" fill="hold"/>
                                        <p:tgtEl>
                                          <p:spTgt spid="46"/>
                                        </p:tgtEl>
                                        <p:attrNameLst>
                                          <p:attrName>style.rotation</p:attrName>
                                        </p:attrNameLst>
                                      </p:cBhvr>
                                      <p:tavLst>
                                        <p:tav tm="0">
                                          <p:val>
                                            <p:fltVal val="90"/>
                                          </p:val>
                                        </p:tav>
                                        <p:tav tm="100000">
                                          <p:val>
                                            <p:fltVal val="0"/>
                                          </p:val>
                                        </p:tav>
                                      </p:tavLst>
                                    </p:anim>
                                    <p:animEffect transition="in" filter="fade">
                                      <p:cBhvr>
                                        <p:cTn id="15" dur="10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1000" fill="hold"/>
                                        <p:tgtEl>
                                          <p:spTgt spid="44"/>
                                        </p:tgtEl>
                                        <p:attrNameLst>
                                          <p:attrName>ppt_w</p:attrName>
                                        </p:attrNameLst>
                                      </p:cBhvr>
                                      <p:tavLst>
                                        <p:tav tm="0">
                                          <p:val>
                                            <p:fltVal val="0"/>
                                          </p:val>
                                        </p:tav>
                                        <p:tav tm="100000">
                                          <p:val>
                                            <p:strVal val="#ppt_w"/>
                                          </p:val>
                                        </p:tav>
                                      </p:tavLst>
                                    </p:anim>
                                    <p:anim calcmode="lin" valueType="num">
                                      <p:cBhvr>
                                        <p:cTn id="26" dur="1000" fill="hold"/>
                                        <p:tgtEl>
                                          <p:spTgt spid="44"/>
                                        </p:tgtEl>
                                        <p:attrNameLst>
                                          <p:attrName>ppt_h</p:attrName>
                                        </p:attrNameLst>
                                      </p:cBhvr>
                                      <p:tavLst>
                                        <p:tav tm="0">
                                          <p:val>
                                            <p:fltVal val="0"/>
                                          </p:val>
                                        </p:tav>
                                        <p:tav tm="100000">
                                          <p:val>
                                            <p:strVal val="#ppt_h"/>
                                          </p:val>
                                        </p:tav>
                                      </p:tavLst>
                                    </p:anim>
                                    <p:anim calcmode="lin" valueType="num">
                                      <p:cBhvr>
                                        <p:cTn id="27" dur="1000" fill="hold"/>
                                        <p:tgtEl>
                                          <p:spTgt spid="44"/>
                                        </p:tgtEl>
                                        <p:attrNameLst>
                                          <p:attrName>style.rotation</p:attrName>
                                        </p:attrNameLst>
                                      </p:cBhvr>
                                      <p:tavLst>
                                        <p:tav tm="0">
                                          <p:val>
                                            <p:fltVal val="90"/>
                                          </p:val>
                                        </p:tav>
                                        <p:tav tm="100000">
                                          <p:val>
                                            <p:fltVal val="0"/>
                                          </p:val>
                                        </p:tav>
                                      </p:tavLst>
                                    </p:anim>
                                    <p:animEffect transition="in" filter="fade">
                                      <p:cBhvr>
                                        <p:cTn id="28" dur="10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ppt_w</p:attrName>
                                        </p:attrNameLst>
                                      </p:cBhvr>
                                      <p:tavLst>
                                        <p:tav tm="0">
                                          <p:val>
                                            <p:fltVal val="0"/>
                                          </p:val>
                                        </p:tav>
                                        <p:tav tm="100000">
                                          <p:val>
                                            <p:strVal val="#ppt_w"/>
                                          </p:val>
                                        </p:tav>
                                      </p:tavLst>
                                    </p:anim>
                                    <p:anim calcmode="lin" valueType="num">
                                      <p:cBhvr>
                                        <p:cTn id="39" dur="1000" fill="hold"/>
                                        <p:tgtEl>
                                          <p:spTgt spid="4"/>
                                        </p:tgtEl>
                                        <p:attrNameLst>
                                          <p:attrName>ppt_h</p:attrName>
                                        </p:attrNameLst>
                                      </p:cBhvr>
                                      <p:tavLst>
                                        <p:tav tm="0">
                                          <p:val>
                                            <p:fltVal val="0"/>
                                          </p:val>
                                        </p:tav>
                                        <p:tav tm="100000">
                                          <p:val>
                                            <p:strVal val="#ppt_h"/>
                                          </p:val>
                                        </p:tav>
                                      </p:tavLst>
                                    </p:anim>
                                    <p:anim calcmode="lin" valueType="num">
                                      <p:cBhvr>
                                        <p:cTn id="40" dur="1000" fill="hold"/>
                                        <p:tgtEl>
                                          <p:spTgt spid="4"/>
                                        </p:tgtEl>
                                        <p:attrNameLst>
                                          <p:attrName>style.rotation</p:attrName>
                                        </p:attrNameLst>
                                      </p:cBhvr>
                                      <p:tavLst>
                                        <p:tav tm="0">
                                          <p:val>
                                            <p:fltVal val="90"/>
                                          </p:val>
                                        </p:tav>
                                        <p:tav tm="100000">
                                          <p:val>
                                            <p:fltVal val="0"/>
                                          </p:val>
                                        </p:tav>
                                      </p:tavLst>
                                    </p:anim>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1000" fill="hold"/>
                                        <p:tgtEl>
                                          <p:spTgt spid="45"/>
                                        </p:tgtEl>
                                        <p:attrNameLst>
                                          <p:attrName>ppt_w</p:attrName>
                                        </p:attrNameLst>
                                      </p:cBhvr>
                                      <p:tavLst>
                                        <p:tav tm="0">
                                          <p:val>
                                            <p:fltVal val="0"/>
                                          </p:val>
                                        </p:tav>
                                        <p:tav tm="100000">
                                          <p:val>
                                            <p:strVal val="#ppt_w"/>
                                          </p:val>
                                        </p:tav>
                                      </p:tavLst>
                                    </p:anim>
                                    <p:anim calcmode="lin" valueType="num">
                                      <p:cBhvr>
                                        <p:cTn id="52" dur="1000" fill="hold"/>
                                        <p:tgtEl>
                                          <p:spTgt spid="45"/>
                                        </p:tgtEl>
                                        <p:attrNameLst>
                                          <p:attrName>ppt_h</p:attrName>
                                        </p:attrNameLst>
                                      </p:cBhvr>
                                      <p:tavLst>
                                        <p:tav tm="0">
                                          <p:val>
                                            <p:fltVal val="0"/>
                                          </p:val>
                                        </p:tav>
                                        <p:tav tm="100000">
                                          <p:val>
                                            <p:strVal val="#ppt_h"/>
                                          </p:val>
                                        </p:tav>
                                      </p:tavLst>
                                    </p:anim>
                                    <p:anim calcmode="lin" valueType="num">
                                      <p:cBhvr>
                                        <p:cTn id="53" dur="1000" fill="hold"/>
                                        <p:tgtEl>
                                          <p:spTgt spid="45"/>
                                        </p:tgtEl>
                                        <p:attrNameLst>
                                          <p:attrName>style.rotation</p:attrName>
                                        </p:attrNameLst>
                                      </p:cBhvr>
                                      <p:tavLst>
                                        <p:tav tm="0">
                                          <p:val>
                                            <p:fltVal val="90"/>
                                          </p:val>
                                        </p:tav>
                                        <p:tav tm="100000">
                                          <p:val>
                                            <p:fltVal val="0"/>
                                          </p:val>
                                        </p:tav>
                                      </p:tavLst>
                                    </p:anim>
                                    <p:animEffect transition="in" filter="fade">
                                      <p:cBhvr>
                                        <p:cTn id="54" dur="10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3" grpId="0" animBg="1"/>
      <p:bldP spid="31"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KhachHang</a:t>
            </a:r>
            <a:endParaRPr lang="en-US" sz="4800" dirty="0"/>
          </a:p>
        </p:txBody>
      </p:sp>
      <p:sp>
        <p:nvSpPr>
          <p:cNvPr id="18" name="TextBox 17"/>
          <p:cNvSpPr txBox="1"/>
          <p:nvPr/>
        </p:nvSpPr>
        <p:spPr>
          <a:xfrm>
            <a:off x="261257" y="2528596"/>
            <a:ext cx="2211355" cy="2554545"/>
          </a:xfrm>
          <a:prstGeom prst="rect">
            <a:avLst/>
          </a:prstGeom>
          <a:noFill/>
        </p:spPr>
        <p:txBody>
          <a:bodyPr wrap="square" rtlCol="0">
            <a:spAutoFit/>
          </a:bodyPr>
          <a:lstStyle/>
          <a:p>
            <a:r>
              <a:rPr lang="en-US" sz="3200" dirty="0"/>
              <a:t>Class </a:t>
            </a:r>
            <a:r>
              <a:rPr lang="en-US" sz="3200" dirty="0" err="1"/>
              <a:t>KhanhHang</a:t>
            </a:r>
            <a:endParaRPr lang="en-US" sz="3200" dirty="0"/>
          </a:p>
          <a:p>
            <a:r>
              <a:rPr lang="en-US" sz="3200" dirty="0" err="1"/>
              <a:t>Giúp</a:t>
            </a:r>
            <a:r>
              <a:rPr lang="en-US" sz="3200" dirty="0"/>
              <a:t> </a:t>
            </a:r>
            <a:r>
              <a:rPr lang="en-US" sz="3200" dirty="0" err="1"/>
              <a:t>quản</a:t>
            </a:r>
            <a:r>
              <a:rPr lang="en-US" sz="3200" dirty="0"/>
              <a:t> </a:t>
            </a:r>
            <a:r>
              <a:rPr lang="en-US" sz="3200" dirty="0" err="1"/>
              <a:t>lí</a:t>
            </a:r>
            <a:r>
              <a:rPr lang="en-US" sz="3200" dirty="0"/>
              <a:t> </a:t>
            </a:r>
            <a:r>
              <a:rPr lang="en-US" sz="3200" dirty="0" err="1"/>
              <a:t>thông</a:t>
            </a:r>
            <a:r>
              <a:rPr lang="en-US" sz="3200" dirty="0"/>
              <a:t> tin </a:t>
            </a:r>
            <a:r>
              <a:rPr lang="en-US" sz="3200" dirty="0" err="1"/>
              <a:t>khách</a:t>
            </a:r>
            <a:r>
              <a:rPr lang="en-US" sz="3200" dirty="0"/>
              <a:t> </a:t>
            </a:r>
            <a:r>
              <a:rPr lang="en-US" sz="3200" dirty="0" err="1"/>
              <a:t>hàng</a:t>
            </a:r>
            <a:endParaRPr lang="en-US" sz="3200" dirty="0"/>
          </a:p>
        </p:txBody>
      </p:sp>
      <p:pic>
        <p:nvPicPr>
          <p:cNvPr id="3" name="Hình ảnh 2"/>
          <p:cNvPicPr>
            <a:picLocks noChangeAspect="1"/>
          </p:cNvPicPr>
          <p:nvPr/>
        </p:nvPicPr>
        <p:blipFill>
          <a:blip r:embed="rId1"/>
          <a:stretch>
            <a:fillRect/>
          </a:stretch>
        </p:blipFill>
        <p:spPr>
          <a:xfrm>
            <a:off x="2472612" y="1964833"/>
            <a:ext cx="4122192" cy="4185953"/>
          </a:xfrm>
          <a:prstGeom prst="rect">
            <a:avLst/>
          </a:prstGeom>
        </p:spPr>
      </p:pic>
      <p:pic>
        <p:nvPicPr>
          <p:cNvPr id="6" name="Hình ảnh 5"/>
          <p:cNvPicPr>
            <a:picLocks noChangeAspect="1"/>
          </p:cNvPicPr>
          <p:nvPr/>
        </p:nvPicPr>
        <p:blipFill>
          <a:blip r:embed="rId2"/>
          <a:stretch>
            <a:fillRect/>
          </a:stretch>
        </p:blipFill>
        <p:spPr>
          <a:xfrm>
            <a:off x="6753453" y="1964833"/>
            <a:ext cx="4282811" cy="16613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Rectangle: Rounded Corners 30"/>
          <p:cNvSpPr/>
          <p:nvPr/>
        </p:nvSpPr>
        <p:spPr>
          <a:xfrm>
            <a:off x="3705225" y="497840"/>
            <a:ext cx="3991610" cy="97663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dirty="0"/>
              <a:t>GIỚI THIỆU ĐỀ TÀI</a:t>
            </a:r>
            <a:endParaRPr lang="en-US" sz="3200" dirty="0"/>
          </a:p>
        </p:txBody>
      </p:sp>
      <p:sp>
        <p:nvSpPr>
          <p:cNvPr id="2" name="Text Box 1"/>
          <p:cNvSpPr txBox="1"/>
          <p:nvPr/>
        </p:nvSpPr>
        <p:spPr>
          <a:xfrm>
            <a:off x="1895475" y="1714500"/>
            <a:ext cx="8013700" cy="4246245"/>
          </a:xfrm>
          <a:prstGeom prst="rect">
            <a:avLst/>
          </a:prstGeom>
          <a:noFill/>
        </p:spPr>
        <p:txBody>
          <a:bodyPr wrap="square" rtlCol="0">
            <a:spAutoFit/>
          </a:bodyPr>
          <a:p>
            <a:pPr algn="l"/>
            <a:r>
              <a:rPr lang="en-US"/>
              <a:t>1.Đặt vấn đề</a:t>
            </a:r>
            <a:endParaRPr lang="en-US"/>
          </a:p>
          <a:p>
            <a:pPr algn="l"/>
            <a:r>
              <a:rPr lang="en-US"/>
              <a:t>Hiện nay, Việt Nam có rất nhiều quán ăn nhỏ lẻ xuất hiện hàng loạt và không có dấu hiệu giảm . Tính đến hết năm 2022, Việt Nam có khoảng 338.600 nhà hàng và quán cà phê.Do đó, nhu cầu về quản lí quán ăn càng được quan tâm và chú trọng.</a:t>
            </a:r>
            <a:endParaRPr lang="en-US"/>
          </a:p>
          <a:p>
            <a:pPr algn="l"/>
            <a:r>
              <a:rPr lang="en-US"/>
              <a:t>(nguồn:Hoàng Thùy,” Quy mô doanh thu ngành F&amp;B đạt 610 nghìn tỷ đồng: Quán ăn nhỏ lẻ, bình dân vẫn "định đoạt" thị trường, các ông lớn làm chuỗi chỉ nắm 5% thị phần (markettimes.vn)”, markettimes,2023.)</a:t>
            </a:r>
            <a:endParaRPr lang="en-US"/>
          </a:p>
          <a:p>
            <a:pPr algn="l"/>
            <a:endParaRPr lang="en-US"/>
          </a:p>
          <a:p>
            <a:pPr algn="l"/>
            <a:r>
              <a:rPr lang="en-US"/>
              <a:t> 2.Chọn đề tài</a:t>
            </a:r>
            <a:endParaRPr lang="en-US"/>
          </a:p>
          <a:p>
            <a:pPr algn="l"/>
            <a:r>
              <a:rPr lang="en-US"/>
              <a:t>Đề tài được chọn:Chương trình quản lí quán ăn.</a:t>
            </a:r>
            <a:endParaRPr lang="en-US"/>
          </a:p>
          <a:p>
            <a:pPr algn="l"/>
            <a:endParaRPr lang="en-US"/>
          </a:p>
          <a:p>
            <a:pPr algn="l"/>
            <a:r>
              <a:rPr lang="en-US"/>
              <a:t>3.Mục tiêu đề tài</a:t>
            </a:r>
            <a:endParaRPr lang="en-US"/>
          </a:p>
          <a:p>
            <a:pPr algn="l"/>
            <a:r>
              <a:rPr lang="en-US"/>
              <a:t>Hướng đến mục tiêu quản lí các yếu tố cơ bản của một quán ăn cụ thể là trong quá trình quản lí nhân sự,quản lí khách hàng, quản lí hóa đơn, quản lí chi tiêu một cách hiệu quả, nhanh chóng, thông minh.</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p:cNvSpPr/>
          <p:nvPr/>
        </p:nvSpPr>
        <p:spPr>
          <a:xfrm>
            <a:off x="8116057" y="5301227"/>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hoadondichvu</a:t>
            </a:r>
            <a:endParaRPr lang="en-US" sz="3200" dirty="0"/>
          </a:p>
        </p:txBody>
      </p:sp>
      <p:sp>
        <p:nvSpPr>
          <p:cNvPr id="33" name="Rectangle: Rounded Corners 32"/>
          <p:cNvSpPr/>
          <p:nvPr/>
        </p:nvSpPr>
        <p:spPr>
          <a:xfrm>
            <a:off x="8236663" y="2016291"/>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a:t>
            </a:r>
            <a:endParaRPr lang="en-US" sz="3200" dirty="0"/>
          </a:p>
        </p:txBody>
      </p:sp>
      <p:sp>
        <p:nvSpPr>
          <p:cNvPr id="31" name="Rectangle: Rounded Corners 30"/>
          <p:cNvSpPr/>
          <p:nvPr/>
        </p:nvSpPr>
        <p:spPr>
          <a:xfrm>
            <a:off x="8116057" y="77356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KhachHang</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Trần</a:t>
            </a:r>
            <a:r>
              <a:rPr lang="en-US" sz="3600" dirty="0"/>
              <a:t> </a:t>
            </a:r>
            <a:r>
              <a:rPr lang="en-US" sz="3600" dirty="0" err="1"/>
              <a:t>Kiêm</a:t>
            </a:r>
            <a:r>
              <a:rPr lang="en-US" sz="3600" dirty="0"/>
              <a:t> Quang Minh</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804054" y="533286"/>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491900" y="2239369"/>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6008073" y="506646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Rounded Corners 32"/>
          <p:cNvSpPr/>
          <p:nvPr/>
        </p:nvSpPr>
        <p:spPr>
          <a:xfrm>
            <a:off x="8144024" y="3604615"/>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hoadonmonan</a:t>
            </a:r>
            <a:endParaRPr lang="en-US" sz="3200" dirty="0"/>
          </a:p>
        </p:txBody>
      </p:sp>
      <p:grpSp>
        <p:nvGrpSpPr>
          <p:cNvPr id="4" name="Group 43"/>
          <p:cNvGrpSpPr/>
          <p:nvPr/>
        </p:nvGrpSpPr>
        <p:grpSpPr>
          <a:xfrm>
            <a:off x="6459135" y="3759960"/>
            <a:ext cx="2048796" cy="652617"/>
            <a:chOff x="6518789" y="3181351"/>
            <a:chExt cx="2048796" cy="652617"/>
          </a:xfrm>
        </p:grpSpPr>
        <p:sp>
          <p:nvSpPr>
            <p:cNvPr id="5"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24"/>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a:t>Class hoadon</a:t>
            </a:r>
            <a:endParaRPr lang="en-US" sz="4800" dirty="0"/>
          </a:p>
        </p:txBody>
      </p:sp>
      <p:sp>
        <p:nvSpPr>
          <p:cNvPr id="14" name="TextBox 13"/>
          <p:cNvSpPr txBox="1"/>
          <p:nvPr/>
        </p:nvSpPr>
        <p:spPr>
          <a:xfrm>
            <a:off x="830424" y="1800809"/>
            <a:ext cx="3811758" cy="4524315"/>
          </a:xfrm>
          <a:prstGeom prst="rect">
            <a:avLst/>
          </a:prstGeom>
          <a:noFill/>
        </p:spPr>
        <p:txBody>
          <a:bodyPr wrap="square" rtlCol="0">
            <a:spAutoFit/>
          </a:bodyPr>
          <a:lstStyle/>
          <a:p>
            <a:r>
              <a:rPr lang="en-US" sz="3200" dirty="0"/>
              <a:t>Class </a:t>
            </a:r>
            <a:r>
              <a:rPr lang="en-US" sz="3200" dirty="0" err="1"/>
              <a:t>hoadon</a:t>
            </a:r>
            <a:r>
              <a:rPr lang="en-US" sz="3200" dirty="0"/>
              <a:t> </a:t>
            </a:r>
            <a:r>
              <a:rPr lang="en-US" sz="3200" dirty="0" err="1"/>
              <a:t>giúp</a:t>
            </a:r>
            <a:r>
              <a:rPr lang="en-US" sz="3200" dirty="0"/>
              <a:t> </a:t>
            </a:r>
            <a:r>
              <a:rPr lang="en-US" sz="3200" dirty="0" err="1"/>
              <a:t>quản</a:t>
            </a:r>
            <a:r>
              <a:rPr lang="en-US" sz="3200" dirty="0"/>
              <a:t> </a:t>
            </a:r>
            <a:r>
              <a:rPr lang="en-US" sz="3200" dirty="0" err="1"/>
              <a:t>các</a:t>
            </a:r>
            <a:r>
              <a:rPr lang="en-US" sz="3200" dirty="0"/>
              <a:t> </a:t>
            </a:r>
            <a:r>
              <a:rPr lang="en-US" sz="3200" dirty="0" err="1"/>
              <a:t>thông</a:t>
            </a:r>
            <a:r>
              <a:rPr lang="en-US" sz="3200" dirty="0"/>
              <a:t> tin </a:t>
            </a:r>
            <a:r>
              <a:rPr lang="en-US" sz="3200" dirty="0" err="1"/>
              <a:t>chung</a:t>
            </a:r>
            <a:r>
              <a:rPr lang="en-US" sz="3200" dirty="0"/>
              <a:t> </a:t>
            </a:r>
            <a:r>
              <a:rPr lang="en-US" sz="3200" dirty="0" err="1"/>
              <a:t>như</a:t>
            </a:r>
            <a:r>
              <a:rPr lang="en-US" sz="3200" dirty="0"/>
              <a:t> </a:t>
            </a:r>
            <a:r>
              <a:rPr lang="en-US" sz="3200" dirty="0" err="1"/>
              <a:t>mã</a:t>
            </a:r>
            <a:r>
              <a:rPr lang="en-US" sz="3200" dirty="0"/>
              <a:t> </a:t>
            </a:r>
            <a:r>
              <a:rPr lang="en-US" sz="3200" dirty="0" err="1"/>
              <a:t>hóa</a:t>
            </a:r>
            <a:r>
              <a:rPr lang="en-US" sz="3200" dirty="0"/>
              <a:t> </a:t>
            </a:r>
            <a:r>
              <a:rPr lang="en-US" sz="3200" dirty="0" err="1"/>
              <a:t>đơn</a:t>
            </a:r>
            <a:r>
              <a:rPr lang="en-US" sz="3200" dirty="0"/>
              <a:t>, </a:t>
            </a:r>
            <a:r>
              <a:rPr lang="en-US" sz="3200" dirty="0" err="1"/>
              <a:t>thời</a:t>
            </a:r>
            <a:r>
              <a:rPr lang="en-US" sz="3200" dirty="0"/>
              <a:t> </a:t>
            </a:r>
            <a:r>
              <a:rPr lang="en-US" sz="3200" dirty="0" err="1"/>
              <a:t>gian</a:t>
            </a:r>
            <a:r>
              <a:rPr lang="en-US" sz="3200" dirty="0"/>
              <a:t> </a:t>
            </a:r>
            <a:r>
              <a:rPr lang="en-US" sz="3200" dirty="0" err="1"/>
              <a:t>và</a:t>
            </a:r>
            <a:r>
              <a:rPr lang="en-US" sz="3200" dirty="0"/>
              <a:t> </a:t>
            </a:r>
            <a:r>
              <a:rPr lang="en-US" sz="3200" dirty="0" err="1"/>
              <a:t>có</a:t>
            </a:r>
            <a:r>
              <a:rPr lang="en-US" sz="3200" dirty="0"/>
              <a:t> </a:t>
            </a:r>
            <a:r>
              <a:rPr lang="en-US" sz="3200" dirty="0" err="1"/>
              <a:t>các</a:t>
            </a:r>
            <a:r>
              <a:rPr lang="en-US" sz="3200" dirty="0"/>
              <a:t> </a:t>
            </a:r>
            <a:r>
              <a:rPr lang="en-US" sz="3200" dirty="0" err="1"/>
              <a:t>hàm</a:t>
            </a:r>
            <a:r>
              <a:rPr lang="en-US" sz="3200" dirty="0"/>
              <a:t> </a:t>
            </a:r>
            <a:r>
              <a:rPr lang="en-US" sz="3200" dirty="0" err="1"/>
              <a:t>ảo</a:t>
            </a:r>
            <a:r>
              <a:rPr lang="en-US" sz="3200" dirty="0"/>
              <a:t> </a:t>
            </a:r>
            <a:r>
              <a:rPr lang="en-US" sz="3200" dirty="0" err="1"/>
              <a:t>như</a:t>
            </a:r>
            <a:r>
              <a:rPr lang="en-US" sz="3200" dirty="0"/>
              <a:t> </a:t>
            </a:r>
            <a:r>
              <a:rPr lang="en-US" sz="3200" dirty="0" err="1"/>
              <a:t>xuat_hoa_don</a:t>
            </a:r>
            <a:r>
              <a:rPr lang="en-US" sz="3200" dirty="0"/>
              <a:t>(),</a:t>
            </a:r>
            <a:endParaRPr lang="en-US" sz="3200" dirty="0"/>
          </a:p>
          <a:p>
            <a:r>
              <a:rPr lang="en-US" sz="3200" dirty="0" err="1"/>
              <a:t>tinhtongtientoanbo</a:t>
            </a:r>
            <a:r>
              <a:rPr lang="en-US" sz="3200" dirty="0"/>
              <a:t>()</a:t>
            </a:r>
            <a:endParaRPr lang="en-US" sz="3200" dirty="0"/>
          </a:p>
          <a:p>
            <a:r>
              <a:rPr lang="en-US" sz="3200" dirty="0" err="1"/>
              <a:t>cho</a:t>
            </a:r>
            <a:r>
              <a:rPr lang="en-US" sz="3200" dirty="0"/>
              <a:t> </a:t>
            </a:r>
            <a:r>
              <a:rPr lang="en-US" sz="3200" dirty="0" err="1"/>
              <a:t>phép</a:t>
            </a:r>
            <a:r>
              <a:rPr lang="en-US" sz="3200" dirty="0"/>
              <a:t> 2 </a:t>
            </a:r>
            <a:r>
              <a:rPr lang="en-US" sz="3200" dirty="0" err="1"/>
              <a:t>lớp</a:t>
            </a:r>
            <a:r>
              <a:rPr lang="en-US" sz="3200" dirty="0"/>
              <a:t> con </a:t>
            </a:r>
            <a:r>
              <a:rPr lang="en-US" sz="3200" dirty="0" err="1"/>
              <a:t>tự</a:t>
            </a:r>
            <a:r>
              <a:rPr lang="en-US" sz="3200" dirty="0"/>
              <a:t> </a:t>
            </a:r>
            <a:r>
              <a:rPr lang="en-US" sz="3200" dirty="0" err="1"/>
              <a:t>định</a:t>
            </a:r>
            <a:r>
              <a:rPr lang="en-US" sz="3200" dirty="0"/>
              <a:t> </a:t>
            </a:r>
            <a:r>
              <a:rPr lang="en-US" sz="3200" dirty="0" err="1"/>
              <a:t>nghĩa</a:t>
            </a:r>
            <a:endParaRPr lang="en-US" sz="3200" dirty="0"/>
          </a:p>
        </p:txBody>
      </p:sp>
      <p:pic>
        <p:nvPicPr>
          <p:cNvPr id="3" name="Hình ảnh 2"/>
          <p:cNvPicPr>
            <a:picLocks noChangeAspect="1"/>
          </p:cNvPicPr>
          <p:nvPr/>
        </p:nvPicPr>
        <p:blipFill>
          <a:blip r:embed="rId1"/>
          <a:stretch>
            <a:fillRect/>
          </a:stretch>
        </p:blipFill>
        <p:spPr>
          <a:xfrm>
            <a:off x="5036806" y="2361714"/>
            <a:ext cx="4138019" cy="35817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p:cNvSpPr/>
          <p:nvPr/>
        </p:nvSpPr>
        <p:spPr>
          <a:xfrm>
            <a:off x="8116057" y="5301227"/>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hoadondichvu</a:t>
            </a:r>
            <a:endParaRPr lang="en-US" sz="3200" dirty="0"/>
          </a:p>
        </p:txBody>
      </p:sp>
      <p:sp>
        <p:nvSpPr>
          <p:cNvPr id="33" name="Rectangle: Rounded Corners 32"/>
          <p:cNvSpPr/>
          <p:nvPr/>
        </p:nvSpPr>
        <p:spPr>
          <a:xfrm>
            <a:off x="8236663" y="2016291"/>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a:t>
            </a:r>
            <a:endParaRPr lang="en-US" sz="3200" dirty="0"/>
          </a:p>
        </p:txBody>
      </p:sp>
      <p:sp>
        <p:nvSpPr>
          <p:cNvPr id="31" name="Rectangle: Rounded Corners 30"/>
          <p:cNvSpPr/>
          <p:nvPr/>
        </p:nvSpPr>
        <p:spPr>
          <a:xfrm>
            <a:off x="8116057" y="77356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KhachHang</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Trần</a:t>
            </a:r>
            <a:r>
              <a:rPr lang="en-US" sz="3600" dirty="0"/>
              <a:t> </a:t>
            </a:r>
            <a:r>
              <a:rPr lang="en-US" sz="3600" dirty="0" err="1"/>
              <a:t>Kiêm</a:t>
            </a:r>
            <a:r>
              <a:rPr lang="en-US" sz="3600" dirty="0"/>
              <a:t> Quang Minh</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804054" y="533286"/>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491900" y="2239369"/>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6008073" y="506646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Rounded Corners 32"/>
          <p:cNvSpPr/>
          <p:nvPr/>
        </p:nvSpPr>
        <p:spPr>
          <a:xfrm>
            <a:off x="8144024" y="3604615"/>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hoadonmonan</a:t>
            </a:r>
            <a:endParaRPr lang="en-US" sz="3200" dirty="0"/>
          </a:p>
        </p:txBody>
      </p:sp>
      <p:grpSp>
        <p:nvGrpSpPr>
          <p:cNvPr id="4" name="Group 43"/>
          <p:cNvGrpSpPr/>
          <p:nvPr/>
        </p:nvGrpSpPr>
        <p:grpSpPr>
          <a:xfrm>
            <a:off x="6459135" y="3759960"/>
            <a:ext cx="2048796" cy="652617"/>
            <a:chOff x="6518789" y="3181351"/>
            <a:chExt cx="2048796" cy="652617"/>
          </a:xfrm>
        </p:grpSpPr>
        <p:sp>
          <p:nvSpPr>
            <p:cNvPr id="5"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24"/>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hoadonmonan</a:t>
            </a:r>
            <a:endParaRPr lang="en-US" sz="4800" dirty="0"/>
          </a:p>
        </p:txBody>
      </p:sp>
      <p:pic>
        <p:nvPicPr>
          <p:cNvPr id="6" name="Hình ảnh 5"/>
          <p:cNvPicPr>
            <a:picLocks noChangeAspect="1"/>
          </p:cNvPicPr>
          <p:nvPr/>
        </p:nvPicPr>
        <p:blipFill>
          <a:blip r:embed="rId1"/>
          <a:stretch>
            <a:fillRect/>
          </a:stretch>
        </p:blipFill>
        <p:spPr>
          <a:xfrm>
            <a:off x="5386943" y="1831965"/>
            <a:ext cx="4305673" cy="4176122"/>
          </a:xfrm>
          <a:prstGeom prst="rect">
            <a:avLst/>
          </a:prstGeom>
        </p:spPr>
      </p:pic>
      <p:sp>
        <p:nvSpPr>
          <p:cNvPr id="9" name="Hộp Văn bản 8"/>
          <p:cNvSpPr txBox="1"/>
          <p:nvPr/>
        </p:nvSpPr>
        <p:spPr>
          <a:xfrm>
            <a:off x="1055414" y="2441092"/>
            <a:ext cx="3450866" cy="2308324"/>
          </a:xfrm>
          <a:prstGeom prst="rect">
            <a:avLst/>
          </a:prstGeom>
          <a:noFill/>
        </p:spPr>
        <p:txBody>
          <a:bodyPr wrap="square" rtlCol="0">
            <a:spAutoFit/>
          </a:bodyPr>
          <a:lstStyle/>
          <a:p>
            <a:r>
              <a:rPr lang="en-US" dirty="0"/>
              <a:t>Class </a:t>
            </a:r>
            <a:r>
              <a:rPr lang="en-US" dirty="0" err="1"/>
              <a:t>hoadonmonan</a:t>
            </a:r>
            <a:r>
              <a:rPr lang="en-US" dirty="0"/>
              <a:t> </a:t>
            </a:r>
            <a:r>
              <a:rPr lang="en-US" dirty="0" err="1"/>
              <a:t>được</a:t>
            </a:r>
            <a:r>
              <a:rPr lang="en-US" dirty="0"/>
              <a:t> </a:t>
            </a:r>
            <a:r>
              <a:rPr lang="en-US" dirty="0" err="1"/>
              <a:t>kế</a:t>
            </a:r>
            <a:r>
              <a:rPr lang="en-US" dirty="0"/>
              <a:t> </a:t>
            </a:r>
            <a:r>
              <a:rPr lang="en-US" dirty="0" err="1"/>
              <a:t>thừa</a:t>
            </a:r>
            <a:r>
              <a:rPr lang="en-US" dirty="0"/>
              <a:t> </a:t>
            </a:r>
            <a:r>
              <a:rPr lang="en-US" dirty="0" err="1"/>
              <a:t>từ</a:t>
            </a:r>
            <a:r>
              <a:rPr lang="en-US" dirty="0"/>
              <a:t> class </a:t>
            </a:r>
            <a:r>
              <a:rPr lang="en-US" dirty="0" err="1"/>
              <a:t>hoadon</a:t>
            </a:r>
            <a:r>
              <a:rPr lang="en-US" dirty="0"/>
              <a:t> </a:t>
            </a:r>
            <a:r>
              <a:rPr lang="en-US" dirty="0" err="1"/>
              <a:t>cho</a:t>
            </a:r>
            <a:r>
              <a:rPr lang="en-US" dirty="0"/>
              <a:t> </a:t>
            </a:r>
            <a:r>
              <a:rPr lang="en-US" dirty="0" err="1"/>
              <a:t>phép</a:t>
            </a:r>
            <a:r>
              <a:rPr lang="en-US" dirty="0"/>
              <a:t> </a:t>
            </a:r>
            <a:r>
              <a:rPr lang="en-US" dirty="0" err="1"/>
              <a:t>lưu</a:t>
            </a:r>
            <a:r>
              <a:rPr lang="en-US" dirty="0"/>
              <a:t> </a:t>
            </a:r>
            <a:r>
              <a:rPr lang="en-US" dirty="0" err="1"/>
              <a:t>thông</a:t>
            </a:r>
            <a:r>
              <a:rPr lang="en-US" dirty="0"/>
              <a:t> tin </a:t>
            </a:r>
            <a:r>
              <a:rPr lang="en-US" dirty="0" err="1"/>
              <a:t>về</a:t>
            </a:r>
            <a:r>
              <a:rPr lang="en-US" dirty="0"/>
              <a:t> </a:t>
            </a:r>
            <a:r>
              <a:rPr lang="en-US" dirty="0" err="1"/>
              <a:t>các</a:t>
            </a:r>
            <a:r>
              <a:rPr lang="en-US" dirty="0"/>
              <a:t> </a:t>
            </a:r>
            <a:r>
              <a:rPr lang="en-US" dirty="0" err="1"/>
              <a:t>món</a:t>
            </a:r>
            <a:r>
              <a:rPr lang="en-US" dirty="0"/>
              <a:t> </a:t>
            </a:r>
            <a:r>
              <a:rPr lang="en-US" dirty="0" err="1"/>
              <a:t>ăn</a:t>
            </a:r>
            <a:r>
              <a:rPr lang="en-US" dirty="0"/>
              <a:t> </a:t>
            </a:r>
            <a:r>
              <a:rPr lang="en-US" dirty="0" err="1"/>
              <a:t>mà</a:t>
            </a:r>
            <a:r>
              <a:rPr lang="en-US" dirty="0"/>
              <a:t> </a:t>
            </a:r>
            <a:r>
              <a:rPr lang="en-US" dirty="0" err="1"/>
              <a:t>khách</a:t>
            </a:r>
            <a:r>
              <a:rPr lang="en-US" dirty="0"/>
              <a:t> </a:t>
            </a:r>
            <a:r>
              <a:rPr lang="en-US" dirty="0" err="1"/>
              <a:t>hàng</a:t>
            </a:r>
            <a:r>
              <a:rPr lang="en-US" dirty="0"/>
              <a:t> </a:t>
            </a:r>
            <a:r>
              <a:rPr lang="en-US" dirty="0" err="1"/>
              <a:t>đã</a:t>
            </a:r>
            <a:r>
              <a:rPr lang="en-US" dirty="0"/>
              <a:t> </a:t>
            </a:r>
            <a:r>
              <a:rPr lang="en-US" dirty="0" err="1"/>
              <a:t>đặt</a:t>
            </a:r>
            <a:r>
              <a:rPr lang="en-US" dirty="0"/>
              <a:t> . </a:t>
            </a:r>
            <a:r>
              <a:rPr lang="en-US" dirty="0" err="1"/>
              <a:t>Ngoài</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chung</a:t>
            </a:r>
            <a:r>
              <a:rPr lang="en-US" dirty="0"/>
              <a:t> </a:t>
            </a:r>
            <a:r>
              <a:rPr lang="en-US" dirty="0" err="1"/>
              <a:t>được</a:t>
            </a:r>
            <a:r>
              <a:rPr lang="en-US" dirty="0"/>
              <a:t> </a:t>
            </a:r>
            <a:r>
              <a:rPr lang="en-US" dirty="0" err="1"/>
              <a:t>kế</a:t>
            </a:r>
            <a:r>
              <a:rPr lang="en-US" dirty="0"/>
              <a:t> </a:t>
            </a:r>
            <a:r>
              <a:rPr lang="en-US" dirty="0" err="1"/>
              <a:t>thừa</a:t>
            </a:r>
            <a:r>
              <a:rPr lang="en-US" dirty="0"/>
              <a:t> </a:t>
            </a:r>
            <a:r>
              <a:rPr lang="en-US" dirty="0" err="1"/>
              <a:t>từ</a:t>
            </a:r>
            <a:r>
              <a:rPr lang="en-US" dirty="0"/>
              <a:t> class </a:t>
            </a:r>
            <a:r>
              <a:rPr lang="en-US" dirty="0" err="1"/>
              <a:t>hoadon</a:t>
            </a:r>
            <a:r>
              <a:rPr lang="en-US" dirty="0"/>
              <a:t> </a:t>
            </a:r>
            <a:r>
              <a:rPr lang="en-US" dirty="0" err="1"/>
              <a:t>thì</a:t>
            </a:r>
            <a:r>
              <a:rPr lang="en-US" dirty="0"/>
              <a:t> </a:t>
            </a:r>
            <a:r>
              <a:rPr lang="en-US" dirty="0" err="1"/>
              <a:t>còn</a:t>
            </a:r>
            <a:r>
              <a:rPr lang="en-US" dirty="0"/>
              <a:t> </a:t>
            </a:r>
            <a:r>
              <a:rPr lang="en-US" dirty="0" err="1"/>
              <a:t>có</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riêng</a:t>
            </a:r>
            <a:r>
              <a:rPr lang="en-US" dirty="0"/>
              <a:t> </a:t>
            </a:r>
            <a:r>
              <a:rPr lang="en-US" dirty="0" err="1"/>
              <a:t>để</a:t>
            </a:r>
            <a:r>
              <a:rPr lang="en-US" dirty="0"/>
              <a:t> </a:t>
            </a:r>
            <a:r>
              <a:rPr lang="en-US" dirty="0" err="1"/>
              <a:t>lưu</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món</a:t>
            </a:r>
            <a:r>
              <a:rPr lang="en-US" dirty="0"/>
              <a:t> </a:t>
            </a:r>
            <a:r>
              <a:rPr lang="en-US" dirty="0" err="1"/>
              <a:t>ăn</a:t>
            </a:r>
            <a:r>
              <a:rPr lang="en-US" dirty="0"/>
              <a:t> </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hoadonmonan</a:t>
            </a:r>
            <a:endParaRPr lang="en-US" sz="4800" dirty="0"/>
          </a:p>
        </p:txBody>
      </p:sp>
      <p:pic>
        <p:nvPicPr>
          <p:cNvPr id="6" name="Hình ảnh 5"/>
          <p:cNvPicPr>
            <a:picLocks noChangeAspect="1"/>
          </p:cNvPicPr>
          <p:nvPr/>
        </p:nvPicPr>
        <p:blipFill rotWithShape="1">
          <a:blip r:embed="rId1"/>
          <a:srcRect r="2122" b="2030"/>
          <a:stretch>
            <a:fillRect/>
          </a:stretch>
        </p:blipFill>
        <p:spPr>
          <a:xfrm>
            <a:off x="3984550" y="2083750"/>
            <a:ext cx="8033280" cy="3523948"/>
          </a:xfrm>
          <a:prstGeom prst="rect">
            <a:avLst/>
          </a:prstGeom>
        </p:spPr>
      </p:pic>
      <p:sp>
        <p:nvSpPr>
          <p:cNvPr id="2" name="Hộp Văn bản 1"/>
          <p:cNvSpPr txBox="1"/>
          <p:nvPr/>
        </p:nvSpPr>
        <p:spPr>
          <a:xfrm>
            <a:off x="491197" y="2802207"/>
            <a:ext cx="3077154" cy="1477328"/>
          </a:xfrm>
          <a:prstGeom prst="rect">
            <a:avLst/>
          </a:prstGeom>
          <a:noFill/>
        </p:spPr>
        <p:txBody>
          <a:bodyPr wrap="square" rtlCol="0">
            <a:spAutoFit/>
          </a:bodyPr>
          <a:lstStyle/>
          <a:p>
            <a:r>
              <a:rPr lang="en-US" dirty="0" err="1"/>
              <a:t>Ngoài</a:t>
            </a:r>
            <a:r>
              <a:rPr lang="en-US" dirty="0"/>
              <a:t> </a:t>
            </a:r>
            <a:r>
              <a:rPr lang="en-US" dirty="0" err="1"/>
              <a:t>ra</a:t>
            </a:r>
            <a:r>
              <a:rPr lang="en-US" dirty="0"/>
              <a:t>, class </a:t>
            </a:r>
            <a:r>
              <a:rPr lang="en-US" dirty="0" err="1"/>
              <a:t>hoadonmonan</a:t>
            </a:r>
            <a:r>
              <a:rPr lang="en-US" dirty="0"/>
              <a:t> </a:t>
            </a:r>
            <a:r>
              <a:rPr lang="en-US" dirty="0" err="1"/>
              <a:t>còn</a:t>
            </a:r>
            <a:r>
              <a:rPr lang="en-US" dirty="0"/>
              <a:t> </a:t>
            </a:r>
            <a:r>
              <a:rPr lang="en-US" dirty="0" err="1"/>
              <a:t>có</a:t>
            </a:r>
            <a:r>
              <a:rPr lang="en-US" dirty="0"/>
              <a:t> 2 </a:t>
            </a:r>
            <a:r>
              <a:rPr lang="en-US" dirty="0" err="1"/>
              <a:t>hàm</a:t>
            </a:r>
            <a:r>
              <a:rPr lang="en-US" dirty="0"/>
              <a:t> </a:t>
            </a:r>
            <a:r>
              <a:rPr lang="en-US" sz="1800" dirty="0" err="1"/>
              <a:t>xuat_hoa_don</a:t>
            </a:r>
            <a:r>
              <a:rPr lang="en-US" sz="1800" dirty="0"/>
              <a:t>(),</a:t>
            </a:r>
            <a:endParaRPr lang="en-US" sz="1800" dirty="0"/>
          </a:p>
          <a:p>
            <a:r>
              <a:rPr lang="en-US" sz="1800" dirty="0" err="1"/>
              <a:t>tinhtongtientoanbo</a:t>
            </a:r>
            <a:r>
              <a:rPr lang="en-US" sz="1800" dirty="0"/>
              <a:t>() </a:t>
            </a:r>
            <a:r>
              <a:rPr lang="en-US" dirty="0" err="1"/>
              <a:t>đươc</a:t>
            </a:r>
            <a:r>
              <a:rPr lang="en-US" dirty="0"/>
              <a:t> </a:t>
            </a:r>
            <a:r>
              <a:rPr lang="en-US" dirty="0" err="1"/>
              <a:t>kế</a:t>
            </a:r>
            <a:r>
              <a:rPr lang="en-US" dirty="0"/>
              <a:t> </a:t>
            </a:r>
            <a:r>
              <a:rPr lang="en-US" dirty="0" err="1"/>
              <a:t>thừa</a:t>
            </a:r>
            <a:r>
              <a:rPr lang="en-US" dirty="0"/>
              <a:t>  </a:t>
            </a:r>
            <a:r>
              <a:rPr lang="en-US" dirty="0" err="1"/>
              <a:t>và</a:t>
            </a:r>
            <a:r>
              <a:rPr lang="en-US" dirty="0"/>
              <a:t> </a:t>
            </a:r>
            <a:r>
              <a:rPr lang="en-US" dirty="0" err="1"/>
              <a:t>định</a:t>
            </a:r>
            <a:r>
              <a:rPr lang="en-US" dirty="0"/>
              <a:t> </a:t>
            </a:r>
            <a:r>
              <a:rPr lang="en-US" dirty="0" err="1"/>
              <a:t>nghĩa</a:t>
            </a:r>
            <a:r>
              <a:rPr lang="en-US" dirty="0"/>
              <a:t> </a:t>
            </a:r>
            <a:r>
              <a:rPr lang="en-US" dirty="0" err="1"/>
              <a:t>lại</a:t>
            </a:r>
            <a:r>
              <a:rPr lang="en-US" dirty="0"/>
              <a:t> </a:t>
            </a:r>
            <a:r>
              <a:rPr lang="en-US" dirty="0" err="1"/>
              <a:t>từ</a:t>
            </a:r>
            <a:r>
              <a:rPr lang="en-US" dirty="0"/>
              <a:t> </a:t>
            </a:r>
            <a:r>
              <a:rPr lang="en-US" dirty="0" err="1"/>
              <a:t>hàm</a:t>
            </a:r>
            <a:r>
              <a:rPr lang="en-US" dirty="0"/>
              <a:t> </a:t>
            </a:r>
            <a:r>
              <a:rPr lang="en-US" dirty="0" err="1"/>
              <a:t>của</a:t>
            </a:r>
            <a:r>
              <a:rPr lang="en-US" dirty="0"/>
              <a:t> </a:t>
            </a:r>
            <a:r>
              <a:rPr lang="en-US" dirty="0" err="1"/>
              <a:t>lớp</a:t>
            </a:r>
            <a:r>
              <a:rPr lang="en-US" dirty="0"/>
              <a:t> cha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p:cNvSpPr/>
          <p:nvPr/>
        </p:nvSpPr>
        <p:spPr>
          <a:xfrm>
            <a:off x="8116057" y="5301227"/>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hoadondichvu</a:t>
            </a:r>
            <a:endParaRPr lang="en-US" sz="3200" dirty="0"/>
          </a:p>
        </p:txBody>
      </p:sp>
      <p:sp>
        <p:nvSpPr>
          <p:cNvPr id="33" name="Rectangle: Rounded Corners 32"/>
          <p:cNvSpPr/>
          <p:nvPr/>
        </p:nvSpPr>
        <p:spPr>
          <a:xfrm>
            <a:off x="8236663" y="2016291"/>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a:t>
            </a:r>
            <a:endParaRPr lang="en-US" sz="3200" dirty="0"/>
          </a:p>
        </p:txBody>
      </p:sp>
      <p:sp>
        <p:nvSpPr>
          <p:cNvPr id="31" name="Rectangle: Rounded Corners 30"/>
          <p:cNvSpPr/>
          <p:nvPr/>
        </p:nvSpPr>
        <p:spPr>
          <a:xfrm>
            <a:off x="8116057" y="77356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KhachHang</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Trần</a:t>
            </a:r>
            <a:r>
              <a:rPr lang="en-US" sz="3600" dirty="0"/>
              <a:t> </a:t>
            </a:r>
            <a:r>
              <a:rPr lang="en-US" sz="3600" dirty="0" err="1"/>
              <a:t>Kiêm</a:t>
            </a:r>
            <a:r>
              <a:rPr lang="en-US" sz="3600" dirty="0"/>
              <a:t> Quang Minh</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804054" y="533286"/>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491900" y="2239369"/>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6008073" y="506646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Rounded Corners 32"/>
          <p:cNvSpPr/>
          <p:nvPr/>
        </p:nvSpPr>
        <p:spPr>
          <a:xfrm>
            <a:off x="8144024" y="3604615"/>
            <a:ext cx="3424395"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hoadonmonan</a:t>
            </a:r>
            <a:endParaRPr lang="en-US" sz="3200" dirty="0"/>
          </a:p>
        </p:txBody>
      </p:sp>
      <p:grpSp>
        <p:nvGrpSpPr>
          <p:cNvPr id="4" name="Group 43"/>
          <p:cNvGrpSpPr/>
          <p:nvPr/>
        </p:nvGrpSpPr>
        <p:grpSpPr>
          <a:xfrm>
            <a:off x="6459135" y="3759960"/>
            <a:ext cx="2048796" cy="652617"/>
            <a:chOff x="6518789" y="3181351"/>
            <a:chExt cx="2048796" cy="652617"/>
          </a:xfrm>
        </p:grpSpPr>
        <p:sp>
          <p:nvSpPr>
            <p:cNvPr id="5"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24"/>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hoadondichvu</a:t>
            </a:r>
            <a:endParaRPr lang="en-US" sz="4800" dirty="0"/>
          </a:p>
        </p:txBody>
      </p:sp>
      <p:sp>
        <p:nvSpPr>
          <p:cNvPr id="4" name="Hộp Văn bản 3"/>
          <p:cNvSpPr txBox="1"/>
          <p:nvPr/>
        </p:nvSpPr>
        <p:spPr>
          <a:xfrm>
            <a:off x="604298" y="1963972"/>
            <a:ext cx="11394219" cy="369332"/>
          </a:xfrm>
          <a:prstGeom prst="rect">
            <a:avLst/>
          </a:prstGeom>
          <a:noFill/>
        </p:spPr>
        <p:txBody>
          <a:bodyPr wrap="square" rtlCol="0">
            <a:spAutoFit/>
          </a:bodyPr>
          <a:lstStyle/>
          <a:p>
            <a:r>
              <a:rPr lang="en-US" dirty="0" err="1"/>
              <a:t>Tương</a:t>
            </a:r>
            <a:r>
              <a:rPr lang="en-US" dirty="0"/>
              <a:t> </a:t>
            </a:r>
            <a:r>
              <a:rPr lang="en-US" dirty="0" err="1"/>
              <a:t>tự</a:t>
            </a:r>
            <a:r>
              <a:rPr lang="en-US" dirty="0"/>
              <a:t> </a:t>
            </a:r>
            <a:r>
              <a:rPr lang="en-US" dirty="0" err="1"/>
              <a:t>với</a:t>
            </a:r>
            <a:r>
              <a:rPr lang="en-US" dirty="0"/>
              <a:t> class </a:t>
            </a:r>
            <a:r>
              <a:rPr lang="en-US" dirty="0" err="1"/>
              <a:t>hoadonmonan</a:t>
            </a:r>
            <a:r>
              <a:rPr lang="en-US" dirty="0"/>
              <a:t>, class </a:t>
            </a:r>
            <a:r>
              <a:rPr lang="en-US" dirty="0" err="1"/>
              <a:t>hoadondichvu</a:t>
            </a:r>
            <a:r>
              <a:rPr lang="en-US" dirty="0"/>
              <a:t> </a:t>
            </a:r>
            <a:r>
              <a:rPr lang="en-US" dirty="0" err="1"/>
              <a:t>cũng</a:t>
            </a:r>
            <a:r>
              <a:rPr lang="en-US" dirty="0"/>
              <a:t> </a:t>
            </a:r>
            <a:r>
              <a:rPr lang="en-US" dirty="0" err="1"/>
              <a:t>được</a:t>
            </a:r>
            <a:r>
              <a:rPr lang="en-US" dirty="0"/>
              <a:t> </a:t>
            </a:r>
            <a:r>
              <a:rPr lang="en-US" dirty="0" err="1"/>
              <a:t>kế</a:t>
            </a:r>
            <a:r>
              <a:rPr lang="en-US" dirty="0"/>
              <a:t> </a:t>
            </a:r>
            <a:r>
              <a:rPr lang="en-US" dirty="0" err="1"/>
              <a:t>thừa</a:t>
            </a:r>
            <a:r>
              <a:rPr lang="en-US" dirty="0"/>
              <a:t> </a:t>
            </a:r>
            <a:r>
              <a:rPr lang="en-US" dirty="0" err="1"/>
              <a:t>từ</a:t>
            </a:r>
            <a:r>
              <a:rPr lang="en-US" dirty="0"/>
              <a:t> class </a:t>
            </a:r>
            <a:r>
              <a:rPr lang="en-US" dirty="0" err="1"/>
              <a:t>hoadon</a:t>
            </a:r>
            <a:r>
              <a:rPr lang="en-US" dirty="0"/>
              <a:t> </a:t>
            </a:r>
            <a:r>
              <a:rPr lang="en-US" dirty="0" err="1"/>
              <a:t>và</a:t>
            </a:r>
            <a:r>
              <a:rPr lang="en-US" dirty="0"/>
              <a:t> </a:t>
            </a:r>
            <a:r>
              <a:rPr lang="en-US" dirty="0" err="1"/>
              <a:t>có</a:t>
            </a:r>
            <a:r>
              <a:rPr lang="en-US" dirty="0"/>
              <a:t> </a:t>
            </a:r>
            <a:r>
              <a:rPr lang="en-US" dirty="0" err="1"/>
              <a:t>những</a:t>
            </a:r>
            <a:r>
              <a:rPr lang="en-US" dirty="0"/>
              <a:t> </a:t>
            </a:r>
            <a:r>
              <a:rPr lang="en-US" dirty="0" err="1"/>
              <a:t>thuộc</a:t>
            </a:r>
            <a:r>
              <a:rPr lang="en-US" dirty="0"/>
              <a:t> </a:t>
            </a:r>
            <a:r>
              <a:rPr lang="en-US" dirty="0" err="1"/>
              <a:t>tính</a:t>
            </a:r>
            <a:r>
              <a:rPr lang="en-US" dirty="0"/>
              <a:t> </a:t>
            </a:r>
            <a:r>
              <a:rPr lang="en-US" dirty="0" err="1"/>
              <a:t>riêng</a:t>
            </a:r>
            <a:endParaRPr lang="en-US" dirty="0"/>
          </a:p>
        </p:txBody>
      </p:sp>
      <p:pic>
        <p:nvPicPr>
          <p:cNvPr id="6" name="Hình ảnh 5"/>
          <p:cNvPicPr>
            <a:picLocks noChangeAspect="1"/>
          </p:cNvPicPr>
          <p:nvPr/>
        </p:nvPicPr>
        <p:blipFill>
          <a:blip r:embed="rId1"/>
          <a:stretch>
            <a:fillRect/>
          </a:stretch>
        </p:blipFill>
        <p:spPr>
          <a:xfrm>
            <a:off x="676813" y="2333304"/>
            <a:ext cx="8596105" cy="38712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p:cNvSpPr/>
          <p:nvPr/>
        </p:nvSpPr>
        <p:spPr>
          <a:xfrm>
            <a:off x="3746428" y="213561"/>
            <a:ext cx="4469795"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hoadondichvu</a:t>
            </a:r>
            <a:endParaRPr lang="en-US" sz="4800" dirty="0"/>
          </a:p>
        </p:txBody>
      </p:sp>
      <p:pic>
        <p:nvPicPr>
          <p:cNvPr id="4" name="Hình ảnh 3"/>
          <p:cNvPicPr>
            <a:picLocks noChangeAspect="1"/>
          </p:cNvPicPr>
          <p:nvPr/>
        </p:nvPicPr>
        <p:blipFill>
          <a:blip r:embed="rId1"/>
          <a:stretch>
            <a:fillRect/>
          </a:stretch>
        </p:blipFill>
        <p:spPr>
          <a:xfrm>
            <a:off x="1671841" y="2358722"/>
            <a:ext cx="8618967" cy="38103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p:cNvSpPr/>
          <p:nvPr/>
        </p:nvSpPr>
        <p:spPr>
          <a:xfrm>
            <a:off x="8622961" y="580102"/>
            <a:ext cx="3450464" cy="21717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t>Nhập</a:t>
            </a:r>
            <a:r>
              <a:rPr lang="en-US" sz="4800" dirty="0"/>
              <a:t> </a:t>
            </a:r>
            <a:r>
              <a:rPr lang="en-US" sz="4800" dirty="0" err="1"/>
              <a:t>thông</a:t>
            </a:r>
            <a:r>
              <a:rPr lang="en-US" sz="4800" dirty="0"/>
              <a:t> tin </a:t>
            </a:r>
            <a:r>
              <a:rPr lang="en-US" sz="4800" dirty="0" err="1"/>
              <a:t>khách</a:t>
            </a:r>
            <a:r>
              <a:rPr lang="en-US" sz="4800" dirty="0"/>
              <a:t> </a:t>
            </a:r>
            <a:r>
              <a:rPr lang="en-US" sz="4800" dirty="0" err="1"/>
              <a:t>hàng</a:t>
            </a:r>
            <a:r>
              <a:rPr lang="en-US" sz="4800" dirty="0"/>
              <a:t> </a:t>
            </a:r>
            <a:endParaRPr lang="en-US" sz="4800" dirty="0"/>
          </a:p>
        </p:txBody>
      </p:sp>
      <p:pic>
        <p:nvPicPr>
          <p:cNvPr id="4" name="Hình ảnh 3"/>
          <p:cNvPicPr>
            <a:picLocks noChangeAspect="1"/>
          </p:cNvPicPr>
          <p:nvPr/>
        </p:nvPicPr>
        <p:blipFill>
          <a:blip r:embed="rId1"/>
          <a:stretch>
            <a:fillRect/>
          </a:stretch>
        </p:blipFill>
        <p:spPr>
          <a:xfrm>
            <a:off x="118575" y="340536"/>
            <a:ext cx="3423990" cy="2650831"/>
          </a:xfrm>
          <a:prstGeom prst="rect">
            <a:avLst/>
          </a:prstGeom>
        </p:spPr>
      </p:pic>
      <p:pic>
        <p:nvPicPr>
          <p:cNvPr id="6" name="Hình ảnh 5"/>
          <p:cNvPicPr>
            <a:picLocks noChangeAspect="1"/>
          </p:cNvPicPr>
          <p:nvPr/>
        </p:nvPicPr>
        <p:blipFill>
          <a:blip r:embed="rId2"/>
          <a:stretch>
            <a:fillRect/>
          </a:stretch>
        </p:blipFill>
        <p:spPr>
          <a:xfrm>
            <a:off x="3494940" y="340536"/>
            <a:ext cx="4869602" cy="6085122"/>
          </a:xfrm>
          <a:prstGeom prst="rect">
            <a:avLst/>
          </a:prstGeom>
        </p:spPr>
      </p:pic>
      <p:pic>
        <p:nvPicPr>
          <p:cNvPr id="8" name="Hình ảnh 7"/>
          <p:cNvPicPr>
            <a:picLocks noChangeAspect="1"/>
          </p:cNvPicPr>
          <p:nvPr/>
        </p:nvPicPr>
        <p:blipFill>
          <a:blip r:embed="rId3"/>
          <a:stretch>
            <a:fillRect/>
          </a:stretch>
        </p:blipFill>
        <p:spPr>
          <a:xfrm>
            <a:off x="8284336" y="3773668"/>
            <a:ext cx="3673158" cy="2651990"/>
          </a:xfrm>
          <a:prstGeom prst="rect">
            <a:avLst/>
          </a:prstGeom>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p:cNvSpPr/>
          <p:nvPr/>
        </p:nvSpPr>
        <p:spPr>
          <a:xfrm>
            <a:off x="3428375" y="115536"/>
            <a:ext cx="5540696"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t>Nhập</a:t>
            </a:r>
            <a:r>
              <a:rPr lang="en-US" sz="4800" dirty="0"/>
              <a:t> </a:t>
            </a:r>
            <a:r>
              <a:rPr lang="en-US" sz="4800" dirty="0" err="1"/>
              <a:t>thông</a:t>
            </a:r>
            <a:r>
              <a:rPr lang="en-US" sz="4800" dirty="0"/>
              <a:t> tin </a:t>
            </a:r>
            <a:r>
              <a:rPr lang="en-US" sz="4800" dirty="0" err="1"/>
              <a:t>hóa</a:t>
            </a:r>
            <a:r>
              <a:rPr lang="en-US" sz="4800" dirty="0"/>
              <a:t> </a:t>
            </a:r>
            <a:r>
              <a:rPr lang="en-US" sz="4800" dirty="0" err="1"/>
              <a:t>đơn</a:t>
            </a:r>
            <a:r>
              <a:rPr lang="en-US" sz="4800" dirty="0"/>
              <a:t> </a:t>
            </a:r>
            <a:r>
              <a:rPr lang="en-US" sz="4800" dirty="0" err="1"/>
              <a:t>từ</a:t>
            </a:r>
            <a:r>
              <a:rPr lang="en-US" sz="4800" dirty="0"/>
              <a:t> file</a:t>
            </a:r>
            <a:endParaRPr lang="en-US" sz="4800" dirty="0"/>
          </a:p>
        </p:txBody>
      </p:sp>
      <p:pic>
        <p:nvPicPr>
          <p:cNvPr id="4" name="Hình ảnh 3"/>
          <p:cNvPicPr>
            <a:picLocks noChangeAspect="1"/>
          </p:cNvPicPr>
          <p:nvPr/>
        </p:nvPicPr>
        <p:blipFill>
          <a:blip r:embed="rId1"/>
          <a:stretch>
            <a:fillRect/>
          </a:stretch>
        </p:blipFill>
        <p:spPr>
          <a:xfrm>
            <a:off x="3905665" y="2882518"/>
            <a:ext cx="5715992" cy="3780177"/>
          </a:xfrm>
          <a:prstGeom prst="rect">
            <a:avLst/>
          </a:prstGeom>
        </p:spPr>
      </p:pic>
      <p:sp>
        <p:nvSpPr>
          <p:cNvPr id="7" name="Hộp Văn bản 6"/>
          <p:cNvSpPr txBox="1"/>
          <p:nvPr/>
        </p:nvSpPr>
        <p:spPr>
          <a:xfrm>
            <a:off x="268357" y="2146852"/>
            <a:ext cx="2643808" cy="2031325"/>
          </a:xfrm>
          <a:prstGeom prst="rect">
            <a:avLst/>
          </a:prstGeom>
          <a:noFill/>
        </p:spPr>
        <p:txBody>
          <a:bodyPr wrap="square" rtlCol="0">
            <a:spAutoFit/>
          </a:bodyPr>
          <a:lstStyle/>
          <a:p>
            <a:r>
              <a:rPr lang="en-US" dirty="0"/>
              <a:t>Thông tin </a:t>
            </a:r>
            <a:r>
              <a:rPr lang="en-US" dirty="0" err="1"/>
              <a:t>hóa</a:t>
            </a:r>
            <a:r>
              <a:rPr lang="en-US" dirty="0"/>
              <a:t> </a:t>
            </a:r>
            <a:r>
              <a:rPr lang="en-US" dirty="0" err="1"/>
              <a:t>đơn</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sẽ</a:t>
            </a:r>
            <a:r>
              <a:rPr lang="en-US" dirty="0"/>
              <a:t> </a:t>
            </a:r>
            <a:r>
              <a:rPr lang="en-US" dirty="0" err="1"/>
              <a:t>được</a:t>
            </a:r>
            <a:r>
              <a:rPr lang="en-US" dirty="0"/>
              <a:t> </a:t>
            </a:r>
            <a:r>
              <a:rPr lang="en-US" dirty="0" err="1"/>
              <a:t>nhập</a:t>
            </a:r>
            <a:r>
              <a:rPr lang="en-US" dirty="0"/>
              <a:t> </a:t>
            </a:r>
            <a:r>
              <a:rPr lang="en-US" dirty="0" err="1"/>
              <a:t>từ</a:t>
            </a:r>
            <a:r>
              <a:rPr lang="en-US" dirty="0"/>
              <a:t> file .</a:t>
            </a:r>
            <a:r>
              <a:rPr lang="en-US" dirty="0" err="1"/>
              <a:t>Tùy</a:t>
            </a:r>
            <a:r>
              <a:rPr lang="en-US" dirty="0"/>
              <a:t> </a:t>
            </a:r>
            <a:r>
              <a:rPr lang="en-US" dirty="0" err="1"/>
              <a:t>theo</a:t>
            </a:r>
            <a:r>
              <a:rPr lang="en-US" dirty="0"/>
              <a:t> </a:t>
            </a:r>
            <a:r>
              <a:rPr lang="en-US" dirty="0" err="1"/>
              <a:t>loại</a:t>
            </a:r>
            <a:r>
              <a:rPr lang="en-US" dirty="0"/>
              <a:t> </a:t>
            </a:r>
            <a:r>
              <a:rPr lang="en-US" dirty="0" err="1"/>
              <a:t>hóa</a:t>
            </a:r>
            <a:r>
              <a:rPr lang="en-US" dirty="0"/>
              <a:t> </a:t>
            </a:r>
            <a:r>
              <a:rPr lang="en-US" dirty="0" err="1"/>
              <a:t>đơn</a:t>
            </a:r>
            <a:r>
              <a:rPr lang="en-US" dirty="0"/>
              <a:t> </a:t>
            </a:r>
            <a:r>
              <a:rPr lang="en-US" dirty="0" err="1"/>
              <a:t>thì</a:t>
            </a:r>
            <a:r>
              <a:rPr lang="en-US" dirty="0"/>
              <a:t> con </a:t>
            </a:r>
            <a:r>
              <a:rPr lang="en-US" dirty="0" err="1"/>
              <a:t>trỏ</a:t>
            </a:r>
            <a:r>
              <a:rPr lang="en-US" dirty="0"/>
              <a:t> </a:t>
            </a:r>
            <a:r>
              <a:rPr lang="en-US" dirty="0" err="1"/>
              <a:t>hd</a:t>
            </a:r>
            <a:r>
              <a:rPr lang="en-US" dirty="0"/>
              <a:t> </a:t>
            </a:r>
            <a:r>
              <a:rPr lang="en-US" dirty="0" err="1"/>
              <a:t>trong</a:t>
            </a:r>
            <a:r>
              <a:rPr lang="en-US" dirty="0"/>
              <a:t> </a:t>
            </a:r>
            <a:r>
              <a:rPr lang="en-US" dirty="0" err="1"/>
              <a:t>lớp</a:t>
            </a:r>
            <a:r>
              <a:rPr lang="en-US" dirty="0"/>
              <a:t>  </a:t>
            </a:r>
            <a:r>
              <a:rPr lang="en-US" dirty="0" err="1"/>
              <a:t>khachhang</a:t>
            </a:r>
            <a:r>
              <a:rPr lang="en-US" dirty="0"/>
              <a:t> </a:t>
            </a:r>
            <a:r>
              <a:rPr lang="en-US" dirty="0" err="1"/>
              <a:t>sẽ</a:t>
            </a:r>
            <a:r>
              <a:rPr lang="en-US" dirty="0"/>
              <a:t> </a:t>
            </a:r>
            <a:r>
              <a:rPr lang="en-US" dirty="0" err="1"/>
              <a:t>được</a:t>
            </a:r>
            <a:r>
              <a:rPr lang="en-US" dirty="0"/>
              <a:t> </a:t>
            </a:r>
            <a:r>
              <a:rPr lang="en-US" dirty="0" err="1"/>
              <a:t>gán</a:t>
            </a:r>
            <a:r>
              <a:rPr lang="en-US" dirty="0"/>
              <a:t> </a:t>
            </a:r>
            <a:r>
              <a:rPr lang="en-US" dirty="0" err="1"/>
              <a:t>với</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hd</a:t>
            </a:r>
            <a:r>
              <a:rPr lang="en-US" dirty="0"/>
              <a:t> hay hd1 </a:t>
            </a:r>
            <a:endParaRPr lang="en-US" dirty="0"/>
          </a:p>
        </p:txBody>
      </p:sp>
      <p:pic>
        <p:nvPicPr>
          <p:cNvPr id="9" name="Hình ảnh 8"/>
          <p:cNvPicPr>
            <a:picLocks noChangeAspect="1"/>
          </p:cNvPicPr>
          <p:nvPr/>
        </p:nvPicPr>
        <p:blipFill>
          <a:blip r:embed="rId2"/>
          <a:stretch>
            <a:fillRect/>
          </a:stretch>
        </p:blipFill>
        <p:spPr>
          <a:xfrm>
            <a:off x="3905665" y="2021383"/>
            <a:ext cx="2352013" cy="861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8239964" y="3755539"/>
            <a:ext cx="3291347" cy="107876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Nhan_vien</a:t>
            </a:r>
            <a:endParaRPr lang="en-US" sz="3200" dirty="0"/>
          </a:p>
        </p:txBody>
      </p:sp>
      <p:sp>
        <p:nvSpPr>
          <p:cNvPr id="37" name="Rectangle: Rounded Corners 36"/>
          <p:cNvSpPr/>
          <p:nvPr/>
        </p:nvSpPr>
        <p:spPr>
          <a:xfrm>
            <a:off x="8118652" y="5507605"/>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a:t>
            </a:r>
            <a:endParaRPr lang="en-US" sz="3200" dirty="0"/>
          </a:p>
        </p:txBody>
      </p:sp>
      <p:sp>
        <p:nvSpPr>
          <p:cNvPr id="33" name="Rectangle: Rounded Corners 32"/>
          <p:cNvSpPr/>
          <p:nvPr/>
        </p:nvSpPr>
        <p:spPr>
          <a:xfrm>
            <a:off x="7910468" y="1810627"/>
            <a:ext cx="3914780" cy="1369752"/>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Chi_phi_phat_sinh</a:t>
            </a:r>
            <a:endParaRPr lang="en-US" sz="3200" dirty="0"/>
          </a:p>
        </p:txBody>
      </p:sp>
      <p:sp>
        <p:nvSpPr>
          <p:cNvPr id="31" name="Rectangle: Rounded Corners 30"/>
          <p:cNvSpPr/>
          <p:nvPr/>
        </p:nvSpPr>
        <p:spPr>
          <a:xfrm>
            <a:off x="8005915" y="15331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Admin</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Nguyễn Văn Mùi</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532321" y="93718"/>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282650" y="1692700"/>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5890840" y="508357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6513769" y="3458650"/>
            <a:ext cx="2048796" cy="652617"/>
            <a:chOff x="6518789" y="3181351"/>
            <a:chExt cx="2048796" cy="652617"/>
          </a:xfrm>
        </p:grpSpPr>
        <p:sp>
          <p:nvSpPr>
            <p:cNvPr id="5" name="Oval 4"/>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3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 calcmode="lin" valueType="num">
                                      <p:cBhvr>
                                        <p:cTn id="14" dur="1000" fill="hold"/>
                                        <p:tgtEl>
                                          <p:spTgt spid="46"/>
                                        </p:tgtEl>
                                        <p:attrNameLst>
                                          <p:attrName>style.rotation</p:attrName>
                                        </p:attrNameLst>
                                      </p:cBhvr>
                                      <p:tavLst>
                                        <p:tav tm="0">
                                          <p:val>
                                            <p:fltVal val="90"/>
                                          </p:val>
                                        </p:tav>
                                        <p:tav tm="100000">
                                          <p:val>
                                            <p:fltVal val="0"/>
                                          </p:val>
                                        </p:tav>
                                      </p:tavLst>
                                    </p:anim>
                                    <p:animEffect transition="in" filter="fade">
                                      <p:cBhvr>
                                        <p:cTn id="15" dur="10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1000" fill="hold"/>
                                        <p:tgtEl>
                                          <p:spTgt spid="44"/>
                                        </p:tgtEl>
                                        <p:attrNameLst>
                                          <p:attrName>ppt_w</p:attrName>
                                        </p:attrNameLst>
                                      </p:cBhvr>
                                      <p:tavLst>
                                        <p:tav tm="0">
                                          <p:val>
                                            <p:fltVal val="0"/>
                                          </p:val>
                                        </p:tav>
                                        <p:tav tm="100000">
                                          <p:val>
                                            <p:strVal val="#ppt_w"/>
                                          </p:val>
                                        </p:tav>
                                      </p:tavLst>
                                    </p:anim>
                                    <p:anim calcmode="lin" valueType="num">
                                      <p:cBhvr>
                                        <p:cTn id="26" dur="1000" fill="hold"/>
                                        <p:tgtEl>
                                          <p:spTgt spid="44"/>
                                        </p:tgtEl>
                                        <p:attrNameLst>
                                          <p:attrName>ppt_h</p:attrName>
                                        </p:attrNameLst>
                                      </p:cBhvr>
                                      <p:tavLst>
                                        <p:tav tm="0">
                                          <p:val>
                                            <p:fltVal val="0"/>
                                          </p:val>
                                        </p:tav>
                                        <p:tav tm="100000">
                                          <p:val>
                                            <p:strVal val="#ppt_h"/>
                                          </p:val>
                                        </p:tav>
                                      </p:tavLst>
                                    </p:anim>
                                    <p:anim calcmode="lin" valueType="num">
                                      <p:cBhvr>
                                        <p:cTn id="27" dur="1000" fill="hold"/>
                                        <p:tgtEl>
                                          <p:spTgt spid="44"/>
                                        </p:tgtEl>
                                        <p:attrNameLst>
                                          <p:attrName>style.rotation</p:attrName>
                                        </p:attrNameLst>
                                      </p:cBhvr>
                                      <p:tavLst>
                                        <p:tav tm="0">
                                          <p:val>
                                            <p:fltVal val="90"/>
                                          </p:val>
                                        </p:tav>
                                        <p:tav tm="100000">
                                          <p:val>
                                            <p:fltVal val="0"/>
                                          </p:val>
                                        </p:tav>
                                      </p:tavLst>
                                    </p:anim>
                                    <p:animEffect transition="in" filter="fade">
                                      <p:cBhvr>
                                        <p:cTn id="28" dur="10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ppt_w</p:attrName>
                                        </p:attrNameLst>
                                      </p:cBhvr>
                                      <p:tavLst>
                                        <p:tav tm="0">
                                          <p:val>
                                            <p:fltVal val="0"/>
                                          </p:val>
                                        </p:tav>
                                        <p:tav tm="100000">
                                          <p:val>
                                            <p:strVal val="#ppt_w"/>
                                          </p:val>
                                        </p:tav>
                                      </p:tavLst>
                                    </p:anim>
                                    <p:anim calcmode="lin" valueType="num">
                                      <p:cBhvr>
                                        <p:cTn id="39" dur="1000" fill="hold"/>
                                        <p:tgtEl>
                                          <p:spTgt spid="4"/>
                                        </p:tgtEl>
                                        <p:attrNameLst>
                                          <p:attrName>ppt_h</p:attrName>
                                        </p:attrNameLst>
                                      </p:cBhvr>
                                      <p:tavLst>
                                        <p:tav tm="0">
                                          <p:val>
                                            <p:fltVal val="0"/>
                                          </p:val>
                                        </p:tav>
                                        <p:tav tm="100000">
                                          <p:val>
                                            <p:strVal val="#ppt_h"/>
                                          </p:val>
                                        </p:tav>
                                      </p:tavLst>
                                    </p:anim>
                                    <p:anim calcmode="lin" valueType="num">
                                      <p:cBhvr>
                                        <p:cTn id="40" dur="1000" fill="hold"/>
                                        <p:tgtEl>
                                          <p:spTgt spid="4"/>
                                        </p:tgtEl>
                                        <p:attrNameLst>
                                          <p:attrName>style.rotation</p:attrName>
                                        </p:attrNameLst>
                                      </p:cBhvr>
                                      <p:tavLst>
                                        <p:tav tm="0">
                                          <p:val>
                                            <p:fltVal val="90"/>
                                          </p:val>
                                        </p:tav>
                                        <p:tav tm="100000">
                                          <p:val>
                                            <p:fltVal val="0"/>
                                          </p:val>
                                        </p:tav>
                                      </p:tavLst>
                                    </p:anim>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1000" fill="hold"/>
                                        <p:tgtEl>
                                          <p:spTgt spid="45"/>
                                        </p:tgtEl>
                                        <p:attrNameLst>
                                          <p:attrName>ppt_w</p:attrName>
                                        </p:attrNameLst>
                                      </p:cBhvr>
                                      <p:tavLst>
                                        <p:tav tm="0">
                                          <p:val>
                                            <p:fltVal val="0"/>
                                          </p:val>
                                        </p:tav>
                                        <p:tav tm="100000">
                                          <p:val>
                                            <p:strVal val="#ppt_w"/>
                                          </p:val>
                                        </p:tav>
                                      </p:tavLst>
                                    </p:anim>
                                    <p:anim calcmode="lin" valueType="num">
                                      <p:cBhvr>
                                        <p:cTn id="52" dur="1000" fill="hold"/>
                                        <p:tgtEl>
                                          <p:spTgt spid="45"/>
                                        </p:tgtEl>
                                        <p:attrNameLst>
                                          <p:attrName>ppt_h</p:attrName>
                                        </p:attrNameLst>
                                      </p:cBhvr>
                                      <p:tavLst>
                                        <p:tav tm="0">
                                          <p:val>
                                            <p:fltVal val="0"/>
                                          </p:val>
                                        </p:tav>
                                        <p:tav tm="100000">
                                          <p:val>
                                            <p:strVal val="#ppt_h"/>
                                          </p:val>
                                        </p:tav>
                                      </p:tavLst>
                                    </p:anim>
                                    <p:anim calcmode="lin" valueType="num">
                                      <p:cBhvr>
                                        <p:cTn id="53" dur="1000" fill="hold"/>
                                        <p:tgtEl>
                                          <p:spTgt spid="45"/>
                                        </p:tgtEl>
                                        <p:attrNameLst>
                                          <p:attrName>style.rotation</p:attrName>
                                        </p:attrNameLst>
                                      </p:cBhvr>
                                      <p:tavLst>
                                        <p:tav tm="0">
                                          <p:val>
                                            <p:fltVal val="90"/>
                                          </p:val>
                                        </p:tav>
                                        <p:tav tm="100000">
                                          <p:val>
                                            <p:fltVal val="0"/>
                                          </p:val>
                                        </p:tav>
                                      </p:tavLst>
                                    </p:anim>
                                    <p:animEffect transition="in" filter="fade">
                                      <p:cBhvr>
                                        <p:cTn id="54" dur="10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7" grpId="0" bldLvl="0" animBg="1"/>
      <p:bldP spid="33" grpId="0" bldLvl="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p:cNvPicPr>
            <a:picLocks noChangeAspect="1"/>
          </p:cNvPicPr>
          <p:nvPr/>
        </p:nvPicPr>
        <p:blipFill>
          <a:blip r:embed="rId1"/>
          <a:stretch>
            <a:fillRect/>
          </a:stretch>
        </p:blipFill>
        <p:spPr>
          <a:xfrm>
            <a:off x="3638953" y="2233028"/>
            <a:ext cx="6439458" cy="2964437"/>
          </a:xfrm>
          <a:prstGeom prst="rect">
            <a:avLst/>
          </a:prstGeom>
        </p:spPr>
      </p:pic>
      <p:sp>
        <p:nvSpPr>
          <p:cNvPr id="4" name="Rectangle: Rounded Corners 3"/>
          <p:cNvSpPr/>
          <p:nvPr/>
        </p:nvSpPr>
        <p:spPr>
          <a:xfrm>
            <a:off x="3181884" y="354075"/>
            <a:ext cx="5540696" cy="147528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t>Xuất</a:t>
            </a:r>
            <a:r>
              <a:rPr lang="en-US" sz="4800" dirty="0"/>
              <a:t> </a:t>
            </a:r>
            <a:r>
              <a:rPr lang="en-US" sz="4800" dirty="0" err="1"/>
              <a:t>thông</a:t>
            </a:r>
            <a:r>
              <a:rPr lang="en-US" sz="4800" dirty="0"/>
              <a:t> tin </a:t>
            </a:r>
            <a:r>
              <a:rPr lang="en-US" sz="4800" dirty="0" err="1"/>
              <a:t>hóa</a:t>
            </a:r>
            <a:r>
              <a:rPr lang="en-US" sz="4800" dirty="0"/>
              <a:t> </a:t>
            </a:r>
            <a:r>
              <a:rPr lang="en-US" sz="4800" dirty="0" err="1"/>
              <a:t>đơn</a:t>
            </a:r>
            <a:endParaRPr lang="en-US" sz="4800" dirty="0"/>
          </a:p>
        </p:txBody>
      </p:sp>
      <p:sp>
        <p:nvSpPr>
          <p:cNvPr id="5" name="Hộp Văn bản 4"/>
          <p:cNvSpPr txBox="1"/>
          <p:nvPr/>
        </p:nvSpPr>
        <p:spPr>
          <a:xfrm>
            <a:off x="413468" y="2233028"/>
            <a:ext cx="2218414" cy="1200329"/>
          </a:xfrm>
          <a:prstGeom prst="rect">
            <a:avLst/>
          </a:prstGeom>
          <a:noFill/>
        </p:spPr>
        <p:txBody>
          <a:bodyPr wrap="square" rtlCol="0">
            <a:spAutoFit/>
          </a:bodyPr>
          <a:lstStyle/>
          <a:p>
            <a:r>
              <a:rPr lang="en-US" dirty="0"/>
              <a:t>Thông tin </a:t>
            </a:r>
            <a:r>
              <a:rPr lang="en-US" dirty="0" err="1"/>
              <a:t>sẽ</a:t>
            </a:r>
            <a:r>
              <a:rPr lang="en-US" dirty="0"/>
              <a:t> </a:t>
            </a:r>
            <a:r>
              <a:rPr lang="en-US" dirty="0" err="1"/>
              <a:t>được</a:t>
            </a:r>
            <a:r>
              <a:rPr lang="en-US" dirty="0"/>
              <a:t> </a:t>
            </a:r>
            <a:r>
              <a:rPr lang="en-US" dirty="0" err="1"/>
              <a:t>tìm</a:t>
            </a:r>
            <a:r>
              <a:rPr lang="en-US" dirty="0"/>
              <a:t> </a:t>
            </a:r>
            <a:r>
              <a:rPr lang="en-US" dirty="0" err="1"/>
              <a:t>kiếm</a:t>
            </a:r>
            <a:r>
              <a:rPr lang="en-US" dirty="0"/>
              <a:t> </a:t>
            </a:r>
            <a:r>
              <a:rPr lang="en-US" dirty="0" err="1"/>
              <a:t>bằng</a:t>
            </a:r>
            <a:r>
              <a:rPr lang="en-US" dirty="0"/>
              <a:t> </a:t>
            </a:r>
            <a:r>
              <a:rPr lang="en-US" dirty="0" err="1"/>
              <a:t>vòng</a:t>
            </a:r>
            <a:r>
              <a:rPr lang="en-US" dirty="0"/>
              <a:t> </a:t>
            </a:r>
            <a:r>
              <a:rPr lang="en-US" dirty="0" err="1"/>
              <a:t>lặp</a:t>
            </a:r>
            <a:r>
              <a:rPr lang="en-US" dirty="0"/>
              <a:t> for </a:t>
            </a:r>
            <a:r>
              <a:rPr lang="en-US" dirty="0" err="1"/>
              <a:t>và</a:t>
            </a:r>
            <a:r>
              <a:rPr lang="en-US" dirty="0"/>
              <a:t> </a:t>
            </a:r>
            <a:r>
              <a:rPr lang="en-US" dirty="0" err="1"/>
              <a:t>được</a:t>
            </a:r>
            <a:r>
              <a:rPr lang="en-US" dirty="0"/>
              <a:t> </a:t>
            </a:r>
            <a:r>
              <a:rPr lang="en-US" dirty="0" err="1"/>
              <a:t>xuất</a:t>
            </a:r>
            <a:r>
              <a:rPr lang="en-US" dirty="0"/>
              <a:t> </a:t>
            </a:r>
            <a:r>
              <a:rPr lang="en-US" dirty="0" err="1"/>
              <a:t>ra</a:t>
            </a:r>
            <a:r>
              <a:rPr lang="en-US" dirty="0"/>
              <a:t> </a:t>
            </a:r>
            <a:r>
              <a:rPr lang="en-US" dirty="0" err="1"/>
              <a:t>ngoài</a:t>
            </a:r>
            <a:endParaRPr lang="en-US"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ipart, graphics, cartoon, illustrati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460954" y="295587"/>
            <a:ext cx="4611330" cy="1127862"/>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Class Admin</a:t>
            </a:r>
            <a:endParaRPr lang="en-US" sz="6000" dirty="0"/>
          </a:p>
        </p:txBody>
      </p:sp>
      <p:sp>
        <p:nvSpPr>
          <p:cNvPr id="13" name="TextBox 12"/>
          <p:cNvSpPr txBox="1"/>
          <p:nvPr/>
        </p:nvSpPr>
        <p:spPr>
          <a:xfrm>
            <a:off x="877077" y="1623527"/>
            <a:ext cx="1317990" cy="369332"/>
          </a:xfrm>
          <a:prstGeom prst="rect">
            <a:avLst/>
          </a:prstGeom>
          <a:noFill/>
        </p:spPr>
        <p:txBody>
          <a:bodyPr wrap="none" rtlCol="0">
            <a:spAutoFit/>
          </a:bodyPr>
          <a:lstStyle/>
          <a:p>
            <a:r>
              <a:rPr lang="en-US" dirty="0"/>
              <a:t>Class Admin</a:t>
            </a:r>
            <a:endParaRPr lang="en-US" dirty="0"/>
          </a:p>
        </p:txBody>
      </p:sp>
      <p:sp>
        <p:nvSpPr>
          <p:cNvPr id="14" name="TextBox 13"/>
          <p:cNvSpPr txBox="1"/>
          <p:nvPr/>
        </p:nvSpPr>
        <p:spPr>
          <a:xfrm>
            <a:off x="494523" y="1992859"/>
            <a:ext cx="2761861" cy="646331"/>
          </a:xfrm>
          <a:prstGeom prst="rect">
            <a:avLst/>
          </a:prstGeom>
          <a:noFill/>
        </p:spPr>
        <p:txBody>
          <a:bodyPr wrap="square" rtlCol="0">
            <a:spAutoFit/>
          </a:bodyPr>
          <a:lstStyle/>
          <a:p>
            <a:r>
              <a:rPr lang="en-US" dirty="0"/>
              <a:t>string account</a:t>
            </a:r>
            <a:endParaRPr lang="en-US" dirty="0"/>
          </a:p>
          <a:p>
            <a:r>
              <a:rPr lang="en-US" dirty="0"/>
              <a:t>string password</a:t>
            </a:r>
            <a:endParaRPr lang="en-US" dirty="0"/>
          </a:p>
        </p:txBody>
      </p:sp>
      <p:grpSp>
        <p:nvGrpSpPr>
          <p:cNvPr id="12" name="Group 11"/>
          <p:cNvGrpSpPr/>
          <p:nvPr/>
        </p:nvGrpSpPr>
        <p:grpSpPr>
          <a:xfrm>
            <a:off x="533083" y="1682333"/>
            <a:ext cx="2761861" cy="1364814"/>
            <a:chOff x="5803641" y="1754155"/>
            <a:chExt cx="2761861" cy="3362160"/>
          </a:xfrm>
        </p:grpSpPr>
        <p:sp>
          <p:nvSpPr>
            <p:cNvPr id="9" name="Rectangle 8"/>
            <p:cNvSpPr/>
            <p:nvPr/>
          </p:nvSpPr>
          <p:spPr>
            <a:xfrm>
              <a:off x="5803641" y="1754155"/>
              <a:ext cx="2761861" cy="3293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03641" y="2519122"/>
              <a:ext cx="2761861" cy="2597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533081" y="2606063"/>
            <a:ext cx="2761861" cy="441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9168" y="2677815"/>
            <a:ext cx="829073" cy="369332"/>
          </a:xfrm>
          <a:prstGeom prst="rect">
            <a:avLst/>
          </a:prstGeom>
          <a:noFill/>
        </p:spPr>
        <p:txBody>
          <a:bodyPr wrap="none" rtlCol="0">
            <a:spAutoFit/>
          </a:bodyPr>
          <a:lstStyle/>
          <a:p>
            <a:r>
              <a:rPr lang="en-US" dirty="0"/>
              <a:t>Login()</a:t>
            </a:r>
            <a:endParaRPr lang="en-US" dirty="0"/>
          </a:p>
        </p:txBody>
      </p:sp>
      <p:pic>
        <p:nvPicPr>
          <p:cNvPr id="3" name="Picture 2"/>
          <p:cNvPicPr>
            <a:picLocks noChangeAspect="1"/>
          </p:cNvPicPr>
          <p:nvPr/>
        </p:nvPicPr>
        <p:blipFill>
          <a:blip r:embed="rId1"/>
          <a:stretch>
            <a:fillRect/>
          </a:stretch>
        </p:blipFill>
        <p:spPr>
          <a:xfrm>
            <a:off x="3453540" y="1808193"/>
            <a:ext cx="8372089" cy="414032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3297835" y="674557"/>
            <a:ext cx="7997177" cy="5330226"/>
          </a:xfrm>
          <a:prstGeom prst="rect">
            <a:avLst/>
          </a:prstGeom>
        </p:spPr>
      </p:pic>
      <p:sp>
        <p:nvSpPr>
          <p:cNvPr id="8" name="TextBox 7"/>
          <p:cNvSpPr txBox="1"/>
          <p:nvPr/>
        </p:nvSpPr>
        <p:spPr>
          <a:xfrm>
            <a:off x="149901" y="1798820"/>
            <a:ext cx="3013023" cy="2554545"/>
          </a:xfrm>
          <a:prstGeom prst="rect">
            <a:avLst/>
          </a:prstGeom>
          <a:noFill/>
        </p:spPr>
        <p:txBody>
          <a:bodyPr wrap="square" rtlCol="0">
            <a:spAutoFit/>
          </a:bodyPr>
          <a:lstStyle/>
          <a:p>
            <a:r>
              <a:rPr lang="en-US" sz="3200" dirty="0" err="1"/>
              <a:t>Thuộc</a:t>
            </a:r>
            <a:r>
              <a:rPr lang="en-US" sz="3200" dirty="0"/>
              <a:t> </a:t>
            </a:r>
            <a:r>
              <a:rPr lang="en-US" sz="3200" dirty="0" err="1"/>
              <a:t>tính</a:t>
            </a:r>
            <a:r>
              <a:rPr lang="en-US" sz="3200" dirty="0"/>
              <a:t> </a:t>
            </a:r>
            <a:r>
              <a:rPr lang="en-US" sz="3200" dirty="0" err="1"/>
              <a:t>quan</a:t>
            </a:r>
            <a:r>
              <a:rPr lang="en-US" sz="3200" dirty="0"/>
              <a:t> </a:t>
            </a:r>
            <a:r>
              <a:rPr lang="en-US" sz="3200" dirty="0" err="1"/>
              <a:t>trọng</a:t>
            </a:r>
            <a:r>
              <a:rPr lang="en-US" sz="3200" dirty="0"/>
              <a:t> </a:t>
            </a:r>
            <a:r>
              <a:rPr lang="en-US" sz="3200" dirty="0" err="1"/>
              <a:t>nhất</a:t>
            </a:r>
            <a:r>
              <a:rPr lang="en-US" sz="3200" dirty="0"/>
              <a:t> </a:t>
            </a:r>
            <a:r>
              <a:rPr lang="en-US" sz="3200" dirty="0" err="1"/>
              <a:t>của</a:t>
            </a:r>
            <a:r>
              <a:rPr lang="en-US" sz="3200" dirty="0"/>
              <a:t> </a:t>
            </a:r>
            <a:r>
              <a:rPr lang="en-US" sz="3200" dirty="0" err="1"/>
              <a:t>lớp</a:t>
            </a:r>
            <a:r>
              <a:rPr lang="en-US" sz="3200" dirty="0"/>
              <a:t> Admin </a:t>
            </a:r>
            <a:r>
              <a:rPr lang="en-US" sz="3200" dirty="0" err="1"/>
              <a:t>giúp</a:t>
            </a:r>
            <a:r>
              <a:rPr lang="en-US" sz="3200" dirty="0"/>
              <a:t> </a:t>
            </a:r>
            <a:r>
              <a:rPr lang="en-US" sz="3200" dirty="0" err="1"/>
              <a:t>quản</a:t>
            </a:r>
            <a:r>
              <a:rPr lang="en-US" sz="3200" dirty="0"/>
              <a:t> </a:t>
            </a:r>
            <a:r>
              <a:rPr lang="en-US" sz="3200" dirty="0" err="1"/>
              <a:t>trị</a:t>
            </a:r>
            <a:r>
              <a:rPr lang="en-US" sz="3200" dirty="0"/>
              <a:t> </a:t>
            </a:r>
            <a:r>
              <a:rPr lang="en-US" sz="3200" dirty="0" err="1"/>
              <a:t>và</a:t>
            </a:r>
            <a:r>
              <a:rPr lang="en-US" sz="3200" dirty="0"/>
              <a:t> </a:t>
            </a:r>
            <a:r>
              <a:rPr lang="en-US" sz="3200" dirty="0" err="1"/>
              <a:t>điều</a:t>
            </a:r>
            <a:r>
              <a:rPr lang="en-US" sz="3200" dirty="0"/>
              <a:t> </a:t>
            </a:r>
            <a:r>
              <a:rPr lang="en-US" sz="3200" dirty="0" err="1"/>
              <a:t>hành</a:t>
            </a:r>
            <a:r>
              <a:rPr lang="en-US" sz="3200" dirty="0"/>
              <a:t> </a:t>
            </a:r>
            <a:r>
              <a:rPr lang="en-US" sz="3200" dirty="0" err="1"/>
              <a:t>dòng</a:t>
            </a:r>
            <a:r>
              <a:rPr lang="en-US" sz="3200" dirty="0"/>
              <a:t> code</a:t>
            </a:r>
            <a:endParaRPr 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5924550" y="1355090"/>
            <a:ext cx="5363845" cy="4147820"/>
          </a:xfrm>
          <a:prstGeom prst="rect">
            <a:avLst/>
          </a:prstGeom>
        </p:spPr>
      </p:pic>
      <p:sp>
        <p:nvSpPr>
          <p:cNvPr id="6" name="Text Box 5"/>
          <p:cNvSpPr txBox="1"/>
          <p:nvPr/>
        </p:nvSpPr>
        <p:spPr>
          <a:xfrm>
            <a:off x="1895475" y="2779395"/>
            <a:ext cx="3282950" cy="1476375"/>
          </a:xfrm>
          <a:prstGeom prst="rect">
            <a:avLst/>
          </a:prstGeom>
          <a:noFill/>
        </p:spPr>
        <p:txBody>
          <a:bodyPr wrap="square" rtlCol="0">
            <a:spAutoFit/>
          </a:bodyPr>
          <a:lstStyle/>
          <a:p>
            <a:r>
              <a:rPr lang="en-US"/>
              <a:t>Trong class này có sử dụng 1 sô đoạn code tham khảo nhằm mục đích làm đẹp và không ảnh hưởng đến các chức năng của dự án</a:t>
            </a:r>
            <a:endParaRPr lang="en-US"/>
          </a:p>
        </p:txBody>
      </p:sp>
      <p:sp>
        <p:nvSpPr>
          <p:cNvPr id="2" name="Text Box 1"/>
          <p:cNvSpPr txBox="1"/>
          <p:nvPr/>
        </p:nvSpPr>
        <p:spPr>
          <a:xfrm>
            <a:off x="6136005" y="5629275"/>
            <a:ext cx="3662680" cy="922020"/>
          </a:xfrm>
          <a:prstGeom prst="rect">
            <a:avLst/>
          </a:prstGeom>
          <a:noFill/>
        </p:spPr>
        <p:txBody>
          <a:bodyPr wrap="none" rtlCol="0">
            <a:spAutoFit/>
          </a:bodyPr>
          <a:lstStyle/>
          <a:p>
            <a:pPr algn="l"/>
            <a:r>
              <a:rPr lang="en-US"/>
              <a:t>Nguồn:http://codepad.org/VyqVTZtS </a:t>
            </a:r>
            <a:endParaRPr lang="en-US"/>
          </a:p>
          <a:p>
            <a:pPr algn="l"/>
            <a:r>
              <a:rPr lang="en-US"/>
              <a:t>Tác giả:Nguyễn Thiện Tâm</a:t>
            </a:r>
            <a:endParaRPr lang="en-US"/>
          </a:p>
          <a:p>
            <a:pPr algn="l"/>
            <a:r>
              <a:rPr lang="en-US"/>
              <a:t>Năm:2022</a:t>
            </a:r>
            <a:endParaRPr lang="en-US"/>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nvSpPr>
        <p:spPr>
          <a:xfrm>
            <a:off x="8239964" y="3755539"/>
            <a:ext cx="3291347" cy="107876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Nhan_vien</a:t>
            </a:r>
            <a:endParaRPr lang="en-US" sz="3200" dirty="0"/>
          </a:p>
        </p:txBody>
      </p:sp>
      <p:sp>
        <p:nvSpPr>
          <p:cNvPr id="37" name="Rectangle: Rounded Corners 36"/>
          <p:cNvSpPr/>
          <p:nvPr/>
        </p:nvSpPr>
        <p:spPr>
          <a:xfrm>
            <a:off x="8118652" y="5507605"/>
            <a:ext cx="3291347" cy="102348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a:t>
            </a:r>
            <a:endParaRPr lang="en-US" sz="3200" dirty="0"/>
          </a:p>
        </p:txBody>
      </p:sp>
      <p:sp>
        <p:nvSpPr>
          <p:cNvPr id="33" name="Rectangle: Rounded Corners 32"/>
          <p:cNvSpPr/>
          <p:nvPr/>
        </p:nvSpPr>
        <p:spPr>
          <a:xfrm>
            <a:off x="7910468" y="1810627"/>
            <a:ext cx="3914780" cy="1369752"/>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t>
            </a:r>
            <a:r>
              <a:rPr lang="en-US" sz="3200" dirty="0" err="1"/>
              <a:t>Chi_phi_phat_sinh</a:t>
            </a:r>
            <a:endParaRPr lang="en-US" sz="3200" dirty="0"/>
          </a:p>
        </p:txBody>
      </p:sp>
      <p:sp>
        <p:nvSpPr>
          <p:cNvPr id="31" name="Rectangle: Rounded Corners 30"/>
          <p:cNvSpPr/>
          <p:nvPr/>
        </p:nvSpPr>
        <p:spPr>
          <a:xfrm>
            <a:off x="8005915" y="153315"/>
            <a:ext cx="3291347" cy="80501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Class Admin</a:t>
            </a:r>
            <a:endParaRPr lang="en-US" sz="3200" dirty="0"/>
          </a:p>
        </p:txBody>
      </p:sp>
      <p:sp>
        <p:nvSpPr>
          <p:cNvPr id="2" name="Oval 1"/>
          <p:cNvSpPr/>
          <p:nvPr/>
        </p:nvSpPr>
        <p:spPr>
          <a:xfrm>
            <a:off x="2363745" y="1810368"/>
            <a:ext cx="3097161" cy="3097161"/>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Nguyễn Văn Mùi</a:t>
            </a:r>
            <a:endParaRPr lang="en-US" sz="3600" dirty="0"/>
          </a:p>
        </p:txBody>
      </p:sp>
      <p:grpSp>
        <p:nvGrpSpPr>
          <p:cNvPr id="20" name="Group 19"/>
          <p:cNvGrpSpPr/>
          <p:nvPr/>
        </p:nvGrpSpPr>
        <p:grpSpPr>
          <a:xfrm>
            <a:off x="530942" y="190502"/>
            <a:ext cx="6233652" cy="6419232"/>
            <a:chOff x="530942" y="190502"/>
            <a:chExt cx="6233652" cy="6419232"/>
          </a:xfrm>
        </p:grpSpPr>
        <p:sp>
          <p:nvSpPr>
            <p:cNvPr id="8" name="Arc 7"/>
            <p:cNvSpPr/>
            <p:nvPr/>
          </p:nvSpPr>
          <p:spPr>
            <a:xfrm>
              <a:off x="530942" y="297428"/>
              <a:ext cx="6233652" cy="6233652"/>
            </a:xfrm>
            <a:prstGeom prst="arc">
              <a:avLst>
                <a:gd name="adj1" fmla="val 16200000"/>
                <a:gd name="adj2" fmla="val 5484885"/>
              </a:avLst>
            </a:prstGeom>
            <a:ln w="57150">
              <a:solidFill>
                <a:srgbClr val="92D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flipH="1">
              <a:off x="3490454" y="190502"/>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flipH="1">
              <a:off x="3510119" y="6395885"/>
              <a:ext cx="213849" cy="213849"/>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5532321" y="93718"/>
            <a:ext cx="2703877" cy="1193389"/>
            <a:chOff x="5673213" y="404352"/>
            <a:chExt cx="2703877" cy="1193389"/>
          </a:xfrm>
        </p:grpSpPr>
        <p:sp>
          <p:nvSpPr>
            <p:cNvPr id="3" name="Oval 2"/>
            <p:cNvSpPr/>
            <p:nvPr/>
          </p:nvSpPr>
          <p:spPr>
            <a:xfrm>
              <a:off x="7688830" y="404352"/>
              <a:ext cx="688260" cy="688260"/>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73213" y="1047138"/>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6"/>
              <a:endCxn id="3" idx="2"/>
            </p:cNvCxnSpPr>
            <p:nvPr/>
          </p:nvCxnSpPr>
          <p:spPr>
            <a:xfrm flipV="1">
              <a:off x="6223816" y="748482"/>
              <a:ext cx="1465014" cy="5739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282650" y="1692700"/>
            <a:ext cx="2048796" cy="652617"/>
            <a:chOff x="6518789" y="3181351"/>
            <a:chExt cx="2048796" cy="652617"/>
          </a:xfrm>
        </p:grpSpPr>
        <p:sp>
          <p:nvSpPr>
            <p:cNvPr id="23" name="Oval 22"/>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6"/>
              <a:endCxn id="23"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884886">
            <a:off x="5890840" y="5083576"/>
            <a:ext cx="2501397" cy="717136"/>
            <a:chOff x="5762932" y="5138583"/>
            <a:chExt cx="2514288" cy="717136"/>
          </a:xfrm>
        </p:grpSpPr>
        <p:sp>
          <p:nvSpPr>
            <p:cNvPr id="27" name="Oval 26"/>
            <p:cNvSpPr/>
            <p:nvPr/>
          </p:nvSpPr>
          <p:spPr>
            <a:xfrm>
              <a:off x="7560084" y="5138583"/>
              <a:ext cx="717136" cy="71713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62932" y="5150876"/>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8" idx="6"/>
              <a:endCxn id="27" idx="2"/>
            </p:cNvCxnSpPr>
            <p:nvPr/>
          </p:nvCxnSpPr>
          <p:spPr>
            <a:xfrm>
              <a:off x="6313535" y="5426178"/>
              <a:ext cx="1246549" cy="709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1" name="Block Arc 40"/>
          <p:cNvSpPr/>
          <p:nvPr/>
        </p:nvSpPr>
        <p:spPr>
          <a:xfrm rot="5400000">
            <a:off x="2640578" y="1810368"/>
            <a:ext cx="2820328" cy="2820328"/>
          </a:xfrm>
          <a:prstGeom prst="blockArc">
            <a:avLst>
              <a:gd name="adj1" fmla="val 10800000"/>
              <a:gd name="adj2" fmla="val 16124368"/>
              <a:gd name="adj3" fmla="val 13735"/>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Block Arc 42"/>
          <p:cNvSpPr/>
          <p:nvPr/>
        </p:nvSpPr>
        <p:spPr>
          <a:xfrm rot="16429991">
            <a:off x="2426896" y="2103009"/>
            <a:ext cx="2820328" cy="2820328"/>
          </a:xfrm>
          <a:prstGeom prst="blockArc">
            <a:avLst>
              <a:gd name="adj1" fmla="val 10800000"/>
              <a:gd name="adj2" fmla="val 15824730"/>
              <a:gd name="adj3" fmla="val 1387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6513769" y="3458650"/>
            <a:ext cx="2048796" cy="652617"/>
            <a:chOff x="6518789" y="3181351"/>
            <a:chExt cx="2048796" cy="652617"/>
          </a:xfrm>
        </p:grpSpPr>
        <p:sp>
          <p:nvSpPr>
            <p:cNvPr id="5" name="Oval 4"/>
            <p:cNvSpPr/>
            <p:nvPr/>
          </p:nvSpPr>
          <p:spPr>
            <a:xfrm>
              <a:off x="7914968" y="3181351"/>
              <a:ext cx="652617" cy="652617"/>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6518789" y="3202859"/>
              <a:ext cx="550603" cy="550603"/>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6"/>
              <a:endCxn id="5" idx="2"/>
            </p:cNvCxnSpPr>
            <p:nvPr/>
          </p:nvCxnSpPr>
          <p:spPr>
            <a:xfrm>
              <a:off x="7069392" y="3478161"/>
              <a:ext cx="845576" cy="29499"/>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746428" y="213561"/>
            <a:ext cx="4469795" cy="132556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Class </a:t>
            </a:r>
            <a:r>
              <a:rPr lang="en-US" sz="4800" dirty="0" err="1"/>
              <a:t>Nhan_vien</a:t>
            </a:r>
            <a:endParaRPr lang="en-US" sz="4800" dirty="0"/>
          </a:p>
        </p:txBody>
      </p:sp>
      <p:grpSp>
        <p:nvGrpSpPr>
          <p:cNvPr id="7" name="Group 6"/>
          <p:cNvGrpSpPr/>
          <p:nvPr/>
        </p:nvGrpSpPr>
        <p:grpSpPr>
          <a:xfrm>
            <a:off x="494522" y="1623526"/>
            <a:ext cx="2761617" cy="4866639"/>
            <a:chOff x="494522" y="1623527"/>
            <a:chExt cx="2761617" cy="4798669"/>
          </a:xfrm>
        </p:grpSpPr>
        <p:grpSp>
          <p:nvGrpSpPr>
            <p:cNvPr id="9" name="Group 8"/>
            <p:cNvGrpSpPr/>
            <p:nvPr/>
          </p:nvGrpSpPr>
          <p:grpSpPr>
            <a:xfrm>
              <a:off x="494524" y="1623527"/>
              <a:ext cx="2761615" cy="3056146"/>
              <a:chOff x="5803641" y="1754155"/>
              <a:chExt cx="2761615" cy="3056146"/>
            </a:xfrm>
          </p:grpSpPr>
          <p:sp>
            <p:nvSpPr>
              <p:cNvPr id="13" name="Rectangle 12"/>
              <p:cNvSpPr/>
              <p:nvPr/>
            </p:nvSpPr>
            <p:spPr>
              <a:xfrm>
                <a:off x="5803641" y="1754155"/>
                <a:ext cx="2761615" cy="3055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03641" y="2084752"/>
                <a:ext cx="2761615" cy="27255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p:cNvSpPr/>
            <p:nvPr/>
          </p:nvSpPr>
          <p:spPr>
            <a:xfrm>
              <a:off x="494522" y="4679047"/>
              <a:ext cx="2761615" cy="17431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905070" y="1623526"/>
            <a:ext cx="1717137" cy="369332"/>
          </a:xfrm>
          <a:prstGeom prst="rect">
            <a:avLst/>
          </a:prstGeom>
          <a:noFill/>
        </p:spPr>
        <p:txBody>
          <a:bodyPr wrap="none" rtlCol="0">
            <a:spAutoFit/>
          </a:bodyPr>
          <a:lstStyle/>
          <a:p>
            <a:r>
              <a:rPr lang="en-US" dirty="0"/>
              <a:t>Class </a:t>
            </a:r>
            <a:r>
              <a:rPr lang="en-US" dirty="0" err="1"/>
              <a:t>Nhan_vien</a:t>
            </a:r>
            <a:endParaRPr lang="en-US" dirty="0"/>
          </a:p>
        </p:txBody>
      </p:sp>
      <p:sp>
        <p:nvSpPr>
          <p:cNvPr id="3" name="TextBox 2"/>
          <p:cNvSpPr txBox="1"/>
          <p:nvPr/>
        </p:nvSpPr>
        <p:spPr>
          <a:xfrm>
            <a:off x="494665" y="2056130"/>
            <a:ext cx="2883535" cy="3138170"/>
          </a:xfrm>
          <a:prstGeom prst="rect">
            <a:avLst/>
          </a:prstGeom>
          <a:noFill/>
        </p:spPr>
        <p:txBody>
          <a:bodyPr wrap="square" rtlCol="0">
            <a:spAutoFit/>
          </a:bodyPr>
          <a:lstStyle/>
          <a:p>
            <a:r>
              <a:rPr lang="en-US" dirty="0"/>
              <a:t>String </a:t>
            </a:r>
            <a:r>
              <a:rPr lang="en-US" dirty="0" err="1"/>
              <a:t>Ten_nhan_vien</a:t>
            </a:r>
            <a:endParaRPr lang="en-US" dirty="0"/>
          </a:p>
          <a:p>
            <a:r>
              <a:rPr lang="en-US" dirty="0"/>
              <a:t>String </a:t>
            </a:r>
            <a:r>
              <a:rPr lang="en-US" dirty="0" err="1"/>
              <a:t>dia_chi</a:t>
            </a:r>
            <a:endParaRPr lang="en-US" dirty="0"/>
          </a:p>
          <a:p>
            <a:r>
              <a:rPr lang="en-US" dirty="0"/>
              <a:t>String </a:t>
            </a:r>
            <a:r>
              <a:rPr lang="en-US" dirty="0" err="1"/>
              <a:t>vi_tri</a:t>
            </a:r>
            <a:endParaRPr lang="en-US" dirty="0"/>
          </a:p>
          <a:p>
            <a:r>
              <a:rPr lang="en-US" dirty="0"/>
              <a:t>String </a:t>
            </a:r>
            <a:r>
              <a:rPr lang="en-US" dirty="0" err="1"/>
              <a:t>sdt</a:t>
            </a:r>
            <a:endParaRPr lang="en-US" dirty="0"/>
          </a:p>
          <a:p>
            <a:r>
              <a:rPr lang="en-US" dirty="0"/>
              <a:t>Int MSNV;</a:t>
            </a:r>
            <a:endParaRPr lang="en-US" dirty="0"/>
          </a:p>
          <a:p>
            <a:r>
              <a:rPr lang="en-US" dirty="0"/>
              <a:t>Int </a:t>
            </a:r>
            <a:r>
              <a:rPr lang="en-US" dirty="0" err="1"/>
              <a:t>so_gio_lam</a:t>
            </a:r>
            <a:r>
              <a:rPr lang="en-US" dirty="0"/>
              <a:t>;</a:t>
            </a:r>
            <a:endParaRPr lang="en-US" dirty="0"/>
          </a:p>
          <a:p>
            <a:r>
              <a:rPr lang="en-US" dirty="0"/>
              <a:t>float </a:t>
            </a:r>
            <a:r>
              <a:rPr lang="en-US" dirty="0" err="1"/>
              <a:t>luong;</a:t>
            </a:r>
            <a:endParaRPr lang="en-US" dirty="0" err="1"/>
          </a:p>
          <a:p>
            <a:r>
              <a:rPr lang="en-US" dirty="0"/>
              <a:t>Int </a:t>
            </a:r>
            <a:r>
              <a:rPr lang="en-US" dirty="0" err="1"/>
              <a:t>tien_luong_thuong</a:t>
            </a:r>
            <a:endParaRPr lang="en-US" dirty="0"/>
          </a:p>
          <a:p>
            <a:r>
              <a:rPr lang="en-US" dirty="0"/>
              <a:t>Int </a:t>
            </a:r>
            <a:r>
              <a:rPr lang="en-US" dirty="0" err="1"/>
              <a:t>Tong_luong_nv</a:t>
            </a:r>
            <a:endParaRPr lang="en-US" dirty="0"/>
          </a:p>
          <a:p>
            <a:endParaRPr lang="en-US" dirty="0"/>
          </a:p>
          <a:p>
            <a:endParaRPr lang="en-US" dirty="0"/>
          </a:p>
        </p:txBody>
      </p:sp>
      <p:sp>
        <p:nvSpPr>
          <p:cNvPr id="5" name="TextBox 4"/>
          <p:cNvSpPr txBox="1"/>
          <p:nvPr/>
        </p:nvSpPr>
        <p:spPr>
          <a:xfrm>
            <a:off x="494521" y="4722390"/>
            <a:ext cx="2761861" cy="2030095"/>
          </a:xfrm>
          <a:prstGeom prst="rect">
            <a:avLst/>
          </a:prstGeom>
          <a:noFill/>
        </p:spPr>
        <p:txBody>
          <a:bodyPr wrap="square" rtlCol="0">
            <a:spAutoFit/>
          </a:bodyPr>
          <a:lstStyle/>
          <a:p>
            <a:r>
              <a:rPr lang="en-US" dirty="0"/>
              <a:t>void </a:t>
            </a:r>
            <a:r>
              <a:rPr lang="en-US" dirty="0" err="1"/>
              <a:t>setId</a:t>
            </a:r>
            <a:r>
              <a:rPr lang="en-US" dirty="0"/>
              <a:t>()</a:t>
            </a:r>
            <a:endParaRPr lang="en-US" dirty="0"/>
          </a:p>
          <a:p>
            <a:r>
              <a:rPr lang="en-US" dirty="0"/>
              <a:t>Int </a:t>
            </a:r>
            <a:r>
              <a:rPr lang="en-US" dirty="0" err="1"/>
              <a:t>Tinh_luong</a:t>
            </a:r>
            <a:r>
              <a:rPr lang="en-US" dirty="0"/>
              <a:t>()</a:t>
            </a:r>
            <a:endParaRPr lang="en-US" dirty="0"/>
          </a:p>
          <a:p>
            <a:r>
              <a:rPr lang="en-US" dirty="0"/>
              <a:t>Int </a:t>
            </a:r>
            <a:r>
              <a:rPr lang="en-US" dirty="0" err="1"/>
              <a:t>Tong_luong</a:t>
            </a:r>
            <a:endParaRPr lang="en-US" dirty="0"/>
          </a:p>
          <a:p>
            <a:r>
              <a:rPr lang="en-US" dirty="0"/>
              <a:t>void </a:t>
            </a:r>
            <a:r>
              <a:rPr lang="en-US" dirty="0" err="1"/>
              <a:t>getInfor</a:t>
            </a:r>
            <a:r>
              <a:rPr lang="en-US" dirty="0"/>
              <a:t>() </a:t>
            </a:r>
            <a:endParaRPr lang="en-US" dirty="0"/>
          </a:p>
          <a:p>
            <a:r>
              <a:rPr lang="en-US" dirty="0"/>
              <a:t>void </a:t>
            </a:r>
            <a:r>
              <a:rPr lang="en-US" dirty="0" err="1"/>
              <a:t>showInfor</a:t>
            </a:r>
            <a:r>
              <a:rPr lang="en-US" dirty="0"/>
              <a:t>()</a:t>
            </a:r>
            <a:endParaRPr lang="en-US" dirty="0"/>
          </a:p>
          <a:p>
            <a:r>
              <a:rPr lang="en-US" dirty="0"/>
              <a:t>void menu()</a:t>
            </a:r>
            <a:endParaRPr lang="en-US" dirty="0"/>
          </a:p>
          <a:p>
            <a:endParaRPr lang="en-US" dirty="0"/>
          </a:p>
        </p:txBody>
      </p:sp>
      <p:pic>
        <p:nvPicPr>
          <p:cNvPr id="10" name="Picture 9"/>
          <p:cNvPicPr>
            <a:picLocks noChangeAspect="1"/>
          </p:cNvPicPr>
          <p:nvPr/>
        </p:nvPicPr>
        <p:blipFill>
          <a:blip r:embed="rId1"/>
          <a:stretch>
            <a:fillRect/>
          </a:stretch>
        </p:blipFill>
        <p:spPr>
          <a:xfrm>
            <a:off x="4206505" y="1623526"/>
            <a:ext cx="6754564" cy="48264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6286071" y="483615"/>
            <a:ext cx="5585944" cy="5890770"/>
          </a:xfrm>
          <a:prstGeom prst="rect">
            <a:avLst/>
          </a:prstGeom>
        </p:spPr>
      </p:pic>
      <p:sp>
        <p:nvSpPr>
          <p:cNvPr id="6" name="TextBox 5"/>
          <p:cNvSpPr txBox="1"/>
          <p:nvPr/>
        </p:nvSpPr>
        <p:spPr>
          <a:xfrm>
            <a:off x="714532" y="1705724"/>
            <a:ext cx="5381468" cy="830997"/>
          </a:xfrm>
          <a:prstGeom prst="rect">
            <a:avLst/>
          </a:prstGeom>
          <a:noFill/>
        </p:spPr>
        <p:txBody>
          <a:bodyPr wrap="square" rtlCol="0">
            <a:spAutoFit/>
          </a:bodyPr>
          <a:lstStyle/>
          <a:p>
            <a:r>
              <a:rPr lang="en-US" sz="4800" dirty="0" err="1"/>
              <a:t>Các</a:t>
            </a:r>
            <a:r>
              <a:rPr lang="en-US" sz="4800" dirty="0"/>
              <a:t> getter </a:t>
            </a:r>
            <a:r>
              <a:rPr lang="en-US" sz="4800" dirty="0" err="1"/>
              <a:t>và</a:t>
            </a:r>
            <a:r>
              <a:rPr lang="en-US" sz="4800" dirty="0"/>
              <a:t> setter</a:t>
            </a:r>
            <a:endParaRPr lang="en-US" sz="4800" dirty="0"/>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3641</Words>
  <Application>WPS Presentation</Application>
  <PresentationFormat>Widescreen</PresentationFormat>
  <Paragraphs>213</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Mùi</dc:creator>
  <cp:lastModifiedBy>MR MUI</cp:lastModifiedBy>
  <cp:revision>18</cp:revision>
  <dcterms:created xsi:type="dcterms:W3CDTF">2023-04-19T09:44:00Z</dcterms:created>
  <dcterms:modified xsi:type="dcterms:W3CDTF">2023-06-03T09:38:38Z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7E58FE10F5A34FDFBD815E97D24EE467</vt:lpwstr>
  </property>
  <property fmtid="{D5CDD505-2E9C-101B-9397-08002B2CF9AE}" pid="3" name="KSOProductBuildVer">
    <vt:lpwstr>1033-11.2.0.11537</vt:lpwstr>
  </property>
</Properties>
</file>