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7C7C"/>
    <a:srgbClr val="C9C9C9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11"/>
    <p:restoredTop sz="94536"/>
  </p:normalViewPr>
  <p:slideViewPr>
    <p:cSldViewPr snapToGrid="0" snapToObjects="1">
      <p:cViewPr varScale="1">
        <p:scale>
          <a:sx n="109" d="100"/>
          <a:sy n="109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D450A-D39C-9945-9813-80AF07F7B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628B16-11DC-7943-8ABB-F445B0BFA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7302FE-1D6C-FB4B-AB7B-202B25F9C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B1E5-2047-0C47-867D-3D478F1C62C4}" type="datetimeFigureOut">
              <a:rPr lang="es-CO" smtClean="0"/>
              <a:t>2/08/2023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B7FD70-723D-E94C-B2E5-8A8A81558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0B4474-86EF-0D42-87A7-7B9C6A116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8091-927C-DA42-8283-9149D9323E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6838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0FA8E-1B65-E846-8122-DD42813BC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8EAB9AF-F20A-2144-BC8F-171427989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8C272E-EB87-3B4B-B22A-F011EC417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B1E5-2047-0C47-867D-3D478F1C62C4}" type="datetimeFigureOut">
              <a:rPr lang="es-CO" smtClean="0"/>
              <a:t>2/08/2023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45188D-2F99-0640-ABC1-1EDD551C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205360-887C-F640-8FA6-4A622BD93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8091-927C-DA42-8283-9149D9323E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6686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BDFFE8-F7A9-4449-AF29-0D495D7FB0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0D6ABE6-955E-1946-A567-ACB5D899D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E2B72A-D0BC-B047-B817-18D27C89D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B1E5-2047-0C47-867D-3D478F1C62C4}" type="datetimeFigureOut">
              <a:rPr lang="es-CO" smtClean="0"/>
              <a:t>2/08/2023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26B79D-9962-B842-89D0-040631DE3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F1EDFB-1DCE-E149-9A7C-D0E8D2C85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8091-927C-DA42-8283-9149D9323E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8256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C94308-E22A-5942-8F75-7CDE360F6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047FDC-B4D9-904B-A543-4145666B6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CC042B-738B-164B-A4AF-01015C23C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B1E5-2047-0C47-867D-3D478F1C62C4}" type="datetimeFigureOut">
              <a:rPr lang="es-CO" smtClean="0"/>
              <a:t>2/08/2023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4AFD66-9AE8-AF4E-B331-E4F08CB05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DF063F-940E-7744-ACCE-A93FBEA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8091-927C-DA42-8283-9149D9323E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842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528BD2-580E-5E47-8C3F-3A740780B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4DBDDB-D7E5-7F44-9C86-BEE9B3FCA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7452EA-06CB-6247-BEB6-E0883FB4E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B1E5-2047-0C47-867D-3D478F1C62C4}" type="datetimeFigureOut">
              <a:rPr lang="es-CO" smtClean="0"/>
              <a:t>2/08/2023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3742BD-B0F2-0C46-893D-44E94D7F9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615E6F-22C9-6D40-B443-EB639A13D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8091-927C-DA42-8283-9149D9323E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9116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191207-86E5-5946-BA9C-6143B0C7A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E2C26D-B9F1-894D-802D-96627CF19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ABDF957-D97C-874F-8F27-B11F22973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493717-BC76-F84B-B5CF-A8E579A90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B1E5-2047-0C47-867D-3D478F1C62C4}" type="datetimeFigureOut">
              <a:rPr lang="es-CO" smtClean="0"/>
              <a:t>2/08/2023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DC236C-C177-EF4F-B3C1-2D4D96C8B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67E5CE-BB01-8842-A803-239725B34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8091-927C-DA42-8283-9149D9323E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050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700A1-F6DF-6741-9527-FA483F1C0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5AE511-6874-0F4C-A574-2929A916F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134C80B-8377-D14A-841A-CD6CE2D0B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50D26C8-B05C-D84C-8752-3DAC3AB865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47A5BE1-854F-E04A-B042-7495CE7B64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541929F-C5AB-3A41-AA29-831592A02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B1E5-2047-0C47-867D-3D478F1C62C4}" type="datetimeFigureOut">
              <a:rPr lang="es-CO" smtClean="0"/>
              <a:t>2/08/2023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C6D820B-8A1F-0B48-A138-4351367FF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551A209-4287-3342-B9CD-4E4011AE6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8091-927C-DA42-8283-9149D9323E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2442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664549-CC37-7F4F-BB9D-625B64170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B077179-CB46-7140-B59E-DFBE45014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B1E5-2047-0C47-867D-3D478F1C62C4}" type="datetimeFigureOut">
              <a:rPr lang="es-CO" smtClean="0"/>
              <a:t>2/08/2023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35DF2AA-1A08-C949-9056-0769CFF5E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03E5849-1D0F-7A4A-9299-6634E8628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8091-927C-DA42-8283-9149D9323E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518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F6FD7BF-1119-E943-9482-C0877C7B0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B1E5-2047-0C47-867D-3D478F1C62C4}" type="datetimeFigureOut">
              <a:rPr lang="es-CO" smtClean="0"/>
              <a:t>2/08/2023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BCA3A53-D051-D847-8A17-09AC9F360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131A117-AE14-CB44-B4BF-D4061131A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8091-927C-DA42-8283-9149D9323E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8024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3C893-7A18-0E4F-930D-B539EA3E6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7299AC-083E-FF4F-A93F-BB1EE945D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01A4311-E468-9E46-9CB5-52428D6AD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C937DF3-F888-C24C-8C07-4A68BF1AF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B1E5-2047-0C47-867D-3D478F1C62C4}" type="datetimeFigureOut">
              <a:rPr lang="es-CO" smtClean="0"/>
              <a:t>2/08/2023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07A881-E489-D846-99CE-94759CD8D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4D8D07-5BAC-1943-B398-5C9503C8C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8091-927C-DA42-8283-9149D9323E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8164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8FBB44-BA5A-7145-B30B-0266FFD7D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E3BC4C7-2DA0-584E-B213-D9FA92DBF9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E811EB-FF59-5E4B-A51F-A6C2D2B2F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61CF3D9-0EBC-9840-BDA5-F7F99A71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B1E5-2047-0C47-867D-3D478F1C62C4}" type="datetimeFigureOut">
              <a:rPr lang="es-CO" smtClean="0"/>
              <a:t>2/08/2023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EDF05F-9157-234F-8040-0E8B6054B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9B5CE2-CA29-A746-81EF-F77637F72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8091-927C-DA42-8283-9149D9323E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0957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2D70844-1FAD-834B-96A3-34612D654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338C83-D4BC-354B-98B7-E0A390D82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82D287-6B88-3542-BF7F-B1B5E8C24C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B1E5-2047-0C47-867D-3D478F1C62C4}" type="datetimeFigureOut">
              <a:rPr lang="es-CO" smtClean="0"/>
              <a:t>2/08/2023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1B36F2-42EF-5B4D-BD0D-90BB60ACB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098E8D-AD9F-B749-96B0-90DE6389F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C8091-927C-DA42-8283-9149D9323E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5402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74000">
              <a:schemeClr val="accent6">
                <a:lumMod val="50000"/>
              </a:schemeClr>
            </a:gs>
            <a:gs pos="83000">
              <a:schemeClr val="accent2">
                <a:lumMod val="50000"/>
              </a:schemeClr>
            </a:gs>
            <a:gs pos="100000">
              <a:schemeClr val="bg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 de texto 2">
            <a:extLst>
              <a:ext uri="{FF2B5EF4-FFF2-40B4-BE49-F238E27FC236}">
                <a16:creationId xmlns:a16="http://schemas.microsoft.com/office/drawing/2014/main" id="{59D5FBF4-988C-F14A-9B03-E34EA47B21A0}"/>
              </a:ext>
            </a:extLst>
          </p:cNvPr>
          <p:cNvSpPr txBox="1"/>
          <p:nvPr/>
        </p:nvSpPr>
        <p:spPr>
          <a:xfrm>
            <a:off x="733862" y="3320872"/>
            <a:ext cx="4506357" cy="431421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Describa </a:t>
            </a:r>
            <a:r>
              <a:rPr lang="es-E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</a:t>
            </a:r>
            <a:r>
              <a:rPr lang="es-E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problema o situación problema para abordar. Aquel que considere dificulta las acciones de aula</a:t>
            </a:r>
            <a:endParaRPr lang="es-CO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uadro de texto 3">
            <a:extLst>
              <a:ext uri="{FF2B5EF4-FFF2-40B4-BE49-F238E27FC236}">
                <a16:creationId xmlns:a16="http://schemas.microsoft.com/office/drawing/2014/main" id="{E327E92A-86A7-744C-A20F-5F7F14746580}"/>
              </a:ext>
            </a:extLst>
          </p:cNvPr>
          <p:cNvSpPr txBox="1"/>
          <p:nvPr/>
        </p:nvSpPr>
        <p:spPr>
          <a:xfrm>
            <a:off x="1816953" y="4869075"/>
            <a:ext cx="2344984" cy="4547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Liste las posibles causas del problema </a:t>
            </a:r>
            <a:endParaRPr lang="es-CO" sz="12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ángulo redondeado 12">
            <a:extLst>
              <a:ext uri="{FF2B5EF4-FFF2-40B4-BE49-F238E27FC236}">
                <a16:creationId xmlns:a16="http://schemas.microsoft.com/office/drawing/2014/main" id="{0B364381-C5E3-224A-A20D-CF8BB41AC0C4}"/>
              </a:ext>
            </a:extLst>
          </p:cNvPr>
          <p:cNvSpPr/>
          <p:nvPr/>
        </p:nvSpPr>
        <p:spPr>
          <a:xfrm>
            <a:off x="7413083" y="4607558"/>
            <a:ext cx="3541487" cy="245544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Posibles acciones necesarias para cumplir el  objetivo</a:t>
            </a:r>
            <a:endParaRPr lang="es-CO" sz="12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019368AB-4A26-6A49-B289-352134B8F8C3}"/>
              </a:ext>
            </a:extLst>
          </p:cNvPr>
          <p:cNvSpPr/>
          <p:nvPr/>
        </p:nvSpPr>
        <p:spPr>
          <a:xfrm>
            <a:off x="55111" y="5608329"/>
            <a:ext cx="5863858" cy="1144096"/>
          </a:xfrm>
          <a:prstGeom prst="roundRect">
            <a:avLst/>
          </a:prstGeom>
          <a:solidFill>
            <a:schemeClr val="accent3">
              <a:lumMod val="75000"/>
              <a:alpha val="36863"/>
            </a:schemeClr>
          </a:solidFill>
          <a:ln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1200" dirty="0"/>
              <a:t> Con una clase tan grande, es complicado para el docente proporcionar una atención individualizada a cada estudiante. Cada estudiante tiene diferentes niveles de conocimiento y habilidades en programación y desarrollo de software, lo que puede dificultar su progreso y comprensión del contenido si no se abordan sus necesidades específicas.</a:t>
            </a:r>
            <a:endParaRPr lang="es-CO" sz="1200" dirty="0"/>
          </a:p>
        </p:txBody>
      </p:sp>
      <p:sp>
        <p:nvSpPr>
          <p:cNvPr id="16" name="Rectángulo redondeado 15">
            <a:extLst>
              <a:ext uri="{FF2B5EF4-FFF2-40B4-BE49-F238E27FC236}">
                <a16:creationId xmlns:a16="http://schemas.microsoft.com/office/drawing/2014/main" id="{BFCCAF39-40B6-564B-9ABE-83CFB3DDA465}"/>
              </a:ext>
            </a:extLst>
          </p:cNvPr>
          <p:cNvSpPr/>
          <p:nvPr/>
        </p:nvSpPr>
        <p:spPr>
          <a:xfrm>
            <a:off x="738882" y="4147113"/>
            <a:ext cx="1771838" cy="529478"/>
          </a:xfrm>
          <a:prstGeom prst="roundRect">
            <a:avLst/>
          </a:prstGeom>
          <a:solidFill>
            <a:schemeClr val="accent3">
              <a:lumMod val="60000"/>
              <a:lumOff val="40000"/>
              <a:alpha val="36863"/>
            </a:schemeClr>
          </a:solidFill>
          <a:ln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40 estudiantes </a:t>
            </a:r>
            <a:endParaRPr lang="es-CO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Rectángulo redondeado 16">
            <a:extLst>
              <a:ext uri="{FF2B5EF4-FFF2-40B4-BE49-F238E27FC236}">
                <a16:creationId xmlns:a16="http://schemas.microsoft.com/office/drawing/2014/main" id="{7A187B68-2BFC-8943-9605-380906DA617A}"/>
              </a:ext>
            </a:extLst>
          </p:cNvPr>
          <p:cNvSpPr/>
          <p:nvPr/>
        </p:nvSpPr>
        <p:spPr>
          <a:xfrm>
            <a:off x="3476971" y="4144948"/>
            <a:ext cx="1763248" cy="534345"/>
          </a:xfrm>
          <a:prstGeom prst="roundRect">
            <a:avLst/>
          </a:prstGeom>
          <a:solidFill>
            <a:schemeClr val="accent3">
              <a:lumMod val="60000"/>
              <a:lumOff val="40000"/>
              <a:alpha val="36863"/>
            </a:schemeClr>
          </a:solidFill>
          <a:ln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Varias perspectivas</a:t>
            </a:r>
            <a:endParaRPr lang="es-CO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Rectángulo redondeado 18">
            <a:extLst>
              <a:ext uri="{FF2B5EF4-FFF2-40B4-BE49-F238E27FC236}">
                <a16:creationId xmlns:a16="http://schemas.microsoft.com/office/drawing/2014/main" id="{574E208D-A6C5-D94B-9735-AADFDAA923A9}"/>
              </a:ext>
            </a:extLst>
          </p:cNvPr>
          <p:cNvSpPr/>
          <p:nvPr/>
        </p:nvSpPr>
        <p:spPr>
          <a:xfrm>
            <a:off x="123870" y="2282652"/>
            <a:ext cx="5731150" cy="765224"/>
          </a:xfrm>
          <a:prstGeom prst="roundRect">
            <a:avLst/>
          </a:prstGeom>
          <a:solidFill>
            <a:schemeClr val="accent6">
              <a:lumMod val="20000"/>
              <a:lumOff val="80000"/>
              <a:alpha val="61961"/>
            </a:schemeClr>
          </a:solidFill>
          <a:ln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Dificultad para brindar atención personalizada en un aula con 40 estudiantes de desarrollo de </a:t>
            </a:r>
            <a:r>
              <a:rPr lang="es-MX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software</a:t>
            </a:r>
            <a:endParaRPr lang="es-CO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Cuadro de texto 3">
            <a:extLst>
              <a:ext uri="{FF2B5EF4-FFF2-40B4-BE49-F238E27FC236}">
                <a16:creationId xmlns:a16="http://schemas.microsoft.com/office/drawing/2014/main" id="{3B0F2E52-5ED5-304E-A397-9A05234E9401}"/>
              </a:ext>
            </a:extLst>
          </p:cNvPr>
          <p:cNvSpPr txBox="1"/>
          <p:nvPr/>
        </p:nvSpPr>
        <p:spPr>
          <a:xfrm>
            <a:off x="1722268" y="1861884"/>
            <a:ext cx="2530420" cy="29072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Liste las consecuencias del problema </a:t>
            </a:r>
            <a:endParaRPr lang="es-CO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ctángulo redondeado 19">
            <a:extLst>
              <a:ext uri="{FF2B5EF4-FFF2-40B4-BE49-F238E27FC236}">
                <a16:creationId xmlns:a16="http://schemas.microsoft.com/office/drawing/2014/main" id="{3EC17A4B-17E8-B24D-BA32-2E30E7914A3D}"/>
              </a:ext>
            </a:extLst>
          </p:cNvPr>
          <p:cNvSpPr/>
          <p:nvPr/>
        </p:nvSpPr>
        <p:spPr>
          <a:xfrm>
            <a:off x="123870" y="561528"/>
            <a:ext cx="1890307" cy="1032632"/>
          </a:xfrm>
          <a:prstGeom prst="roundRect">
            <a:avLst/>
          </a:prstGeom>
          <a:solidFill>
            <a:srgbClr val="C9C9C9">
              <a:alpha val="61961"/>
            </a:srgbClr>
          </a:solidFill>
          <a:ln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 proporcionar </a:t>
            </a:r>
            <a:r>
              <a:rPr lang="es-MX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una atención individualizada a cada estudiante</a:t>
            </a:r>
            <a:endParaRPr lang="es-CO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Rectángulo redondeado 20">
            <a:extLst>
              <a:ext uri="{FF2B5EF4-FFF2-40B4-BE49-F238E27FC236}">
                <a16:creationId xmlns:a16="http://schemas.microsoft.com/office/drawing/2014/main" id="{F104132C-A79C-4746-B757-4AB4BAB5F675}"/>
              </a:ext>
            </a:extLst>
          </p:cNvPr>
          <p:cNvSpPr/>
          <p:nvPr/>
        </p:nvSpPr>
        <p:spPr>
          <a:xfrm>
            <a:off x="2047014" y="539936"/>
            <a:ext cx="1881142" cy="1048894"/>
          </a:xfrm>
          <a:prstGeom prst="roundRect">
            <a:avLst/>
          </a:prstGeom>
          <a:solidFill>
            <a:srgbClr val="C9C9C9">
              <a:alpha val="61961"/>
            </a:srgbClr>
          </a:solidFill>
          <a:ln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 abordan </a:t>
            </a:r>
            <a:r>
              <a:rPr lang="es-CO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sus necesidades específicas.</a:t>
            </a:r>
            <a:endParaRPr lang="es-CO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Rectángulo redondeado 21">
            <a:extLst>
              <a:ext uri="{FF2B5EF4-FFF2-40B4-BE49-F238E27FC236}">
                <a16:creationId xmlns:a16="http://schemas.microsoft.com/office/drawing/2014/main" id="{922E20D9-C557-F348-836D-A5DF6BDC4B8B}"/>
              </a:ext>
            </a:extLst>
          </p:cNvPr>
          <p:cNvSpPr/>
          <p:nvPr/>
        </p:nvSpPr>
        <p:spPr>
          <a:xfrm>
            <a:off x="3960993" y="539936"/>
            <a:ext cx="2016305" cy="1036870"/>
          </a:xfrm>
          <a:prstGeom prst="roundRect">
            <a:avLst/>
          </a:prstGeom>
          <a:solidFill>
            <a:srgbClr val="C9C9C9">
              <a:alpha val="61961"/>
            </a:srgbClr>
          </a:solidFill>
          <a:ln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Enfrentar </a:t>
            </a:r>
            <a:r>
              <a:rPr lang="es-MX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diferentes niveles de conocimiento y habilidades en programación</a:t>
            </a:r>
            <a:endParaRPr lang="es-CO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3" name="Conector angular 32">
            <a:extLst>
              <a:ext uri="{FF2B5EF4-FFF2-40B4-BE49-F238E27FC236}">
                <a16:creationId xmlns:a16="http://schemas.microsoft.com/office/drawing/2014/main" id="{FC73A725-20BE-8B46-85BD-11F8E84C7575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 flipV="1">
            <a:off x="4161937" y="4679293"/>
            <a:ext cx="196658" cy="417142"/>
          </a:xfrm>
          <a:prstGeom prst="bentConnector2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angular 37">
            <a:extLst>
              <a:ext uri="{FF2B5EF4-FFF2-40B4-BE49-F238E27FC236}">
                <a16:creationId xmlns:a16="http://schemas.microsoft.com/office/drawing/2014/main" id="{AF1B2B22-6174-0248-9B64-DAFBC0AEBA8B}"/>
              </a:ext>
            </a:extLst>
          </p:cNvPr>
          <p:cNvCxnSpPr>
            <a:cxnSpLocks/>
            <a:stCxn id="16" idx="0"/>
            <a:endCxn id="7" idx="2"/>
          </p:cNvCxnSpPr>
          <p:nvPr/>
        </p:nvCxnSpPr>
        <p:spPr>
          <a:xfrm rot="5400000" flipH="1" flipV="1">
            <a:off x="2108511" y="3268583"/>
            <a:ext cx="394820" cy="136224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angular 43">
            <a:extLst>
              <a:ext uri="{FF2B5EF4-FFF2-40B4-BE49-F238E27FC236}">
                <a16:creationId xmlns:a16="http://schemas.microsoft.com/office/drawing/2014/main" id="{59A43175-BFD7-4049-AC8D-F6EA2259C35F}"/>
              </a:ext>
            </a:extLst>
          </p:cNvPr>
          <p:cNvCxnSpPr>
            <a:cxnSpLocks/>
            <a:stCxn id="17" idx="0"/>
            <a:endCxn id="7" idx="2"/>
          </p:cNvCxnSpPr>
          <p:nvPr/>
        </p:nvCxnSpPr>
        <p:spPr>
          <a:xfrm rot="16200000" flipV="1">
            <a:off x="3476491" y="3262844"/>
            <a:ext cx="392655" cy="137155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BB5FE37D-5D90-9343-A5C5-ED1B09D79438}"/>
              </a:ext>
            </a:extLst>
          </p:cNvPr>
          <p:cNvCxnSpPr>
            <a:cxnSpLocks/>
            <a:stCxn id="7" idx="0"/>
            <a:endCxn id="19" idx="2"/>
          </p:cNvCxnSpPr>
          <p:nvPr/>
        </p:nvCxnSpPr>
        <p:spPr>
          <a:xfrm flipV="1">
            <a:off x="2987041" y="3047876"/>
            <a:ext cx="2404" cy="272996"/>
          </a:xfrm>
          <a:prstGeom prst="straightConnector1">
            <a:avLst/>
          </a:prstGeom>
          <a:ln w="381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Conector angular 85">
            <a:extLst>
              <a:ext uri="{FF2B5EF4-FFF2-40B4-BE49-F238E27FC236}">
                <a16:creationId xmlns:a16="http://schemas.microsoft.com/office/drawing/2014/main" id="{09E422FB-189A-AB42-B74B-656F41395E79}"/>
              </a:ext>
            </a:extLst>
          </p:cNvPr>
          <p:cNvCxnSpPr>
            <a:cxnSpLocks/>
            <a:stCxn id="23" idx="1"/>
            <a:endCxn id="20" idx="2"/>
          </p:cNvCxnSpPr>
          <p:nvPr/>
        </p:nvCxnSpPr>
        <p:spPr>
          <a:xfrm rot="10800000">
            <a:off x="1069024" y="1594161"/>
            <a:ext cx="653244" cy="413089"/>
          </a:xfrm>
          <a:prstGeom prst="bentConnector2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angular 91">
            <a:extLst>
              <a:ext uri="{FF2B5EF4-FFF2-40B4-BE49-F238E27FC236}">
                <a16:creationId xmlns:a16="http://schemas.microsoft.com/office/drawing/2014/main" id="{D6BF650D-1B30-0145-9D1A-2618FCD240EE}"/>
              </a:ext>
            </a:extLst>
          </p:cNvPr>
          <p:cNvCxnSpPr>
            <a:cxnSpLocks/>
            <a:stCxn id="23" idx="3"/>
            <a:endCxn id="22" idx="2"/>
          </p:cNvCxnSpPr>
          <p:nvPr/>
        </p:nvCxnSpPr>
        <p:spPr>
          <a:xfrm flipV="1">
            <a:off x="4252688" y="1576806"/>
            <a:ext cx="716458" cy="430443"/>
          </a:xfrm>
          <a:prstGeom prst="bentConnector2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ángulo redondeado 112">
            <a:extLst>
              <a:ext uri="{FF2B5EF4-FFF2-40B4-BE49-F238E27FC236}">
                <a16:creationId xmlns:a16="http://schemas.microsoft.com/office/drawing/2014/main" id="{481AA230-2B09-6D47-8015-9C7AD31414A7}"/>
              </a:ext>
            </a:extLst>
          </p:cNvPr>
          <p:cNvSpPr/>
          <p:nvPr/>
        </p:nvSpPr>
        <p:spPr>
          <a:xfrm>
            <a:off x="2833015" y="106938"/>
            <a:ext cx="7241034" cy="35826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/>
              <a:t>Árbol de ideas</a:t>
            </a:r>
            <a:endParaRPr lang="es-CO" b="1" dirty="0"/>
          </a:p>
        </p:txBody>
      </p:sp>
      <p:sp>
        <p:nvSpPr>
          <p:cNvPr id="183" name="Cuadro de texto 2">
            <a:extLst>
              <a:ext uri="{FF2B5EF4-FFF2-40B4-BE49-F238E27FC236}">
                <a16:creationId xmlns:a16="http://schemas.microsoft.com/office/drawing/2014/main" id="{CAD06D73-1E98-7D42-B43F-10D16E7BB2E9}"/>
              </a:ext>
            </a:extLst>
          </p:cNvPr>
          <p:cNvSpPr txBox="1"/>
          <p:nvPr/>
        </p:nvSpPr>
        <p:spPr>
          <a:xfrm>
            <a:off x="6639305" y="986391"/>
            <a:ext cx="1171118" cy="1435743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Describa </a:t>
            </a:r>
            <a:r>
              <a:rPr lang="es-E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 fines o metas que considere que al abordar el problema podría solucionar </a:t>
            </a:r>
            <a:endParaRPr lang="es-CO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7" name="Rectángulo redondeado 186">
            <a:extLst>
              <a:ext uri="{FF2B5EF4-FFF2-40B4-BE49-F238E27FC236}">
                <a16:creationId xmlns:a16="http://schemas.microsoft.com/office/drawing/2014/main" id="{CE1230E9-AE2B-A24C-8ECD-DEB5CEFF4B9C}"/>
              </a:ext>
            </a:extLst>
          </p:cNvPr>
          <p:cNvSpPr/>
          <p:nvPr/>
        </p:nvSpPr>
        <p:spPr>
          <a:xfrm>
            <a:off x="6574118" y="3565387"/>
            <a:ext cx="5219418" cy="811297"/>
          </a:xfrm>
          <a:prstGeom prst="roundRect">
            <a:avLst/>
          </a:prstGeom>
          <a:solidFill>
            <a:schemeClr val="accent5">
              <a:lumMod val="20000"/>
              <a:lumOff val="80000"/>
              <a:alpha val="63137"/>
            </a:schemeClr>
          </a:solidFill>
          <a:ln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Mejorar </a:t>
            </a:r>
            <a:r>
              <a:rPr lang="es-MX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 experiencia educativa en un aula de desarrollo de software</a:t>
            </a:r>
            <a:endParaRPr lang="es-CO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04" name="Conector recto de flecha 203">
            <a:extLst>
              <a:ext uri="{FF2B5EF4-FFF2-40B4-BE49-F238E27FC236}">
                <a16:creationId xmlns:a16="http://schemas.microsoft.com/office/drawing/2014/main" id="{813E217F-85FA-0441-A899-C1A183D06480}"/>
              </a:ext>
            </a:extLst>
          </p:cNvPr>
          <p:cNvCxnSpPr>
            <a:cxnSpLocks/>
            <a:stCxn id="23" idx="0"/>
            <a:endCxn id="21" idx="2"/>
          </p:cNvCxnSpPr>
          <p:nvPr/>
        </p:nvCxnSpPr>
        <p:spPr>
          <a:xfrm flipV="1">
            <a:off x="2987478" y="1588830"/>
            <a:ext cx="107" cy="273054"/>
          </a:xfrm>
          <a:prstGeom prst="straightConnector1">
            <a:avLst/>
          </a:prstGeom>
          <a:ln w="381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7" name="Conector recto de flecha 206">
            <a:extLst>
              <a:ext uri="{FF2B5EF4-FFF2-40B4-BE49-F238E27FC236}">
                <a16:creationId xmlns:a16="http://schemas.microsoft.com/office/drawing/2014/main" id="{D851C3E4-6904-DB4A-88C7-ECB78724CC7B}"/>
              </a:ext>
            </a:extLst>
          </p:cNvPr>
          <p:cNvCxnSpPr>
            <a:cxnSpLocks/>
            <a:stCxn id="19" idx="0"/>
            <a:endCxn id="23" idx="2"/>
          </p:cNvCxnSpPr>
          <p:nvPr/>
        </p:nvCxnSpPr>
        <p:spPr>
          <a:xfrm flipH="1" flipV="1">
            <a:off x="2987478" y="2152613"/>
            <a:ext cx="1967" cy="130039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4" name="Conector recto de flecha 233">
            <a:extLst>
              <a:ext uri="{FF2B5EF4-FFF2-40B4-BE49-F238E27FC236}">
                <a16:creationId xmlns:a16="http://schemas.microsoft.com/office/drawing/2014/main" id="{3B21788D-AE84-E042-BBD8-5B59D0D4CC13}"/>
              </a:ext>
            </a:extLst>
          </p:cNvPr>
          <p:cNvCxnSpPr>
            <a:cxnSpLocks/>
            <a:stCxn id="3" idx="0"/>
            <a:endCxn id="8" idx="2"/>
          </p:cNvCxnSpPr>
          <p:nvPr/>
        </p:nvCxnSpPr>
        <p:spPr>
          <a:xfrm flipV="1">
            <a:off x="2987040" y="5323794"/>
            <a:ext cx="2405" cy="284535"/>
          </a:xfrm>
          <a:prstGeom prst="straightConnector1">
            <a:avLst/>
          </a:prstGeom>
          <a:ln w="381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6" name="Conector angular 245">
            <a:extLst>
              <a:ext uri="{FF2B5EF4-FFF2-40B4-BE49-F238E27FC236}">
                <a16:creationId xmlns:a16="http://schemas.microsoft.com/office/drawing/2014/main" id="{6007960B-F009-484C-BB19-A10D44A25B55}"/>
              </a:ext>
            </a:extLst>
          </p:cNvPr>
          <p:cNvCxnSpPr>
            <a:cxnSpLocks/>
            <a:stCxn id="19" idx="3"/>
            <a:endCxn id="183" idx="1"/>
          </p:cNvCxnSpPr>
          <p:nvPr/>
        </p:nvCxnSpPr>
        <p:spPr>
          <a:xfrm flipV="1">
            <a:off x="5855020" y="1704263"/>
            <a:ext cx="784285" cy="96100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tángulo redondeado 249">
            <a:extLst>
              <a:ext uri="{FF2B5EF4-FFF2-40B4-BE49-F238E27FC236}">
                <a16:creationId xmlns:a16="http://schemas.microsoft.com/office/drawing/2014/main" id="{F85160F5-5638-A343-92A0-27AD8D8F452A}"/>
              </a:ext>
            </a:extLst>
          </p:cNvPr>
          <p:cNvSpPr/>
          <p:nvPr/>
        </p:nvSpPr>
        <p:spPr>
          <a:xfrm>
            <a:off x="8331527" y="573646"/>
            <a:ext cx="3325568" cy="623813"/>
          </a:xfrm>
          <a:prstGeom prst="roundRect">
            <a:avLst/>
          </a:prstGeom>
          <a:solidFill>
            <a:srgbClr val="C9C9C9">
              <a:alpha val="61961"/>
            </a:srgbClr>
          </a:solidFill>
          <a:ln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Maximizar </a:t>
            </a:r>
            <a:r>
              <a:rPr lang="es-MX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el potencial de aprendizaje de cada estudiante</a:t>
            </a:r>
            <a:endParaRPr lang="es-CO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1" name="Rectángulo redondeado 250">
            <a:extLst>
              <a:ext uri="{FF2B5EF4-FFF2-40B4-BE49-F238E27FC236}">
                <a16:creationId xmlns:a16="http://schemas.microsoft.com/office/drawing/2014/main" id="{716FB7A8-2AF7-2F4B-A5B7-9E1D80D14169}"/>
              </a:ext>
            </a:extLst>
          </p:cNvPr>
          <p:cNvSpPr/>
          <p:nvPr/>
        </p:nvSpPr>
        <p:spPr>
          <a:xfrm>
            <a:off x="8331527" y="1393354"/>
            <a:ext cx="3325568" cy="623813"/>
          </a:xfrm>
          <a:prstGeom prst="roundRect">
            <a:avLst/>
          </a:prstGeom>
          <a:solidFill>
            <a:srgbClr val="C9C9C9">
              <a:alpha val="61961"/>
            </a:srgbClr>
          </a:solidFill>
          <a:ln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Plataformas de Aprendizaje en Línea</a:t>
            </a:r>
            <a:endParaRPr lang="es-CO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2" name="Rectángulo redondeado 251">
            <a:extLst>
              <a:ext uri="{FF2B5EF4-FFF2-40B4-BE49-F238E27FC236}">
                <a16:creationId xmlns:a16="http://schemas.microsoft.com/office/drawing/2014/main" id="{3582E4C9-40CC-F644-A47D-5A4AF9EE726A}"/>
              </a:ext>
            </a:extLst>
          </p:cNvPr>
          <p:cNvSpPr/>
          <p:nvPr/>
        </p:nvSpPr>
        <p:spPr>
          <a:xfrm>
            <a:off x="8331527" y="2204652"/>
            <a:ext cx="3325568" cy="623813"/>
          </a:xfrm>
          <a:prstGeom prst="roundRect">
            <a:avLst/>
          </a:prstGeom>
          <a:solidFill>
            <a:srgbClr val="C9C9C9">
              <a:alpha val="61961"/>
            </a:srgbClr>
          </a:solidFill>
          <a:ln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Tutorías u</a:t>
            </a:r>
            <a:r>
              <a:rPr lang="es-CO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CO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Horas de Consulta</a:t>
            </a:r>
            <a:endParaRPr lang="es-CO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53" name="Conector angular 252">
            <a:extLst>
              <a:ext uri="{FF2B5EF4-FFF2-40B4-BE49-F238E27FC236}">
                <a16:creationId xmlns:a16="http://schemas.microsoft.com/office/drawing/2014/main" id="{B31EC72E-9802-E341-AC32-78C879ED5860}"/>
              </a:ext>
            </a:extLst>
          </p:cNvPr>
          <p:cNvCxnSpPr>
            <a:cxnSpLocks/>
            <a:stCxn id="183" idx="3"/>
            <a:endCxn id="250" idx="1"/>
          </p:cNvCxnSpPr>
          <p:nvPr/>
        </p:nvCxnSpPr>
        <p:spPr>
          <a:xfrm flipV="1">
            <a:off x="7810423" y="885553"/>
            <a:ext cx="521104" cy="81871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onector angular 255">
            <a:extLst>
              <a:ext uri="{FF2B5EF4-FFF2-40B4-BE49-F238E27FC236}">
                <a16:creationId xmlns:a16="http://schemas.microsoft.com/office/drawing/2014/main" id="{CF7CD6CC-6AAD-8C45-836B-F7ABF2555078}"/>
              </a:ext>
            </a:extLst>
          </p:cNvPr>
          <p:cNvCxnSpPr>
            <a:cxnSpLocks/>
            <a:stCxn id="183" idx="3"/>
            <a:endCxn id="251" idx="1"/>
          </p:cNvCxnSpPr>
          <p:nvPr/>
        </p:nvCxnSpPr>
        <p:spPr>
          <a:xfrm>
            <a:off x="7810423" y="1704263"/>
            <a:ext cx="521104" cy="99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onector angular 258">
            <a:extLst>
              <a:ext uri="{FF2B5EF4-FFF2-40B4-BE49-F238E27FC236}">
                <a16:creationId xmlns:a16="http://schemas.microsoft.com/office/drawing/2014/main" id="{BF8766EC-9455-884C-9BDE-7C65FBE1865D}"/>
              </a:ext>
            </a:extLst>
          </p:cNvPr>
          <p:cNvCxnSpPr>
            <a:cxnSpLocks/>
            <a:stCxn id="183" idx="3"/>
            <a:endCxn id="252" idx="1"/>
          </p:cNvCxnSpPr>
          <p:nvPr/>
        </p:nvCxnSpPr>
        <p:spPr>
          <a:xfrm>
            <a:off x="7810423" y="1704263"/>
            <a:ext cx="521104" cy="81229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Cuadro de texto 2">
            <a:extLst>
              <a:ext uri="{FF2B5EF4-FFF2-40B4-BE49-F238E27FC236}">
                <a16:creationId xmlns:a16="http://schemas.microsoft.com/office/drawing/2014/main" id="{DF37C98C-5ACA-3340-BBA0-51135C0B45F8}"/>
              </a:ext>
            </a:extLst>
          </p:cNvPr>
          <p:cNvSpPr txBox="1"/>
          <p:nvPr/>
        </p:nvSpPr>
        <p:spPr>
          <a:xfrm>
            <a:off x="7320003" y="3065995"/>
            <a:ext cx="3727646" cy="275082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Consolide y defina en un solo objetivo deseable y realista</a:t>
            </a:r>
            <a:endParaRPr lang="es-CO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63" name="Conector angular 262">
            <a:extLst>
              <a:ext uri="{FF2B5EF4-FFF2-40B4-BE49-F238E27FC236}">
                <a16:creationId xmlns:a16="http://schemas.microsoft.com/office/drawing/2014/main" id="{E37936E0-DB01-1D47-9C29-91F2D0C48D92}"/>
              </a:ext>
            </a:extLst>
          </p:cNvPr>
          <p:cNvCxnSpPr>
            <a:cxnSpLocks/>
            <a:stCxn id="251" idx="3"/>
            <a:endCxn id="262" idx="3"/>
          </p:cNvCxnSpPr>
          <p:nvPr/>
        </p:nvCxnSpPr>
        <p:spPr>
          <a:xfrm flipH="1">
            <a:off x="11047649" y="1705261"/>
            <a:ext cx="609446" cy="1498275"/>
          </a:xfrm>
          <a:prstGeom prst="bentConnector3">
            <a:avLst>
              <a:gd name="adj1" fmla="val -37509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ector angular 265">
            <a:extLst>
              <a:ext uri="{FF2B5EF4-FFF2-40B4-BE49-F238E27FC236}">
                <a16:creationId xmlns:a16="http://schemas.microsoft.com/office/drawing/2014/main" id="{3015FBB3-B691-E443-AA11-B362AC566515}"/>
              </a:ext>
            </a:extLst>
          </p:cNvPr>
          <p:cNvCxnSpPr>
            <a:cxnSpLocks/>
            <a:stCxn id="250" idx="3"/>
            <a:endCxn id="262" idx="3"/>
          </p:cNvCxnSpPr>
          <p:nvPr/>
        </p:nvCxnSpPr>
        <p:spPr>
          <a:xfrm flipH="1">
            <a:off x="11047649" y="885553"/>
            <a:ext cx="609446" cy="2317983"/>
          </a:xfrm>
          <a:prstGeom prst="bentConnector3">
            <a:avLst>
              <a:gd name="adj1" fmla="val -37509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Conector angular 268">
            <a:extLst>
              <a:ext uri="{FF2B5EF4-FFF2-40B4-BE49-F238E27FC236}">
                <a16:creationId xmlns:a16="http://schemas.microsoft.com/office/drawing/2014/main" id="{C34B9CAC-87C8-B442-825F-CD7D9714ABDF}"/>
              </a:ext>
            </a:extLst>
          </p:cNvPr>
          <p:cNvCxnSpPr>
            <a:cxnSpLocks/>
            <a:stCxn id="252" idx="3"/>
            <a:endCxn id="262" idx="3"/>
          </p:cNvCxnSpPr>
          <p:nvPr/>
        </p:nvCxnSpPr>
        <p:spPr>
          <a:xfrm flipH="1">
            <a:off x="11047649" y="2516559"/>
            <a:ext cx="609446" cy="686977"/>
          </a:xfrm>
          <a:prstGeom prst="bentConnector3">
            <a:avLst>
              <a:gd name="adj1" fmla="val -37509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onector recto de flecha 280">
            <a:extLst>
              <a:ext uri="{FF2B5EF4-FFF2-40B4-BE49-F238E27FC236}">
                <a16:creationId xmlns:a16="http://schemas.microsoft.com/office/drawing/2014/main" id="{A1830749-A384-D649-A614-DEE2D25D6FBA}"/>
              </a:ext>
            </a:extLst>
          </p:cNvPr>
          <p:cNvCxnSpPr>
            <a:cxnSpLocks/>
            <a:stCxn id="262" idx="2"/>
            <a:endCxn id="187" idx="0"/>
          </p:cNvCxnSpPr>
          <p:nvPr/>
        </p:nvCxnSpPr>
        <p:spPr>
          <a:xfrm>
            <a:off x="9183826" y="3341077"/>
            <a:ext cx="1" cy="224310"/>
          </a:xfrm>
          <a:prstGeom prst="straightConnector1">
            <a:avLst/>
          </a:prstGeom>
          <a:ln w="381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7" name="Conector recto de flecha 286">
            <a:extLst>
              <a:ext uri="{FF2B5EF4-FFF2-40B4-BE49-F238E27FC236}">
                <a16:creationId xmlns:a16="http://schemas.microsoft.com/office/drawing/2014/main" id="{CDFB2A99-3F7D-F446-8EBE-86B961B2B3A1}"/>
              </a:ext>
            </a:extLst>
          </p:cNvPr>
          <p:cNvCxnSpPr>
            <a:cxnSpLocks/>
            <a:stCxn id="187" idx="2"/>
            <a:endCxn id="13" idx="0"/>
          </p:cNvCxnSpPr>
          <p:nvPr/>
        </p:nvCxnSpPr>
        <p:spPr>
          <a:xfrm>
            <a:off x="9183827" y="4376684"/>
            <a:ext cx="0" cy="230874"/>
          </a:xfrm>
          <a:prstGeom prst="straightConnector1">
            <a:avLst/>
          </a:prstGeom>
          <a:ln w="381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2" name="Rectángulo redondeado 291">
            <a:extLst>
              <a:ext uri="{FF2B5EF4-FFF2-40B4-BE49-F238E27FC236}">
                <a16:creationId xmlns:a16="http://schemas.microsoft.com/office/drawing/2014/main" id="{8FEE1224-969F-0540-9CD3-2ADF780F9737}"/>
              </a:ext>
            </a:extLst>
          </p:cNvPr>
          <p:cNvSpPr/>
          <p:nvPr/>
        </p:nvSpPr>
        <p:spPr>
          <a:xfrm>
            <a:off x="6273538" y="5107813"/>
            <a:ext cx="1890307" cy="945341"/>
          </a:xfrm>
          <a:prstGeom prst="roundRect">
            <a:avLst/>
          </a:prstGeom>
          <a:solidFill>
            <a:srgbClr val="C9C9C9">
              <a:alpha val="61961"/>
            </a:srgbClr>
          </a:solidFill>
          <a:ln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Flipped Classroom (Aula Invertida)</a:t>
            </a:r>
            <a:endParaRPr lang="es-CO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3" name="Rectángulo redondeado 292">
            <a:extLst>
              <a:ext uri="{FF2B5EF4-FFF2-40B4-BE49-F238E27FC236}">
                <a16:creationId xmlns:a16="http://schemas.microsoft.com/office/drawing/2014/main" id="{0F720F4D-4231-7E4A-9AC7-5F83AE665644}"/>
              </a:ext>
            </a:extLst>
          </p:cNvPr>
          <p:cNvSpPr/>
          <p:nvPr/>
        </p:nvSpPr>
        <p:spPr>
          <a:xfrm>
            <a:off x="8245946" y="5087943"/>
            <a:ext cx="1881142" cy="960227"/>
          </a:xfrm>
          <a:prstGeom prst="roundRect">
            <a:avLst/>
          </a:prstGeom>
          <a:solidFill>
            <a:srgbClr val="C9C9C9">
              <a:alpha val="61961"/>
            </a:srgbClr>
          </a:solidFill>
          <a:ln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Evaluación Formativa</a:t>
            </a:r>
            <a:endParaRPr lang="es-CO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4" name="Rectángulo redondeado 293">
            <a:extLst>
              <a:ext uri="{FF2B5EF4-FFF2-40B4-BE49-F238E27FC236}">
                <a16:creationId xmlns:a16="http://schemas.microsoft.com/office/drawing/2014/main" id="{A5849328-0CC8-BA4E-8AAB-2D9D18625869}"/>
              </a:ext>
            </a:extLst>
          </p:cNvPr>
          <p:cNvSpPr/>
          <p:nvPr/>
        </p:nvSpPr>
        <p:spPr>
          <a:xfrm>
            <a:off x="10202282" y="5086671"/>
            <a:ext cx="1881142" cy="949219"/>
          </a:xfrm>
          <a:prstGeom prst="roundRect">
            <a:avLst/>
          </a:prstGeom>
          <a:solidFill>
            <a:srgbClr val="C9C9C9">
              <a:alpha val="61961"/>
            </a:srgbClr>
          </a:solidFill>
          <a:ln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Uso de Herramientas de Inteligencia Artificial</a:t>
            </a:r>
            <a:endParaRPr lang="es-CO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9" name="Conector angular 298">
            <a:extLst>
              <a:ext uri="{FF2B5EF4-FFF2-40B4-BE49-F238E27FC236}">
                <a16:creationId xmlns:a16="http://schemas.microsoft.com/office/drawing/2014/main" id="{E667E467-2F7E-D346-813E-DDA9B7E02A19}"/>
              </a:ext>
            </a:extLst>
          </p:cNvPr>
          <p:cNvCxnSpPr>
            <a:cxnSpLocks/>
            <a:stCxn id="13" idx="1"/>
            <a:endCxn id="292" idx="0"/>
          </p:cNvCxnSpPr>
          <p:nvPr/>
        </p:nvCxnSpPr>
        <p:spPr>
          <a:xfrm rot="10800000" flipV="1">
            <a:off x="7218693" y="4730329"/>
            <a:ext cx="194391" cy="377483"/>
          </a:xfrm>
          <a:prstGeom prst="bentConnector2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Conector angular 303">
            <a:extLst>
              <a:ext uri="{FF2B5EF4-FFF2-40B4-BE49-F238E27FC236}">
                <a16:creationId xmlns:a16="http://schemas.microsoft.com/office/drawing/2014/main" id="{DB3FA20E-863B-2F4C-9098-FA0D3BADEFD3}"/>
              </a:ext>
            </a:extLst>
          </p:cNvPr>
          <p:cNvCxnSpPr>
            <a:cxnSpLocks/>
            <a:stCxn id="13" idx="3"/>
            <a:endCxn id="294" idx="0"/>
          </p:cNvCxnSpPr>
          <p:nvPr/>
        </p:nvCxnSpPr>
        <p:spPr>
          <a:xfrm>
            <a:off x="10954570" y="4730330"/>
            <a:ext cx="188283" cy="356341"/>
          </a:xfrm>
          <a:prstGeom prst="bentConnector2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CuadroTexto 324">
            <a:extLst>
              <a:ext uri="{FF2B5EF4-FFF2-40B4-BE49-F238E27FC236}">
                <a16:creationId xmlns:a16="http://schemas.microsoft.com/office/drawing/2014/main" id="{AFDAEEB8-A0E1-4D4C-915B-EC5B55FE0870}"/>
              </a:ext>
            </a:extLst>
          </p:cNvPr>
          <p:cNvSpPr txBox="1"/>
          <p:nvPr/>
        </p:nvSpPr>
        <p:spPr>
          <a:xfrm>
            <a:off x="6247162" y="6311719"/>
            <a:ext cx="5873330" cy="4616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200" dirty="0" smtClean="0"/>
              <a:t>Sebastian De Avila Martinez - </a:t>
            </a:r>
            <a:r>
              <a:rPr lang="es-MX" sz="1200" dirty="0" smtClean="0"/>
              <a:t>Integración </a:t>
            </a:r>
            <a:r>
              <a:rPr lang="es-MX" sz="1200" dirty="0"/>
              <a:t>de </a:t>
            </a:r>
            <a:r>
              <a:rPr lang="es-MX" sz="1200" dirty="0" smtClean="0"/>
              <a:t>tecnologías </a:t>
            </a:r>
            <a:r>
              <a:rPr lang="es-MX" sz="1200" dirty="0"/>
              <a:t>del aprendizaje, el conocimiento y la </a:t>
            </a:r>
            <a:r>
              <a:rPr lang="es-MX" sz="1200" dirty="0" smtClean="0"/>
              <a:t>participación </a:t>
            </a:r>
            <a:r>
              <a:rPr lang="es-MX" sz="1200" dirty="0"/>
              <a:t>(2804085) </a:t>
            </a:r>
            <a:endParaRPr lang="en-US" sz="1200" dirty="0"/>
          </a:p>
        </p:txBody>
      </p:sp>
      <p:cxnSp>
        <p:nvCxnSpPr>
          <p:cNvPr id="186" name="Conector angular 185">
            <a:extLst>
              <a:ext uri="{FF2B5EF4-FFF2-40B4-BE49-F238E27FC236}">
                <a16:creationId xmlns:a16="http://schemas.microsoft.com/office/drawing/2014/main" id="{FC73A725-20BE-8B46-85BD-11F8E84C7575}"/>
              </a:ext>
            </a:extLst>
          </p:cNvPr>
          <p:cNvCxnSpPr>
            <a:cxnSpLocks/>
            <a:stCxn id="8" idx="1"/>
            <a:endCxn id="16" idx="2"/>
          </p:cNvCxnSpPr>
          <p:nvPr/>
        </p:nvCxnSpPr>
        <p:spPr>
          <a:xfrm rot="10800000">
            <a:off x="1624801" y="4676591"/>
            <a:ext cx="192152" cy="419844"/>
          </a:xfrm>
          <a:prstGeom prst="bentConnector2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4772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221</Words>
  <Application>Microsoft Office PowerPoint</Application>
  <PresentationFormat>Panorámica</PresentationFormat>
  <Paragraphs>22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Sebastian De Avila M.</cp:lastModifiedBy>
  <cp:revision>18</cp:revision>
  <dcterms:created xsi:type="dcterms:W3CDTF">2020-07-30T23:54:31Z</dcterms:created>
  <dcterms:modified xsi:type="dcterms:W3CDTF">2023-08-02T20:31:34Z</dcterms:modified>
</cp:coreProperties>
</file>