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2.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3.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4.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5.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6.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7.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88" r:id="rId2"/>
    <p:sldId id="290" r:id="rId3"/>
    <p:sldId id="292" r:id="rId4"/>
    <p:sldId id="293" r:id="rId5"/>
    <p:sldId id="294" r:id="rId6"/>
    <p:sldId id="295" r:id="rId7"/>
    <p:sldId id="296" r:id="rId8"/>
    <p:sldId id="297" r:id="rId9"/>
  </p:sldIdLst>
  <p:sldSz cx="9144000" cy="6858000" type="screen4x3"/>
  <p:notesSz cx="7010400" cy="92964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144" autoAdjust="0"/>
  </p:normalViewPr>
  <p:slideViewPr>
    <p:cSldViewPr>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32" d="100"/>
          <a:sy n="32" d="100"/>
        </p:scale>
        <p:origin x="-2226" y="-90"/>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37840" cy="464820"/>
          </a:xfrm>
          <a:prstGeom prst="rect">
            <a:avLst/>
          </a:prstGeom>
        </p:spPr>
        <p:txBody>
          <a:bodyPr vert="horz" lIns="91440" tIns="45720" rIns="91440" bIns="45720" rtlCol="0"/>
          <a:lstStyle>
            <a:lvl1pPr algn="l">
              <a:defRPr sz="1200"/>
            </a:lvl1pPr>
          </a:lstStyle>
          <a:p>
            <a:endParaRPr lang="fr-CA"/>
          </a:p>
        </p:txBody>
      </p:sp>
      <p:sp>
        <p:nvSpPr>
          <p:cNvPr id="3" name="Espace réservé de la date 2"/>
          <p:cNvSpPr>
            <a:spLocks noGrp="1"/>
          </p:cNvSpPr>
          <p:nvPr>
            <p:ph type="dt" idx="1"/>
          </p:nvPr>
        </p:nvSpPr>
        <p:spPr>
          <a:xfrm>
            <a:off x="3970938" y="0"/>
            <a:ext cx="3037840" cy="464820"/>
          </a:xfrm>
          <a:prstGeom prst="rect">
            <a:avLst/>
          </a:prstGeom>
        </p:spPr>
        <p:txBody>
          <a:bodyPr vert="horz" lIns="91440" tIns="45720" rIns="91440" bIns="45720" rtlCol="0"/>
          <a:lstStyle>
            <a:lvl1pPr algn="r">
              <a:defRPr sz="1200"/>
            </a:lvl1pPr>
          </a:lstStyle>
          <a:p>
            <a:fld id="{DB3BBE2C-EA27-4DA1-AF61-A1BC347B2D07}" type="datetimeFigureOut">
              <a:rPr lang="fr-CA" smtClean="0"/>
              <a:pPr/>
              <a:t>2019-11-22</a:t>
            </a:fld>
            <a:endParaRPr lang="fr-CA"/>
          </a:p>
        </p:txBody>
      </p:sp>
      <p:sp>
        <p:nvSpPr>
          <p:cNvPr id="4" name="Espace réservé de l'image des diapositives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fr-CA"/>
          </a:p>
        </p:txBody>
      </p:sp>
      <p:sp>
        <p:nvSpPr>
          <p:cNvPr id="5" name="Espace réservé des commentaires 4"/>
          <p:cNvSpPr>
            <a:spLocks noGrp="1"/>
          </p:cNvSpPr>
          <p:nvPr>
            <p:ph type="body" sz="quarter" idx="3"/>
          </p:nvPr>
        </p:nvSpPr>
        <p:spPr>
          <a:xfrm>
            <a:off x="701040" y="4415790"/>
            <a:ext cx="5608320" cy="418338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6" name="Espace réservé du pied de page 5"/>
          <p:cNvSpPr>
            <a:spLocks noGrp="1"/>
          </p:cNvSpPr>
          <p:nvPr>
            <p:ph type="ftr" sz="quarter" idx="4"/>
          </p:nvPr>
        </p:nvSpPr>
        <p:spPr>
          <a:xfrm>
            <a:off x="0" y="8829967"/>
            <a:ext cx="3037840" cy="464820"/>
          </a:xfrm>
          <a:prstGeom prst="rect">
            <a:avLst/>
          </a:prstGeom>
        </p:spPr>
        <p:txBody>
          <a:bodyPr vert="horz" lIns="91440" tIns="45720" rIns="91440" bIns="45720" rtlCol="0" anchor="b"/>
          <a:lstStyle>
            <a:lvl1pPr algn="l">
              <a:defRPr sz="1200"/>
            </a:lvl1pPr>
          </a:lstStyle>
          <a:p>
            <a:endParaRPr lang="fr-CA"/>
          </a:p>
        </p:txBody>
      </p:sp>
      <p:sp>
        <p:nvSpPr>
          <p:cNvPr id="7" name="Espace réservé du numéro de diapositive 6"/>
          <p:cNvSpPr>
            <a:spLocks noGrp="1"/>
          </p:cNvSpPr>
          <p:nvPr>
            <p:ph type="sldNum" sz="quarter" idx="5"/>
          </p:nvPr>
        </p:nvSpPr>
        <p:spPr>
          <a:xfrm>
            <a:off x="3970938" y="8829967"/>
            <a:ext cx="3037840" cy="464820"/>
          </a:xfrm>
          <a:prstGeom prst="rect">
            <a:avLst/>
          </a:prstGeom>
        </p:spPr>
        <p:txBody>
          <a:bodyPr vert="horz" lIns="91440" tIns="45720" rIns="91440" bIns="45720" rtlCol="0" anchor="b"/>
          <a:lstStyle>
            <a:lvl1pPr algn="r">
              <a:defRPr sz="1200"/>
            </a:lvl1pPr>
          </a:lstStyle>
          <a:p>
            <a:fld id="{D67BCE62-9D27-413E-A61C-B1D31C9B28B6}" type="slidenum">
              <a:rPr lang="fr-CA" smtClean="0"/>
              <a:pPr/>
              <a:t>‹N°›</a:t>
            </a:fld>
            <a:endParaRPr lang="fr-CA"/>
          </a:p>
        </p:txBody>
      </p:sp>
    </p:spTree>
    <p:extLst>
      <p:ext uri="{BB962C8B-B14F-4D97-AF65-F5344CB8AC3E}">
        <p14:creationId xmlns:p14="http://schemas.microsoft.com/office/powerpoint/2010/main" val="968603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4" name="Espace réservé du numéro de diapositive 3"/>
          <p:cNvSpPr>
            <a:spLocks noGrp="1"/>
          </p:cNvSpPr>
          <p:nvPr>
            <p:ph type="sldNum" sz="quarter" idx="10"/>
          </p:nvPr>
        </p:nvSpPr>
        <p:spPr/>
        <p:txBody>
          <a:bodyPr/>
          <a:lstStyle/>
          <a:p>
            <a:fld id="{D67BCE62-9D27-413E-A61C-B1D31C9B28B6}" type="slidenum">
              <a:rPr lang="fr-CA" smtClean="0"/>
              <a:pPr/>
              <a:t>1</a:t>
            </a:fld>
            <a:endParaRPr lang="fr-CA"/>
          </a:p>
        </p:txBody>
      </p:sp>
      <p:sp>
        <p:nvSpPr>
          <p:cNvPr id="5" name="Espace réservé des commentaires 4"/>
          <p:cNvSpPr>
            <a:spLocks noGrp="1"/>
          </p:cNvSpPr>
          <p:nvPr>
            <p:ph type="body" sz="quarter" idx="11"/>
          </p:nvPr>
        </p:nvSpPr>
        <p:spPr/>
        <p:txBody>
          <a:bodyPr>
            <a:normAutofit/>
          </a:bodyPr>
          <a:lstStyle/>
          <a:p>
            <a:endParaRPr lang="fr-CA"/>
          </a:p>
        </p:txBody>
      </p:sp>
    </p:spTree>
    <p:extLst>
      <p:ext uri="{BB962C8B-B14F-4D97-AF65-F5344CB8AC3E}">
        <p14:creationId xmlns:p14="http://schemas.microsoft.com/office/powerpoint/2010/main" val="48761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4" name="Espace réservé du numéro de diapositive 3"/>
          <p:cNvSpPr>
            <a:spLocks noGrp="1"/>
          </p:cNvSpPr>
          <p:nvPr>
            <p:ph type="sldNum" sz="quarter" idx="10"/>
          </p:nvPr>
        </p:nvSpPr>
        <p:spPr/>
        <p:txBody>
          <a:bodyPr/>
          <a:lstStyle/>
          <a:p>
            <a:fld id="{D67BCE62-9D27-413E-A61C-B1D31C9B28B6}" type="slidenum">
              <a:rPr lang="fr-CA" smtClean="0"/>
              <a:pPr/>
              <a:t>2</a:t>
            </a:fld>
            <a:endParaRPr lang="fr-CA"/>
          </a:p>
        </p:txBody>
      </p:sp>
      <p:sp>
        <p:nvSpPr>
          <p:cNvPr id="5" name="Espace réservé des commentaires 4"/>
          <p:cNvSpPr>
            <a:spLocks noGrp="1"/>
          </p:cNvSpPr>
          <p:nvPr>
            <p:ph type="body" sz="quarter" idx="11"/>
          </p:nvPr>
        </p:nvSpPr>
        <p:spPr/>
        <p:txBody>
          <a:bodyPr>
            <a:normAutofit/>
          </a:bodyPr>
          <a:lstStyle/>
          <a:p>
            <a:endParaRPr lang="fr-C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4" name="Espace réservé du numéro de diapositive 3"/>
          <p:cNvSpPr>
            <a:spLocks noGrp="1"/>
          </p:cNvSpPr>
          <p:nvPr>
            <p:ph type="sldNum" sz="quarter" idx="10"/>
          </p:nvPr>
        </p:nvSpPr>
        <p:spPr/>
        <p:txBody>
          <a:bodyPr/>
          <a:lstStyle/>
          <a:p>
            <a:fld id="{D67BCE62-9D27-413E-A61C-B1D31C9B28B6}" type="slidenum">
              <a:rPr lang="fr-CA" smtClean="0"/>
              <a:pPr/>
              <a:t>3</a:t>
            </a:fld>
            <a:endParaRPr lang="fr-CA"/>
          </a:p>
        </p:txBody>
      </p:sp>
      <p:sp>
        <p:nvSpPr>
          <p:cNvPr id="5" name="Espace réservé des commentaires 4"/>
          <p:cNvSpPr>
            <a:spLocks noGrp="1"/>
          </p:cNvSpPr>
          <p:nvPr>
            <p:ph type="body" sz="quarter" idx="11"/>
          </p:nvPr>
        </p:nvSpPr>
        <p:spPr/>
        <p:txBody>
          <a:bodyPr>
            <a:normAutofit/>
          </a:bodyPr>
          <a:lstStyle/>
          <a:p>
            <a:endParaRPr lang="fr-CA"/>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4" name="Espace réservé du numéro de diapositive 3"/>
          <p:cNvSpPr>
            <a:spLocks noGrp="1"/>
          </p:cNvSpPr>
          <p:nvPr>
            <p:ph type="sldNum" sz="quarter" idx="10"/>
          </p:nvPr>
        </p:nvSpPr>
        <p:spPr/>
        <p:txBody>
          <a:bodyPr/>
          <a:lstStyle/>
          <a:p>
            <a:fld id="{D67BCE62-9D27-413E-A61C-B1D31C9B28B6}" type="slidenum">
              <a:rPr lang="fr-CA" smtClean="0"/>
              <a:pPr/>
              <a:t>4</a:t>
            </a:fld>
            <a:endParaRPr lang="fr-CA"/>
          </a:p>
        </p:txBody>
      </p:sp>
      <p:sp>
        <p:nvSpPr>
          <p:cNvPr id="5" name="Espace réservé des commentaires 4"/>
          <p:cNvSpPr>
            <a:spLocks noGrp="1"/>
          </p:cNvSpPr>
          <p:nvPr>
            <p:ph type="body" sz="quarter" idx="11"/>
          </p:nvPr>
        </p:nvSpPr>
        <p:spPr/>
        <p:txBody>
          <a:bodyPr>
            <a:normAutofit/>
          </a:bodyPr>
          <a:lstStyle/>
          <a:p>
            <a:endParaRPr lang="fr-CA"/>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4" name="Espace réservé du numéro de diapositive 3"/>
          <p:cNvSpPr>
            <a:spLocks noGrp="1"/>
          </p:cNvSpPr>
          <p:nvPr>
            <p:ph type="sldNum" sz="quarter" idx="10"/>
          </p:nvPr>
        </p:nvSpPr>
        <p:spPr/>
        <p:txBody>
          <a:bodyPr/>
          <a:lstStyle/>
          <a:p>
            <a:fld id="{D67BCE62-9D27-413E-A61C-B1D31C9B28B6}" type="slidenum">
              <a:rPr lang="fr-CA" smtClean="0"/>
              <a:pPr/>
              <a:t>5</a:t>
            </a:fld>
            <a:endParaRPr lang="fr-CA"/>
          </a:p>
        </p:txBody>
      </p:sp>
      <p:sp>
        <p:nvSpPr>
          <p:cNvPr id="5" name="Espace réservé des commentaires 4"/>
          <p:cNvSpPr>
            <a:spLocks noGrp="1"/>
          </p:cNvSpPr>
          <p:nvPr>
            <p:ph type="body" sz="quarter" idx="11"/>
          </p:nvPr>
        </p:nvSpPr>
        <p:spPr/>
        <p:txBody>
          <a:bodyPr>
            <a:normAutofit/>
          </a:bodyPr>
          <a:lstStyle/>
          <a:p>
            <a:endParaRPr lang="fr-CA"/>
          </a:p>
        </p:txBody>
      </p:sp>
    </p:spTree>
    <p:extLst>
      <p:ext uri="{BB962C8B-B14F-4D97-AF65-F5344CB8AC3E}">
        <p14:creationId xmlns:p14="http://schemas.microsoft.com/office/powerpoint/2010/main" val="548931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4" name="Espace réservé du numéro de diapositive 3"/>
          <p:cNvSpPr>
            <a:spLocks noGrp="1"/>
          </p:cNvSpPr>
          <p:nvPr>
            <p:ph type="sldNum" sz="quarter" idx="10"/>
          </p:nvPr>
        </p:nvSpPr>
        <p:spPr/>
        <p:txBody>
          <a:bodyPr/>
          <a:lstStyle/>
          <a:p>
            <a:fld id="{D67BCE62-9D27-413E-A61C-B1D31C9B28B6}" type="slidenum">
              <a:rPr lang="fr-CA" smtClean="0"/>
              <a:pPr/>
              <a:t>6</a:t>
            </a:fld>
            <a:endParaRPr lang="fr-CA"/>
          </a:p>
        </p:txBody>
      </p:sp>
      <p:sp>
        <p:nvSpPr>
          <p:cNvPr id="5" name="Espace réservé des commentaires 4"/>
          <p:cNvSpPr>
            <a:spLocks noGrp="1"/>
          </p:cNvSpPr>
          <p:nvPr>
            <p:ph type="body" sz="quarter" idx="11"/>
          </p:nvPr>
        </p:nvSpPr>
        <p:spPr/>
        <p:txBody>
          <a:bodyPr>
            <a:normAutofit/>
          </a:bodyPr>
          <a:lstStyle/>
          <a:p>
            <a:endParaRPr lang="fr-CA"/>
          </a:p>
        </p:txBody>
      </p:sp>
    </p:spTree>
    <p:extLst>
      <p:ext uri="{BB962C8B-B14F-4D97-AF65-F5344CB8AC3E}">
        <p14:creationId xmlns:p14="http://schemas.microsoft.com/office/powerpoint/2010/main" val="2442544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4" name="Espace réservé du numéro de diapositive 3"/>
          <p:cNvSpPr>
            <a:spLocks noGrp="1"/>
          </p:cNvSpPr>
          <p:nvPr>
            <p:ph type="sldNum" sz="quarter" idx="10"/>
          </p:nvPr>
        </p:nvSpPr>
        <p:spPr/>
        <p:txBody>
          <a:bodyPr/>
          <a:lstStyle/>
          <a:p>
            <a:fld id="{D67BCE62-9D27-413E-A61C-B1D31C9B28B6}" type="slidenum">
              <a:rPr lang="fr-CA" smtClean="0"/>
              <a:pPr/>
              <a:t>7</a:t>
            </a:fld>
            <a:endParaRPr lang="fr-CA"/>
          </a:p>
        </p:txBody>
      </p:sp>
      <p:sp>
        <p:nvSpPr>
          <p:cNvPr id="5" name="Espace réservé des commentaires 4"/>
          <p:cNvSpPr>
            <a:spLocks noGrp="1"/>
          </p:cNvSpPr>
          <p:nvPr>
            <p:ph type="body" sz="quarter" idx="11"/>
          </p:nvPr>
        </p:nvSpPr>
        <p:spPr/>
        <p:txBody>
          <a:bodyPr>
            <a:normAutofit/>
          </a:bodyPr>
          <a:lstStyle/>
          <a:p>
            <a:endParaRPr lang="fr-CA"/>
          </a:p>
        </p:txBody>
      </p:sp>
    </p:spTree>
    <p:extLst>
      <p:ext uri="{BB962C8B-B14F-4D97-AF65-F5344CB8AC3E}">
        <p14:creationId xmlns:p14="http://schemas.microsoft.com/office/powerpoint/2010/main" val="21855059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4" name="Espace réservé du numéro de diapositive 3"/>
          <p:cNvSpPr>
            <a:spLocks noGrp="1"/>
          </p:cNvSpPr>
          <p:nvPr>
            <p:ph type="sldNum" sz="quarter" idx="10"/>
          </p:nvPr>
        </p:nvSpPr>
        <p:spPr/>
        <p:txBody>
          <a:bodyPr/>
          <a:lstStyle/>
          <a:p>
            <a:fld id="{D67BCE62-9D27-413E-A61C-B1D31C9B28B6}" type="slidenum">
              <a:rPr lang="fr-CA" smtClean="0"/>
              <a:pPr/>
              <a:t>8</a:t>
            </a:fld>
            <a:endParaRPr lang="fr-CA"/>
          </a:p>
        </p:txBody>
      </p:sp>
      <p:sp>
        <p:nvSpPr>
          <p:cNvPr id="5" name="Espace réservé des commentaires 4"/>
          <p:cNvSpPr>
            <a:spLocks noGrp="1"/>
          </p:cNvSpPr>
          <p:nvPr>
            <p:ph type="body" sz="quarter" idx="11"/>
          </p:nvPr>
        </p:nvSpPr>
        <p:spPr/>
        <p:txBody>
          <a:bodyPr>
            <a:normAutofit/>
          </a:bodyPr>
          <a:lstStyle/>
          <a:p>
            <a:endParaRPr lang="fr-CA" dirty="0"/>
          </a:p>
        </p:txBody>
      </p:sp>
    </p:spTree>
    <p:extLst>
      <p:ext uri="{BB962C8B-B14F-4D97-AF65-F5344CB8AC3E}">
        <p14:creationId xmlns:p14="http://schemas.microsoft.com/office/powerpoint/2010/main" val="771377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8" name="Titr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fr-FR"/>
              <a:t>Cliquez pour modifier le style du titre</a:t>
            </a:r>
            <a:endParaRPr kumimoji="0" lang="en-US"/>
          </a:p>
        </p:txBody>
      </p:sp>
      <p:sp>
        <p:nvSpPr>
          <p:cNvPr id="9" name="Sous-titr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a:t>Cliquez pour modifier le style des sous-titres du masque</a:t>
            </a:r>
            <a:endParaRPr kumimoji="0" lang="en-US"/>
          </a:p>
        </p:txBody>
      </p:sp>
      <p:sp>
        <p:nvSpPr>
          <p:cNvPr id="28" name="Espace réservé de la date 27"/>
          <p:cNvSpPr>
            <a:spLocks noGrp="1"/>
          </p:cNvSpPr>
          <p:nvPr>
            <p:ph type="dt" sz="half" idx="10"/>
          </p:nvPr>
        </p:nvSpPr>
        <p:spPr>
          <a:xfrm>
            <a:off x="6400800" y="6355080"/>
            <a:ext cx="2286000" cy="365760"/>
          </a:xfrm>
        </p:spPr>
        <p:txBody>
          <a:bodyPr/>
          <a:lstStyle>
            <a:lvl1pPr>
              <a:defRPr sz="1400"/>
            </a:lvl1pPr>
          </a:lstStyle>
          <a:p>
            <a:fld id="{052DCD43-37A2-4869-A71F-324CFBB5E969}" type="datetimeFigureOut">
              <a:rPr lang="fr-CA" smtClean="0"/>
              <a:pPr/>
              <a:t>2019-11-22</a:t>
            </a:fld>
            <a:endParaRPr lang="fr-CA"/>
          </a:p>
        </p:txBody>
      </p:sp>
      <p:sp>
        <p:nvSpPr>
          <p:cNvPr id="17" name="Espace réservé du pied de page 16"/>
          <p:cNvSpPr>
            <a:spLocks noGrp="1"/>
          </p:cNvSpPr>
          <p:nvPr>
            <p:ph type="ftr" sz="quarter" idx="11"/>
          </p:nvPr>
        </p:nvSpPr>
        <p:spPr>
          <a:xfrm>
            <a:off x="2898648" y="6355080"/>
            <a:ext cx="3474720" cy="365760"/>
          </a:xfrm>
        </p:spPr>
        <p:txBody>
          <a:bodyPr/>
          <a:lstStyle/>
          <a:p>
            <a:endParaRPr lang="fr-CA"/>
          </a:p>
        </p:txBody>
      </p:sp>
      <p:sp>
        <p:nvSpPr>
          <p:cNvPr id="29" name="Espace réservé du numéro de diapositive 28"/>
          <p:cNvSpPr>
            <a:spLocks noGrp="1"/>
          </p:cNvSpPr>
          <p:nvPr>
            <p:ph type="sldNum" sz="quarter" idx="12"/>
          </p:nvPr>
        </p:nvSpPr>
        <p:spPr>
          <a:xfrm>
            <a:off x="1216152" y="6355080"/>
            <a:ext cx="1219200" cy="365760"/>
          </a:xfrm>
        </p:spPr>
        <p:txBody>
          <a:bodyPr/>
          <a:lstStyle/>
          <a:p>
            <a:fld id="{73156FC1-554A-4037-87DB-68DB155AA58E}" type="slidenum">
              <a:rPr lang="fr-CA" smtClean="0"/>
              <a:pPr/>
              <a:t>‹N°›</a:t>
            </a:fld>
            <a:endParaRPr lang="fr-CA"/>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052DCD43-37A2-4869-A71F-324CFBB5E969}" type="datetimeFigureOut">
              <a:rPr lang="fr-CA" smtClean="0"/>
              <a:pPr/>
              <a:t>2019-11-22</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73156FC1-554A-4037-87DB-68DB155AA58E}" type="slidenum">
              <a:rPr lang="fr-CA" smtClean="0"/>
              <a:pPr/>
              <a:t>‹N°›</a:t>
            </a:fld>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052DCD43-37A2-4869-A71F-324CFBB5E969}" type="datetimeFigureOut">
              <a:rPr lang="fr-CA" smtClean="0"/>
              <a:pPr/>
              <a:t>2019-11-22</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73156FC1-554A-4037-87DB-68DB155AA58E}" type="slidenum">
              <a:rPr lang="fr-CA" smtClean="0"/>
              <a:pPr/>
              <a:t>‹N°›</a:t>
            </a:fld>
            <a:endParaRPr lang="fr-CA"/>
          </a:p>
        </p:txBody>
      </p:sp>
      <p:sp>
        <p:nvSpPr>
          <p:cNvPr id="7" name="Connecteur droit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Triangle isocè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Connecteur droit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4" name="Espace réservé de la date 3"/>
          <p:cNvSpPr>
            <a:spLocks noGrp="1"/>
          </p:cNvSpPr>
          <p:nvPr>
            <p:ph type="dt" sz="half" idx="10"/>
          </p:nvPr>
        </p:nvSpPr>
        <p:spPr/>
        <p:txBody>
          <a:bodyPr/>
          <a:lstStyle/>
          <a:p>
            <a:fld id="{052DCD43-37A2-4869-A71F-324CFBB5E969}" type="datetimeFigureOut">
              <a:rPr lang="fr-CA" smtClean="0"/>
              <a:pPr/>
              <a:t>2019-11-22</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73156FC1-554A-4037-87DB-68DB155AA58E}" type="slidenum">
              <a:rPr lang="fr-CA" smtClean="0"/>
              <a:pPr/>
              <a:t>‹N°›</a:t>
            </a:fld>
            <a:endParaRPr lang="fr-CA"/>
          </a:p>
        </p:txBody>
      </p:sp>
      <p:sp>
        <p:nvSpPr>
          <p:cNvPr id="8" name="Espace réservé du contenu 7"/>
          <p:cNvSpPr>
            <a:spLocks noGrp="1"/>
          </p:cNvSpPr>
          <p:nvPr>
            <p:ph sz="quarter" idx="1"/>
          </p:nvPr>
        </p:nvSpPr>
        <p:spPr>
          <a:xfrm>
            <a:off x="457200" y="1219200"/>
            <a:ext cx="8229600" cy="493776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fr-FR"/>
              <a:t>Cliquez pour modifier le style du titre</a:t>
            </a:r>
            <a:endParaRPr kumimoji="0" lang="en-US"/>
          </a:p>
        </p:txBody>
      </p:sp>
      <p:sp>
        <p:nvSpPr>
          <p:cNvPr id="3" name="Espace réservé du texte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a:t>Cliquez pour modifier les styles du texte du masque</a:t>
            </a:r>
          </a:p>
        </p:txBody>
      </p:sp>
      <p:sp>
        <p:nvSpPr>
          <p:cNvPr id="4" name="Espace réservé de la date 3"/>
          <p:cNvSpPr>
            <a:spLocks noGrp="1"/>
          </p:cNvSpPr>
          <p:nvPr>
            <p:ph type="dt" sz="half" idx="10"/>
          </p:nvPr>
        </p:nvSpPr>
        <p:spPr>
          <a:xfrm>
            <a:off x="6400800" y="6355080"/>
            <a:ext cx="2286000" cy="365760"/>
          </a:xfrm>
        </p:spPr>
        <p:txBody>
          <a:bodyPr/>
          <a:lstStyle/>
          <a:p>
            <a:fld id="{052DCD43-37A2-4869-A71F-324CFBB5E969}" type="datetimeFigureOut">
              <a:rPr lang="fr-CA" smtClean="0"/>
              <a:pPr/>
              <a:t>2019-11-22</a:t>
            </a:fld>
            <a:endParaRPr lang="fr-CA"/>
          </a:p>
        </p:txBody>
      </p:sp>
      <p:sp>
        <p:nvSpPr>
          <p:cNvPr id="5" name="Espace réservé du pied de page 4"/>
          <p:cNvSpPr>
            <a:spLocks noGrp="1"/>
          </p:cNvSpPr>
          <p:nvPr>
            <p:ph type="ftr" sz="quarter" idx="11"/>
          </p:nvPr>
        </p:nvSpPr>
        <p:spPr>
          <a:xfrm>
            <a:off x="2898648" y="6355080"/>
            <a:ext cx="3474720" cy="365760"/>
          </a:xfrm>
        </p:spPr>
        <p:txBody>
          <a:bodyPr/>
          <a:lstStyle/>
          <a:p>
            <a:endParaRPr lang="fr-CA"/>
          </a:p>
        </p:txBody>
      </p:sp>
      <p:sp>
        <p:nvSpPr>
          <p:cNvPr id="6" name="Espace réservé du numéro de diapositive 5"/>
          <p:cNvSpPr>
            <a:spLocks noGrp="1"/>
          </p:cNvSpPr>
          <p:nvPr>
            <p:ph type="sldNum" sz="quarter" idx="12"/>
          </p:nvPr>
        </p:nvSpPr>
        <p:spPr>
          <a:xfrm>
            <a:off x="1069848" y="6355080"/>
            <a:ext cx="1520952" cy="365760"/>
          </a:xfrm>
        </p:spPr>
        <p:txBody>
          <a:bodyPr/>
          <a:lstStyle/>
          <a:p>
            <a:fld id="{73156FC1-554A-4037-87DB-68DB155AA58E}" type="slidenum">
              <a:rPr lang="fr-CA" smtClean="0"/>
              <a:pPr/>
              <a:t>‹N°›</a:t>
            </a:fld>
            <a:endParaRPr lang="fr-CA"/>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8229600" cy="914400"/>
          </a:xfrm>
        </p:spPr>
        <p:txBody>
          <a:bodyPr/>
          <a:lstStyle/>
          <a:p>
            <a:r>
              <a:rPr kumimoji="0" lang="fr-FR"/>
              <a:t>Cliquez pour modifier le style du titre</a:t>
            </a:r>
            <a:endParaRPr kumimoji="0" lang="en-US"/>
          </a:p>
        </p:txBody>
      </p:sp>
      <p:sp>
        <p:nvSpPr>
          <p:cNvPr id="5" name="Espace réservé de la date 4"/>
          <p:cNvSpPr>
            <a:spLocks noGrp="1"/>
          </p:cNvSpPr>
          <p:nvPr>
            <p:ph type="dt" sz="half" idx="10"/>
          </p:nvPr>
        </p:nvSpPr>
        <p:spPr/>
        <p:txBody>
          <a:bodyPr/>
          <a:lstStyle/>
          <a:p>
            <a:fld id="{052DCD43-37A2-4869-A71F-324CFBB5E969}" type="datetimeFigureOut">
              <a:rPr lang="fr-CA" smtClean="0"/>
              <a:pPr/>
              <a:t>2019-11-22</a:t>
            </a:fld>
            <a:endParaRPr lang="fr-CA"/>
          </a:p>
        </p:txBody>
      </p:sp>
      <p:sp>
        <p:nvSpPr>
          <p:cNvPr id="6" name="Espace réservé du pied de page 5"/>
          <p:cNvSpPr>
            <a:spLocks noGrp="1"/>
          </p:cNvSpPr>
          <p:nvPr>
            <p:ph type="ftr" sz="quarter" idx="11"/>
          </p:nvPr>
        </p:nvSpPr>
        <p:spPr/>
        <p:txBody>
          <a:bodyPr/>
          <a:lstStyle/>
          <a:p>
            <a:endParaRPr lang="fr-CA"/>
          </a:p>
        </p:txBody>
      </p:sp>
      <p:sp>
        <p:nvSpPr>
          <p:cNvPr id="7" name="Espace réservé du numéro de diapositive 6"/>
          <p:cNvSpPr>
            <a:spLocks noGrp="1"/>
          </p:cNvSpPr>
          <p:nvPr>
            <p:ph type="sldNum" sz="quarter" idx="12"/>
          </p:nvPr>
        </p:nvSpPr>
        <p:spPr/>
        <p:txBody>
          <a:bodyPr/>
          <a:lstStyle/>
          <a:p>
            <a:fld id="{73156FC1-554A-4037-87DB-68DB155AA58E}" type="slidenum">
              <a:rPr lang="fr-CA" smtClean="0"/>
              <a:pPr/>
              <a:t>‹N°›</a:t>
            </a:fld>
            <a:endParaRPr lang="fr-CA"/>
          </a:p>
        </p:txBody>
      </p:sp>
      <p:sp>
        <p:nvSpPr>
          <p:cNvPr id="9" name="Espace réservé du contenu 8"/>
          <p:cNvSpPr>
            <a:spLocks noGrp="1"/>
          </p:cNvSpPr>
          <p:nvPr>
            <p:ph sz="quarter" idx="1"/>
          </p:nvPr>
        </p:nvSpPr>
        <p:spPr>
          <a:xfrm>
            <a:off x="457200" y="1219200"/>
            <a:ext cx="4041648" cy="493776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1" name="Espace réservé du contenu 10"/>
          <p:cNvSpPr>
            <a:spLocks noGrp="1"/>
          </p:cNvSpPr>
          <p:nvPr>
            <p:ph sz="quarter" idx="2"/>
          </p:nvPr>
        </p:nvSpPr>
        <p:spPr>
          <a:xfrm>
            <a:off x="4632198" y="1216152"/>
            <a:ext cx="4041648" cy="493776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8229600" cy="914400"/>
          </a:xfrm>
        </p:spPr>
        <p:txBody>
          <a:bodyPr anchor="ctr"/>
          <a:lstStyle>
            <a:lvl1pPr>
              <a:defRPr/>
            </a:lvl1pPr>
          </a:lstStyle>
          <a:p>
            <a:r>
              <a:rPr kumimoji="0" lang="fr-FR"/>
              <a:t>Cliquez pour modifier le style du titre</a:t>
            </a:r>
            <a:endParaRPr kumimoji="0" lang="en-US"/>
          </a:p>
        </p:txBody>
      </p:sp>
      <p:sp>
        <p:nvSpPr>
          <p:cNvPr id="3" name="Espace réservé du texte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Cliquez pour modifier les styles du texte du masque</a:t>
            </a:r>
          </a:p>
        </p:txBody>
      </p:sp>
      <p:sp>
        <p:nvSpPr>
          <p:cNvPr id="4" name="Espace réservé du texte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Cliquez pour modifier les styles du texte du masque</a:t>
            </a:r>
          </a:p>
        </p:txBody>
      </p:sp>
      <p:sp>
        <p:nvSpPr>
          <p:cNvPr id="7" name="Espace réservé de la date 6"/>
          <p:cNvSpPr>
            <a:spLocks noGrp="1"/>
          </p:cNvSpPr>
          <p:nvPr>
            <p:ph type="dt" sz="half" idx="10"/>
          </p:nvPr>
        </p:nvSpPr>
        <p:spPr/>
        <p:txBody>
          <a:bodyPr/>
          <a:lstStyle/>
          <a:p>
            <a:fld id="{052DCD43-37A2-4869-A71F-324CFBB5E969}" type="datetimeFigureOut">
              <a:rPr lang="fr-CA" smtClean="0"/>
              <a:pPr/>
              <a:t>2019-11-22</a:t>
            </a:fld>
            <a:endParaRPr lang="fr-CA"/>
          </a:p>
        </p:txBody>
      </p:sp>
      <p:sp>
        <p:nvSpPr>
          <p:cNvPr id="8" name="Espace réservé du pied de page 7"/>
          <p:cNvSpPr>
            <a:spLocks noGrp="1"/>
          </p:cNvSpPr>
          <p:nvPr>
            <p:ph type="ftr" sz="quarter" idx="11"/>
          </p:nvPr>
        </p:nvSpPr>
        <p:spPr/>
        <p:txBody>
          <a:bodyPr/>
          <a:lstStyle/>
          <a:p>
            <a:endParaRPr lang="fr-CA"/>
          </a:p>
        </p:txBody>
      </p:sp>
      <p:sp>
        <p:nvSpPr>
          <p:cNvPr id="9" name="Espace réservé du numéro de diapositive 8"/>
          <p:cNvSpPr>
            <a:spLocks noGrp="1"/>
          </p:cNvSpPr>
          <p:nvPr>
            <p:ph type="sldNum" sz="quarter" idx="12"/>
          </p:nvPr>
        </p:nvSpPr>
        <p:spPr/>
        <p:txBody>
          <a:bodyPr/>
          <a:lstStyle/>
          <a:p>
            <a:fld id="{73156FC1-554A-4037-87DB-68DB155AA58E}" type="slidenum">
              <a:rPr lang="fr-CA" smtClean="0"/>
              <a:pPr/>
              <a:t>‹N°›</a:t>
            </a:fld>
            <a:endParaRPr lang="fr-CA"/>
          </a:p>
        </p:txBody>
      </p:sp>
      <p:sp>
        <p:nvSpPr>
          <p:cNvPr id="11" name="Espace réservé du contenu 10"/>
          <p:cNvSpPr>
            <a:spLocks noGrp="1"/>
          </p:cNvSpPr>
          <p:nvPr>
            <p:ph sz="quarter" idx="2"/>
          </p:nvPr>
        </p:nvSpPr>
        <p:spPr>
          <a:xfrm>
            <a:off x="457200" y="2133600"/>
            <a:ext cx="4038600" cy="40386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3" name="Espace réservé du contenu 12"/>
          <p:cNvSpPr>
            <a:spLocks noGrp="1"/>
          </p:cNvSpPr>
          <p:nvPr>
            <p:ph sz="quarter" idx="4"/>
          </p:nvPr>
        </p:nvSpPr>
        <p:spPr>
          <a:xfrm>
            <a:off x="4648200" y="2133600"/>
            <a:ext cx="4038600" cy="40386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8229600" cy="914400"/>
          </a:xfrm>
        </p:spPr>
        <p:txBody>
          <a:bodyPr/>
          <a:lstStyle/>
          <a:p>
            <a:r>
              <a:rPr kumimoji="0" lang="fr-FR"/>
              <a:t>Cliquez pour modifier le style du titre</a:t>
            </a:r>
            <a:endParaRPr kumimoji="0" lang="en-US"/>
          </a:p>
        </p:txBody>
      </p:sp>
      <p:sp>
        <p:nvSpPr>
          <p:cNvPr id="3" name="Espace réservé de la date 2"/>
          <p:cNvSpPr>
            <a:spLocks noGrp="1"/>
          </p:cNvSpPr>
          <p:nvPr>
            <p:ph type="dt" sz="half" idx="10"/>
          </p:nvPr>
        </p:nvSpPr>
        <p:spPr/>
        <p:txBody>
          <a:bodyPr/>
          <a:lstStyle/>
          <a:p>
            <a:fld id="{052DCD43-37A2-4869-A71F-324CFBB5E969}" type="datetimeFigureOut">
              <a:rPr lang="fr-CA" smtClean="0"/>
              <a:pPr/>
              <a:t>2019-11-22</a:t>
            </a:fld>
            <a:endParaRPr lang="fr-CA"/>
          </a:p>
        </p:txBody>
      </p:sp>
      <p:sp>
        <p:nvSpPr>
          <p:cNvPr id="4" name="Espace réservé du pied de page 3"/>
          <p:cNvSpPr>
            <a:spLocks noGrp="1"/>
          </p:cNvSpPr>
          <p:nvPr>
            <p:ph type="ftr" sz="quarter" idx="11"/>
          </p:nvPr>
        </p:nvSpPr>
        <p:spPr/>
        <p:txBody>
          <a:bodyPr/>
          <a:lstStyle/>
          <a:p>
            <a:endParaRPr lang="fr-CA"/>
          </a:p>
        </p:txBody>
      </p:sp>
      <p:sp>
        <p:nvSpPr>
          <p:cNvPr id="5" name="Espace réservé du numéro de diapositive 4"/>
          <p:cNvSpPr>
            <a:spLocks noGrp="1"/>
          </p:cNvSpPr>
          <p:nvPr>
            <p:ph type="sldNum" sz="quarter" idx="12"/>
          </p:nvPr>
        </p:nvSpPr>
        <p:spPr/>
        <p:txBody>
          <a:bodyPr/>
          <a:lstStyle/>
          <a:p>
            <a:fld id="{73156FC1-554A-4037-87DB-68DB155AA58E}" type="slidenum">
              <a:rPr lang="fr-CA" smtClean="0"/>
              <a:pPr/>
              <a:t>‹N°›</a:t>
            </a:fld>
            <a:endParaRPr lang="fr-CA"/>
          </a:p>
        </p:txBody>
      </p:sp>
      <p:sp>
        <p:nvSpPr>
          <p:cNvPr id="6" name="Triangle isocè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52DCD43-37A2-4869-A71F-324CFBB5E969}" type="datetimeFigureOut">
              <a:rPr lang="fr-CA" smtClean="0"/>
              <a:pPr/>
              <a:t>2019-11-22</a:t>
            </a:fld>
            <a:endParaRPr lang="fr-CA"/>
          </a:p>
        </p:txBody>
      </p:sp>
      <p:sp>
        <p:nvSpPr>
          <p:cNvPr id="3" name="Espace réservé du pied de page 2"/>
          <p:cNvSpPr>
            <a:spLocks noGrp="1"/>
          </p:cNvSpPr>
          <p:nvPr>
            <p:ph type="ftr" sz="quarter" idx="11"/>
          </p:nvPr>
        </p:nvSpPr>
        <p:spPr/>
        <p:txBody>
          <a:bodyPr/>
          <a:lstStyle/>
          <a:p>
            <a:endParaRPr lang="fr-CA"/>
          </a:p>
        </p:txBody>
      </p:sp>
      <p:sp>
        <p:nvSpPr>
          <p:cNvPr id="4" name="Espace réservé du numéro de diapositive 3"/>
          <p:cNvSpPr>
            <a:spLocks noGrp="1"/>
          </p:cNvSpPr>
          <p:nvPr>
            <p:ph type="sldNum" sz="quarter" idx="12"/>
          </p:nvPr>
        </p:nvSpPr>
        <p:spPr/>
        <p:txBody>
          <a:bodyPr/>
          <a:lstStyle/>
          <a:p>
            <a:fld id="{73156FC1-554A-4037-87DB-68DB155AA58E}" type="slidenum">
              <a:rPr lang="fr-CA" smtClean="0"/>
              <a:pPr/>
              <a:t>‹N°›</a:t>
            </a:fld>
            <a:endParaRPr lang="fr-CA"/>
          </a:p>
        </p:txBody>
      </p:sp>
      <p:sp>
        <p:nvSpPr>
          <p:cNvPr id="5" name="Connecteur droit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Triangle isocè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fr-FR"/>
              <a:t>Cliquez pour modifier le style du titre</a:t>
            </a:r>
            <a:endParaRPr kumimoji="0" lang="en-US"/>
          </a:p>
        </p:txBody>
      </p:sp>
      <p:sp>
        <p:nvSpPr>
          <p:cNvPr id="3" name="Espace réservé du texte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fr-FR"/>
              <a:t>Cliquez pour modifier les styles du texte du masque</a:t>
            </a:r>
          </a:p>
        </p:txBody>
      </p:sp>
      <p:sp>
        <p:nvSpPr>
          <p:cNvPr id="5" name="Espace réservé de la date 4"/>
          <p:cNvSpPr>
            <a:spLocks noGrp="1"/>
          </p:cNvSpPr>
          <p:nvPr>
            <p:ph type="dt" sz="half" idx="10"/>
          </p:nvPr>
        </p:nvSpPr>
        <p:spPr/>
        <p:txBody>
          <a:bodyPr/>
          <a:lstStyle/>
          <a:p>
            <a:fld id="{052DCD43-37A2-4869-A71F-324CFBB5E969}" type="datetimeFigureOut">
              <a:rPr lang="fr-CA" smtClean="0"/>
              <a:pPr/>
              <a:t>2019-11-22</a:t>
            </a:fld>
            <a:endParaRPr lang="fr-CA"/>
          </a:p>
        </p:txBody>
      </p:sp>
      <p:sp>
        <p:nvSpPr>
          <p:cNvPr id="6" name="Espace réservé du pied de page 5"/>
          <p:cNvSpPr>
            <a:spLocks noGrp="1"/>
          </p:cNvSpPr>
          <p:nvPr>
            <p:ph type="ftr" sz="quarter" idx="11"/>
          </p:nvPr>
        </p:nvSpPr>
        <p:spPr/>
        <p:txBody>
          <a:bodyPr/>
          <a:lstStyle/>
          <a:p>
            <a:endParaRPr lang="fr-CA"/>
          </a:p>
        </p:txBody>
      </p:sp>
      <p:sp>
        <p:nvSpPr>
          <p:cNvPr id="7" name="Espace réservé du numéro de diapositive 6"/>
          <p:cNvSpPr>
            <a:spLocks noGrp="1"/>
          </p:cNvSpPr>
          <p:nvPr>
            <p:ph type="sldNum" sz="quarter" idx="12"/>
          </p:nvPr>
        </p:nvSpPr>
        <p:spPr/>
        <p:txBody>
          <a:bodyPr/>
          <a:lstStyle/>
          <a:p>
            <a:fld id="{73156FC1-554A-4037-87DB-68DB155AA58E}" type="slidenum">
              <a:rPr lang="fr-CA" smtClean="0"/>
              <a:pPr/>
              <a:t>‹N°›</a:t>
            </a:fld>
            <a:endParaRPr lang="fr-CA"/>
          </a:p>
        </p:txBody>
      </p:sp>
      <p:sp>
        <p:nvSpPr>
          <p:cNvPr id="8" name="Connecteur droit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Connecteur droit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Triangle isocè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Espace réservé du contenu 11"/>
          <p:cNvSpPr>
            <a:spLocks noGrp="1"/>
          </p:cNvSpPr>
          <p:nvPr>
            <p:ph sz="quarter" idx="1"/>
          </p:nvPr>
        </p:nvSpPr>
        <p:spPr>
          <a:xfrm>
            <a:off x="304800" y="304800"/>
            <a:ext cx="5715000" cy="57150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fr-FR"/>
              <a:t>Cliquez pour modifier le style du titre</a:t>
            </a:r>
            <a:endParaRPr kumimoji="0" lang="en-US"/>
          </a:p>
        </p:txBody>
      </p:sp>
      <p:sp>
        <p:nvSpPr>
          <p:cNvPr id="3" name="Espace réservé pour une image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fr-FR"/>
              <a:t>Cliquez sur l'icône pour ajouter une image</a:t>
            </a:r>
            <a:endParaRPr kumimoji="0" lang="en-US" dirty="0"/>
          </a:p>
        </p:txBody>
      </p:sp>
      <p:sp>
        <p:nvSpPr>
          <p:cNvPr id="4" name="Espace réservé du texte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fr-FR"/>
              <a:t>Cliquez pour modifier les styles du texte du masque</a:t>
            </a:r>
          </a:p>
        </p:txBody>
      </p:sp>
      <p:sp>
        <p:nvSpPr>
          <p:cNvPr id="5" name="Espace réservé de la date 4"/>
          <p:cNvSpPr>
            <a:spLocks noGrp="1"/>
          </p:cNvSpPr>
          <p:nvPr>
            <p:ph type="dt" sz="half" idx="10"/>
          </p:nvPr>
        </p:nvSpPr>
        <p:spPr/>
        <p:txBody>
          <a:bodyPr/>
          <a:lstStyle/>
          <a:p>
            <a:fld id="{052DCD43-37A2-4869-A71F-324CFBB5E969}" type="datetimeFigureOut">
              <a:rPr lang="fr-CA" smtClean="0"/>
              <a:pPr/>
              <a:t>2019-11-22</a:t>
            </a:fld>
            <a:endParaRPr lang="fr-CA"/>
          </a:p>
        </p:txBody>
      </p:sp>
      <p:sp>
        <p:nvSpPr>
          <p:cNvPr id="6" name="Espace réservé du pied de page 5"/>
          <p:cNvSpPr>
            <a:spLocks noGrp="1"/>
          </p:cNvSpPr>
          <p:nvPr>
            <p:ph type="ftr" sz="quarter" idx="11"/>
          </p:nvPr>
        </p:nvSpPr>
        <p:spPr/>
        <p:txBody>
          <a:bodyPr/>
          <a:lstStyle/>
          <a:p>
            <a:endParaRPr lang="fr-CA"/>
          </a:p>
        </p:txBody>
      </p:sp>
      <p:sp>
        <p:nvSpPr>
          <p:cNvPr id="7" name="Espace réservé du numéro de diapositive 6"/>
          <p:cNvSpPr>
            <a:spLocks noGrp="1"/>
          </p:cNvSpPr>
          <p:nvPr>
            <p:ph type="sldNum" sz="quarter" idx="12"/>
          </p:nvPr>
        </p:nvSpPr>
        <p:spPr/>
        <p:txBody>
          <a:bodyPr/>
          <a:lstStyle/>
          <a:p>
            <a:fld id="{73156FC1-554A-4037-87DB-68DB155AA58E}" type="slidenum">
              <a:rPr lang="fr-CA" smtClean="0"/>
              <a:pPr/>
              <a:t>‹N°›</a:t>
            </a:fld>
            <a:endParaRPr lang="fr-CA"/>
          </a:p>
        </p:txBody>
      </p:sp>
      <p:sp>
        <p:nvSpPr>
          <p:cNvPr id="8" name="Connecteur droit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Triangle isocè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Espace réservé du titre 21"/>
          <p:cNvSpPr>
            <a:spLocks noGrp="1"/>
          </p:cNvSpPr>
          <p:nvPr>
            <p:ph type="title"/>
          </p:nvPr>
        </p:nvSpPr>
        <p:spPr>
          <a:xfrm>
            <a:off x="457200" y="152400"/>
            <a:ext cx="8229600" cy="990600"/>
          </a:xfrm>
          <a:prstGeom prst="rect">
            <a:avLst/>
          </a:prstGeom>
        </p:spPr>
        <p:txBody>
          <a:bodyPr vert="horz" anchor="b" anchorCtr="0">
            <a:normAutofit/>
          </a:bodyPr>
          <a:lstStyle/>
          <a:p>
            <a:r>
              <a:rPr kumimoji="0" lang="fr-FR"/>
              <a:t>Cliquez pour modifier le style du titre</a:t>
            </a:r>
            <a:endParaRPr kumimoji="0" lang="en-US"/>
          </a:p>
        </p:txBody>
      </p:sp>
      <p:sp>
        <p:nvSpPr>
          <p:cNvPr id="13" name="Espace réservé du texte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fr-FR"/>
              <a:t>Cliquez pour modifier les styles du texte du masque</a:t>
            </a:r>
          </a:p>
          <a:p>
            <a:pPr lvl="1" eaLnBrk="1" latinLnBrk="0" hangingPunct="1"/>
            <a:r>
              <a:rPr kumimoji="0" lang="fr-FR"/>
              <a:t>Deuxième niveau</a:t>
            </a:r>
          </a:p>
          <a:p>
            <a:pPr lvl="2" eaLnBrk="1" latinLnBrk="0" hangingPunct="1"/>
            <a:r>
              <a:rPr kumimoji="0" lang="fr-FR"/>
              <a:t>Troisième niveau</a:t>
            </a:r>
          </a:p>
          <a:p>
            <a:pPr lvl="3" eaLnBrk="1" latinLnBrk="0" hangingPunct="1"/>
            <a:r>
              <a:rPr kumimoji="0" lang="fr-FR"/>
              <a:t>Quatrième niveau</a:t>
            </a:r>
          </a:p>
          <a:p>
            <a:pPr lvl="4" eaLnBrk="1" latinLnBrk="0" hangingPunct="1"/>
            <a:r>
              <a:rPr kumimoji="0" lang="fr-FR"/>
              <a:t>Cinquième niveau</a:t>
            </a:r>
            <a:endParaRPr kumimoji="0" lang="en-US"/>
          </a:p>
        </p:txBody>
      </p:sp>
      <p:sp>
        <p:nvSpPr>
          <p:cNvPr id="14" name="Espace réservé de la date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052DCD43-37A2-4869-A71F-324CFBB5E969}" type="datetimeFigureOut">
              <a:rPr lang="fr-CA" smtClean="0"/>
              <a:pPr/>
              <a:t>2019-11-22</a:t>
            </a:fld>
            <a:endParaRPr lang="fr-CA"/>
          </a:p>
        </p:txBody>
      </p:sp>
      <p:sp>
        <p:nvSpPr>
          <p:cNvPr id="3" name="Espace réservé du pied de page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fr-CA"/>
          </a:p>
        </p:txBody>
      </p:sp>
      <p:sp>
        <p:nvSpPr>
          <p:cNvPr id="23" name="Espace réservé du numéro de diapositive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73156FC1-554A-4037-87DB-68DB155AA58E}" type="slidenum">
              <a:rPr lang="fr-CA" smtClean="0"/>
              <a:pPr/>
              <a:t>‹N°›</a:t>
            </a:fld>
            <a:endParaRPr lang="fr-CA"/>
          </a:p>
        </p:txBody>
      </p:sp>
      <p:sp>
        <p:nvSpPr>
          <p:cNvPr id="28" name="Connecteur droit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Connecteur droit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Triangle isocè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tags" Target="../tags/tag3.xml"/><Relationship Id="rId7" Type="http://schemas.openxmlformats.org/officeDocument/2006/relationships/image" Target="../media/image2.jpe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4.xml"/></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2.xml"/><Relationship Id="rId3" Type="http://schemas.openxmlformats.org/officeDocument/2006/relationships/tags" Target="../tags/tag7.xml"/><Relationship Id="rId7" Type="http://schemas.openxmlformats.org/officeDocument/2006/relationships/slideLayout" Target="../slideLayouts/slideLayout2.xml"/><Relationship Id="rId12" Type="http://schemas.openxmlformats.org/officeDocument/2006/relationships/image" Target="../media/image7.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image" Target="../media/image6.png"/><Relationship Id="rId5" Type="http://schemas.openxmlformats.org/officeDocument/2006/relationships/tags" Target="../tags/tag9.xml"/><Relationship Id="rId10" Type="http://schemas.openxmlformats.org/officeDocument/2006/relationships/image" Target="../media/image5.png"/><Relationship Id="rId4" Type="http://schemas.openxmlformats.org/officeDocument/2006/relationships/tags" Target="../tags/tag8.xml"/><Relationship Id="rId9"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8.png"/><Relationship Id="rId5" Type="http://schemas.openxmlformats.org/officeDocument/2006/relationships/notesSlide" Target="../notesSlides/notesSlide3.xml"/><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image" Target="../media/image10.jpe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9.png"/><Relationship Id="rId5" Type="http://schemas.openxmlformats.org/officeDocument/2006/relationships/notesSlide" Target="../notesSlides/notesSlide4.xml"/><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tags" Target="../tags/tag19.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tags" Target="../tags/tag21.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8" Type="http://schemas.openxmlformats.org/officeDocument/2006/relationships/hyperlink" Target="http://www.youtube.com/watch?v=JMQh5fyCFN0" TargetMode="External"/><Relationship Id="rId3" Type="http://schemas.openxmlformats.org/officeDocument/2006/relationships/tags" Target="../tags/tag25.xml"/><Relationship Id="rId7" Type="http://schemas.openxmlformats.org/officeDocument/2006/relationships/image" Target="../media/image11.png"/><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notesSlide" Target="../notesSlides/notesSlide8.xml"/><Relationship Id="rId5" Type="http://schemas.openxmlformats.org/officeDocument/2006/relationships/slideLayout" Target="../slideLayouts/slideLayout2.xml"/><Relationship Id="rId4" Type="http://schemas.openxmlformats.org/officeDocument/2006/relationships/tags" Target="../tags/tag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custDataLst>
              <p:tags r:id="rId1"/>
            </p:custDataLst>
          </p:nvPr>
        </p:nvSpPr>
        <p:spPr/>
        <p:txBody>
          <a:bodyPr/>
          <a:lstStyle/>
          <a:p>
            <a:r>
              <a:rPr lang="fr-CA" dirty="0"/>
              <a:t>L’influence sociale </a:t>
            </a:r>
          </a:p>
        </p:txBody>
      </p:sp>
      <p:sp>
        <p:nvSpPr>
          <p:cNvPr id="3" name="Sous-titre 2"/>
          <p:cNvSpPr>
            <a:spLocks noGrp="1"/>
          </p:cNvSpPr>
          <p:nvPr>
            <p:ph type="subTitle" idx="1"/>
            <p:custDataLst>
              <p:tags r:id="rId2"/>
            </p:custDataLst>
          </p:nvPr>
        </p:nvSpPr>
        <p:spPr/>
        <p:txBody>
          <a:bodyPr>
            <a:normAutofit fontScale="85000" lnSpcReduction="10000"/>
          </a:bodyPr>
          <a:lstStyle/>
          <a:p>
            <a:pPr lvl="1"/>
            <a:r>
              <a:rPr lang="fr-CA" sz="1700" dirty="0"/>
              <a:t>Modification du cpt ou des croyances d’un individu sous l’effet d’une pression réelle ou imaginaire, volontaire ou involontaire et exercée par une personne ou un groupe.</a:t>
            </a:r>
          </a:p>
          <a:p>
            <a:endParaRPr lang="fr-CA" dirty="0"/>
          </a:p>
        </p:txBody>
      </p:sp>
      <p:pic>
        <p:nvPicPr>
          <p:cNvPr id="9224" name="Picture 8" descr="http://www.cestlhistoiredunefille.com/wp-content/uploads/2009/10/social-media-people.jpg"/>
          <p:cNvPicPr>
            <a:picLocks noChangeAspect="1" noChangeArrowheads="1"/>
          </p:cNvPicPr>
          <p:nvPr>
            <p:custDataLst>
              <p:tags r:id="rId3"/>
            </p:custDataLst>
          </p:nvPr>
        </p:nvPicPr>
        <p:blipFill>
          <a:blip r:embed="rId7" cstate="email"/>
          <a:srcRect/>
          <a:stretch>
            <a:fillRect/>
          </a:stretch>
        </p:blipFill>
        <p:spPr bwMode="auto">
          <a:xfrm>
            <a:off x="906016" y="908720"/>
            <a:ext cx="3810000" cy="2533651"/>
          </a:xfrm>
          <a:prstGeom prst="rect">
            <a:avLst/>
          </a:prstGeom>
          <a:noFill/>
        </p:spPr>
      </p:pic>
      <p:pic>
        <p:nvPicPr>
          <p:cNvPr id="5" name="Picture 5"/>
          <p:cNvPicPr>
            <a:picLocks noChangeAspect="1" noChangeArrowheads="1"/>
          </p:cNvPicPr>
          <p:nvPr>
            <p:custDataLst>
              <p:tags r:id="rId4"/>
            </p:custDataLst>
          </p:nvPr>
        </p:nvPicPr>
        <p:blipFill>
          <a:blip r:embed="rId8">
            <a:extLst>
              <a:ext uri="{28A0092B-C50C-407E-A947-70E740481C1C}">
                <a14:useLocalDpi xmlns:a14="http://schemas.microsoft.com/office/drawing/2010/main" val="0"/>
              </a:ext>
            </a:extLst>
          </a:blip>
          <a:srcRect/>
          <a:stretch>
            <a:fillRect/>
          </a:stretch>
        </p:blipFill>
        <p:spPr bwMode="auto">
          <a:xfrm>
            <a:off x="6000760" y="1214422"/>
            <a:ext cx="2403883" cy="1596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normAutofit/>
          </a:bodyPr>
          <a:lstStyle/>
          <a:p>
            <a:r>
              <a:rPr lang="fr-CA" sz="2400" dirty="0"/>
              <a:t>Les différentes formes d’influences sociales suite…</a:t>
            </a:r>
          </a:p>
        </p:txBody>
      </p:sp>
      <p:sp>
        <p:nvSpPr>
          <p:cNvPr id="3" name="Espace réservé du contenu 2"/>
          <p:cNvSpPr>
            <a:spLocks noGrp="1"/>
          </p:cNvSpPr>
          <p:nvPr>
            <p:ph sz="quarter" idx="1"/>
            <p:custDataLst>
              <p:tags r:id="rId2"/>
            </p:custDataLst>
          </p:nvPr>
        </p:nvSpPr>
        <p:spPr>
          <a:xfrm>
            <a:off x="-36512" y="1196752"/>
            <a:ext cx="8712968" cy="4937760"/>
          </a:xfrm>
        </p:spPr>
        <p:txBody>
          <a:bodyPr>
            <a:normAutofit/>
          </a:bodyPr>
          <a:lstStyle/>
          <a:p>
            <a:r>
              <a:rPr lang="fr-CA" sz="2000" dirty="0"/>
              <a:t>Le conformisme</a:t>
            </a:r>
          </a:p>
          <a:p>
            <a:pPr lvl="1"/>
            <a:r>
              <a:rPr lang="fr-CA" sz="1700" dirty="0"/>
              <a:t> Changement de comportements ou de croyances résultant de la pression réelle </a:t>
            </a:r>
          </a:p>
          <a:p>
            <a:pPr marL="594360" lvl="2" indent="0">
              <a:buNone/>
            </a:pPr>
            <a:r>
              <a:rPr lang="fr-CA" sz="1400" dirty="0"/>
              <a:t>Ou imaginée d’une majorité à l’endroit d’un individu ou d’une minorité d’individus.</a:t>
            </a:r>
          </a:p>
          <a:p>
            <a:pPr lvl="1"/>
            <a:endParaRPr lang="fr-CA" sz="1700" dirty="0"/>
          </a:p>
          <a:p>
            <a:pPr lvl="1"/>
            <a:r>
              <a:rPr lang="fr-CA" sz="1700" dirty="0"/>
              <a:t>Expérience de </a:t>
            </a:r>
            <a:r>
              <a:rPr lang="fr-CA" sz="1700" dirty="0" err="1"/>
              <a:t>Shériff</a:t>
            </a:r>
            <a:r>
              <a:rPr lang="fr-CA" sz="1700" dirty="0"/>
              <a:t> (1936)</a:t>
            </a:r>
          </a:p>
          <a:p>
            <a:pPr lvl="2"/>
            <a:r>
              <a:rPr lang="fr-CA" sz="1400" dirty="0"/>
              <a:t>Expérience concernant l’effet autocinétique</a:t>
            </a:r>
          </a:p>
          <a:p>
            <a:pPr lvl="3"/>
            <a:r>
              <a:rPr lang="fr-CA" sz="1200" dirty="0"/>
              <a:t>Dans une pièce obscure, une source lumineuse semble se déplacer alors qu’elle est fixe. </a:t>
            </a:r>
          </a:p>
          <a:p>
            <a:pPr lvl="3"/>
            <a:r>
              <a:rPr lang="fr-CA" sz="1200" dirty="0"/>
              <a:t>Premier temps : participants laissés seuls donnaient leurs estimations (variations interindividuelles appréciables)</a:t>
            </a:r>
          </a:p>
          <a:p>
            <a:pPr lvl="3"/>
            <a:r>
              <a:rPr lang="fr-CA" sz="1200" dirty="0"/>
              <a:t>Deuxième temps en groupe de 3 participants pour 3 sessions consécutives  donnent estimations à tour de rôle.</a:t>
            </a:r>
          </a:p>
          <a:p>
            <a:pPr lvl="3"/>
            <a:r>
              <a:rPr lang="fr-CA" sz="1200" dirty="0"/>
              <a:t>Au bout de 3 jours, chacun des groupes avait établi ses propres normes quant aux estimations. </a:t>
            </a:r>
          </a:p>
          <a:p>
            <a:pPr lvl="3"/>
            <a:r>
              <a:rPr lang="fr-CA" sz="1200" dirty="0"/>
              <a:t>Troisième temps : retour évaluation seul avec le constat que l’estimation retenue dans le groupe est maintenue. </a:t>
            </a:r>
          </a:p>
          <a:p>
            <a:pPr lvl="3"/>
            <a:r>
              <a:rPr lang="fr-CA" sz="1200" dirty="0"/>
              <a:t>2 constats  : 1- Le groupe influence et 2- cette influence perdure au-delà de la dissolution via l’intériorisation. </a:t>
            </a:r>
            <a:endParaRPr lang="fr-CA" sz="1400" dirty="0"/>
          </a:p>
          <a:p>
            <a:pPr lvl="1"/>
            <a:r>
              <a:rPr lang="fr-CA" sz="1700" dirty="0"/>
              <a:t>L’expérience de Asch (1951)</a:t>
            </a:r>
          </a:p>
          <a:p>
            <a:pPr lvl="2"/>
            <a:r>
              <a:rPr lang="fr-CA" sz="1400" dirty="0"/>
              <a:t>Les participants se sont conformés à la mesure incorrecte fournie par les complices dans    37% des cas</a:t>
            </a:r>
          </a:p>
          <a:p>
            <a:pPr lvl="1"/>
            <a:endParaRPr lang="fr-CA" sz="1700" dirty="0"/>
          </a:p>
          <a:p>
            <a:pPr lvl="1"/>
            <a:endParaRPr lang="fr-CA" sz="1700" dirty="0"/>
          </a:p>
          <a:p>
            <a:pPr lvl="1"/>
            <a:endParaRPr lang="fr-CA" sz="1700" dirty="0"/>
          </a:p>
          <a:p>
            <a:pPr lvl="1"/>
            <a:endParaRPr lang="fr-CA" sz="1700" dirty="0"/>
          </a:p>
          <a:p>
            <a:endParaRPr lang="fr-CA" sz="2000" dirty="0"/>
          </a:p>
        </p:txBody>
      </p:sp>
      <p:pic>
        <p:nvPicPr>
          <p:cNvPr id="1027" name="Picture 3"/>
          <p:cNvPicPr>
            <a:picLocks noChangeAspect="1" noChangeArrowheads="1"/>
          </p:cNvPicPr>
          <p:nvPr>
            <p:custDataLst>
              <p:tags r:id="rId3"/>
            </p:custDataLst>
          </p:nvPr>
        </p:nvPicPr>
        <p:blipFill>
          <a:blip r:embed="rId9" cstate="print"/>
          <a:srcRect/>
          <a:stretch>
            <a:fillRect/>
          </a:stretch>
        </p:blipFill>
        <p:spPr bwMode="auto">
          <a:xfrm>
            <a:off x="7808124" y="1340768"/>
            <a:ext cx="1156364" cy="1512168"/>
          </a:xfrm>
          <a:prstGeom prst="rect">
            <a:avLst/>
          </a:prstGeom>
          <a:noFill/>
          <a:ln w="9525">
            <a:noFill/>
            <a:miter lim="800000"/>
            <a:headEnd/>
            <a:tailEnd/>
          </a:ln>
        </p:spPr>
      </p:pic>
      <p:pic>
        <p:nvPicPr>
          <p:cNvPr id="6" name="Picture 2"/>
          <p:cNvPicPr>
            <a:picLocks noChangeAspect="1" noChangeArrowheads="1"/>
          </p:cNvPicPr>
          <p:nvPr>
            <p:custDataLst>
              <p:tags r:id="rId4"/>
            </p:custDataLst>
          </p:nvPr>
        </p:nvPicPr>
        <p:blipFill>
          <a:blip r:embed="rId10" cstate="print"/>
          <a:srcRect/>
          <a:stretch>
            <a:fillRect/>
          </a:stretch>
        </p:blipFill>
        <p:spPr bwMode="auto">
          <a:xfrm>
            <a:off x="4572000" y="5273824"/>
            <a:ext cx="2058228" cy="1584176"/>
          </a:xfrm>
          <a:prstGeom prst="rect">
            <a:avLst/>
          </a:prstGeom>
          <a:noFill/>
          <a:ln w="9525">
            <a:noFill/>
            <a:miter lim="800000"/>
            <a:headEnd/>
            <a:tailEnd/>
          </a:ln>
        </p:spPr>
      </p:pic>
      <p:pic>
        <p:nvPicPr>
          <p:cNvPr id="1028" name="Picture 4"/>
          <p:cNvPicPr>
            <a:picLocks noChangeAspect="1" noChangeArrowheads="1"/>
          </p:cNvPicPr>
          <p:nvPr>
            <p:custDataLst>
              <p:tags r:id="rId5"/>
            </p:custDataLst>
          </p:nvPr>
        </p:nvPicPr>
        <p:blipFill>
          <a:blip r:embed="rId11" cstate="print"/>
          <a:srcRect/>
          <a:stretch>
            <a:fillRect/>
          </a:stretch>
        </p:blipFill>
        <p:spPr bwMode="auto">
          <a:xfrm>
            <a:off x="827584" y="5283765"/>
            <a:ext cx="3048000" cy="1371600"/>
          </a:xfrm>
          <a:prstGeom prst="rect">
            <a:avLst/>
          </a:prstGeom>
          <a:noFill/>
          <a:ln w="9525">
            <a:noFill/>
            <a:miter lim="800000"/>
            <a:headEnd/>
            <a:tailEnd/>
          </a:ln>
        </p:spPr>
      </p:pic>
      <p:pic>
        <p:nvPicPr>
          <p:cNvPr id="1030" name="Picture 6"/>
          <p:cNvPicPr>
            <a:picLocks noChangeAspect="1" noChangeArrowheads="1"/>
          </p:cNvPicPr>
          <p:nvPr>
            <p:custDataLst>
              <p:tags r:id="rId6"/>
            </p:custDataLst>
          </p:nvPr>
        </p:nvPicPr>
        <p:blipFill>
          <a:blip r:embed="rId12" cstate="print"/>
          <a:srcRect/>
          <a:stretch>
            <a:fillRect/>
          </a:stretch>
        </p:blipFill>
        <p:spPr bwMode="auto">
          <a:xfrm>
            <a:off x="7308561" y="5259539"/>
            <a:ext cx="1312540" cy="147004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normAutofit/>
          </a:bodyPr>
          <a:lstStyle/>
          <a:p>
            <a:r>
              <a:rPr lang="fr-CA" sz="2400" dirty="0"/>
              <a:t>Les différentes formes d’influences sociales suite…</a:t>
            </a:r>
          </a:p>
        </p:txBody>
      </p:sp>
      <p:sp>
        <p:nvSpPr>
          <p:cNvPr id="3" name="Espace réservé du contenu 2"/>
          <p:cNvSpPr>
            <a:spLocks noGrp="1"/>
          </p:cNvSpPr>
          <p:nvPr>
            <p:ph sz="quarter" idx="1"/>
            <p:custDataLst>
              <p:tags r:id="rId2"/>
            </p:custDataLst>
          </p:nvPr>
        </p:nvSpPr>
        <p:spPr>
          <a:xfrm>
            <a:off x="179512" y="1219200"/>
            <a:ext cx="8640960" cy="4937760"/>
          </a:xfrm>
        </p:spPr>
        <p:txBody>
          <a:bodyPr>
            <a:normAutofit/>
          </a:bodyPr>
          <a:lstStyle/>
          <a:p>
            <a:r>
              <a:rPr lang="fr-CA" sz="2000" dirty="0"/>
              <a:t>L’acquiescement</a:t>
            </a:r>
          </a:p>
          <a:p>
            <a:pPr lvl="1"/>
            <a:r>
              <a:rPr lang="fr-FR" sz="1800" dirty="0"/>
              <a:t>Forme de réaction aux influences sociales qui consiste pour un individu à se conformer aux désirs de la source d’influence.</a:t>
            </a:r>
          </a:p>
          <a:p>
            <a:pPr lvl="1"/>
            <a:endParaRPr lang="fr-FR" sz="1800" dirty="0"/>
          </a:p>
          <a:p>
            <a:pPr lvl="1"/>
            <a:r>
              <a:rPr lang="fr-FR" sz="1800" dirty="0"/>
              <a:t>Différentes techniques permettent de provoquer l’acquiescement</a:t>
            </a:r>
          </a:p>
          <a:p>
            <a:pPr lvl="2"/>
            <a:r>
              <a:rPr lang="fr-FR" sz="1500" dirty="0"/>
              <a:t>La présentation de la demande</a:t>
            </a:r>
          </a:p>
          <a:p>
            <a:pPr lvl="3"/>
            <a:r>
              <a:rPr lang="fr-FR" sz="1300" dirty="0"/>
              <a:t>Effet de surprise vs temps de préparation  : expérience du siège dans le métro</a:t>
            </a:r>
          </a:p>
          <a:p>
            <a:pPr lvl="3"/>
            <a:r>
              <a:rPr lang="fr-FR" sz="1300" dirty="0"/>
              <a:t>L’ajout d’une raison à la fin de la demande </a:t>
            </a:r>
          </a:p>
          <a:p>
            <a:pPr lvl="4"/>
            <a:r>
              <a:rPr lang="fr-FR" sz="1500" dirty="0"/>
              <a:t>Expérience de </a:t>
            </a:r>
            <a:r>
              <a:rPr lang="fr-FR" sz="1500" dirty="0" err="1"/>
              <a:t>Blank</a:t>
            </a:r>
            <a:r>
              <a:rPr lang="fr-FR" sz="1500" dirty="0"/>
              <a:t> et </a:t>
            </a:r>
            <a:r>
              <a:rPr lang="fr-FR" sz="1500" dirty="0" err="1"/>
              <a:t>Chanowitz</a:t>
            </a:r>
            <a:r>
              <a:rPr lang="fr-FR" sz="1500" dirty="0"/>
              <a:t> (1978)</a:t>
            </a:r>
          </a:p>
          <a:p>
            <a:pPr lvl="5"/>
            <a:r>
              <a:rPr lang="fr-FR" sz="1500" dirty="0"/>
              <a:t>Condition I: excusez-moi, j’ai 5 pages, est-ce que je peux utiliser la photocopieuse</a:t>
            </a:r>
          </a:p>
          <a:p>
            <a:pPr lvl="5"/>
            <a:r>
              <a:rPr lang="fr-FR" sz="1500" dirty="0"/>
              <a:t>Condition II: idem I + parce que je suis pressé ( le pourcentage passe de 60% à 94%)</a:t>
            </a:r>
          </a:p>
          <a:p>
            <a:pPr lvl="5"/>
            <a:r>
              <a:rPr lang="fr-FR" sz="1500" dirty="0"/>
              <a:t>Condition III:  idem I + parce que je veux faire des photocopies  =  93%  acquiescent. </a:t>
            </a:r>
          </a:p>
          <a:p>
            <a:pPr lvl="5"/>
            <a:r>
              <a:rPr lang="fr-FR" sz="1500" dirty="0"/>
              <a:t>Constat : augmentation acquiescement, même si raison  non valable!</a:t>
            </a:r>
          </a:p>
          <a:p>
            <a:pPr lvl="6"/>
            <a:r>
              <a:rPr lang="fr-FR" sz="1300" dirty="0"/>
              <a:t>S’explique par </a:t>
            </a:r>
            <a:r>
              <a:rPr lang="fr-FR" sz="1300" b="1" i="1" dirty="0"/>
              <a:t> l’attention insouciante    </a:t>
            </a:r>
            <a:r>
              <a:rPr lang="fr-FR" sz="1300" dirty="0" err="1"/>
              <a:t>i.e</a:t>
            </a:r>
            <a:r>
              <a:rPr lang="fr-FR" sz="1300" dirty="0"/>
              <a:t> état de non conscience où réponse automatique qui considère l’information comme justifiée a/c du « parce que ». </a:t>
            </a:r>
          </a:p>
          <a:p>
            <a:pPr lvl="4"/>
            <a:endParaRPr lang="fr-FR" sz="1100" dirty="0"/>
          </a:p>
          <a:p>
            <a:pPr lvl="1"/>
            <a:endParaRPr lang="fr-CA" sz="1700" dirty="0"/>
          </a:p>
          <a:p>
            <a:pPr lvl="1"/>
            <a:endParaRPr lang="fr-CA" sz="1700" dirty="0"/>
          </a:p>
          <a:p>
            <a:endParaRPr lang="fr-CA" sz="2000" dirty="0"/>
          </a:p>
        </p:txBody>
      </p:sp>
      <p:pic>
        <p:nvPicPr>
          <p:cNvPr id="4098" name="Picture 2"/>
          <p:cNvPicPr>
            <a:picLocks noChangeAspect="1" noChangeArrowheads="1"/>
          </p:cNvPicPr>
          <p:nvPr>
            <p:custDataLst>
              <p:tags r:id="rId3"/>
            </p:custDataLst>
          </p:nvPr>
        </p:nvPicPr>
        <p:blipFill>
          <a:blip r:embed="rId6">
            <a:extLst>
              <a:ext uri="{28A0092B-C50C-407E-A947-70E740481C1C}">
                <a14:useLocalDpi xmlns:a14="http://schemas.microsoft.com/office/drawing/2010/main" val="0"/>
              </a:ext>
            </a:extLst>
          </a:blip>
          <a:srcRect/>
          <a:stretch>
            <a:fillRect/>
          </a:stretch>
        </p:blipFill>
        <p:spPr bwMode="auto">
          <a:xfrm>
            <a:off x="283438" y="4869160"/>
            <a:ext cx="1373647" cy="1417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custDataLst>
              <p:tags r:id="rId1"/>
            </p:custDataLst>
          </p:nvPr>
        </p:nvSpPr>
        <p:spPr>
          <a:xfrm>
            <a:off x="107504" y="548680"/>
            <a:ext cx="8496944" cy="5616624"/>
          </a:xfrm>
          <a:solidFill>
            <a:schemeClr val="bg1"/>
          </a:solidFill>
        </p:spPr>
        <p:txBody>
          <a:bodyPr>
            <a:normAutofit fontScale="92500" lnSpcReduction="10000"/>
          </a:bodyPr>
          <a:lstStyle/>
          <a:p>
            <a:pPr marL="274320" lvl="1">
              <a:spcBef>
                <a:spcPts val="600"/>
              </a:spcBef>
              <a:buClr>
                <a:schemeClr val="accent1"/>
              </a:buClr>
            </a:pPr>
            <a:r>
              <a:rPr lang="fr-FR" sz="2100" dirty="0"/>
              <a:t>Les stratégies d’acquiescement basées sur la séquence de présentation </a:t>
            </a:r>
          </a:p>
          <a:p>
            <a:endParaRPr lang="fr-CA" sz="2000" dirty="0"/>
          </a:p>
          <a:p>
            <a:r>
              <a:rPr lang="fr-CA" sz="2000" dirty="0"/>
              <a:t> La stratégie du pied dans la porte(foot-in-the-</a:t>
            </a:r>
            <a:r>
              <a:rPr lang="fr-CA" sz="2000" dirty="0" err="1"/>
              <a:t>door</a:t>
            </a:r>
            <a:r>
              <a:rPr lang="fr-CA" sz="2000" dirty="0"/>
              <a:t>)</a:t>
            </a:r>
            <a:endParaRPr lang="fr-CA" sz="2000" i="1" dirty="0"/>
          </a:p>
          <a:p>
            <a:pPr lvl="1"/>
            <a:r>
              <a:rPr lang="fr-FR" sz="1800" dirty="0"/>
              <a:t>Elle consiste à faire une demande peu coûteuse qui sera vraisemblablement acceptée, suivie d'une demande plus coûteuse. </a:t>
            </a:r>
          </a:p>
          <a:p>
            <a:pPr lvl="1"/>
            <a:r>
              <a:rPr lang="fr-FR" sz="1800" dirty="0"/>
              <a:t>Cette seconde demande aura plus de chance d'être acceptée si elle a été précédée de l'acceptation de la première, qui crée une sorte de palier et un phénomène d'engagement.</a:t>
            </a:r>
          </a:p>
          <a:p>
            <a:pPr lvl="1"/>
            <a:endParaRPr lang="fr-FR" sz="1800" dirty="0"/>
          </a:p>
          <a:p>
            <a:pPr lvl="1"/>
            <a:r>
              <a:rPr lang="fr-CA" sz="1700" dirty="0"/>
              <a:t>Cette stratégie fonctionne de la manière suivante. </a:t>
            </a:r>
          </a:p>
          <a:p>
            <a:pPr lvl="2"/>
            <a:r>
              <a:rPr lang="fr-CA" sz="1600" dirty="0"/>
              <a:t>Présenter une demande si peu importante qu’il est </a:t>
            </a:r>
            <a:r>
              <a:rPr lang="fr-CA" sz="1600" dirty="0" err="1"/>
              <a:t>extrêmx</a:t>
            </a:r>
            <a:r>
              <a:rPr lang="fr-CA" sz="1600" dirty="0"/>
              <a:t> difficile de ne pas acquiescer</a:t>
            </a:r>
          </a:p>
          <a:p>
            <a:pPr lvl="2"/>
            <a:r>
              <a:rPr lang="fr-CA" sz="1600" dirty="0"/>
              <a:t>Par la suite, vous faites la demande qui vous intéresse vraiment. </a:t>
            </a:r>
          </a:p>
          <a:p>
            <a:pPr lvl="2"/>
            <a:endParaRPr lang="fr-CA" sz="1600" dirty="0"/>
          </a:p>
          <a:p>
            <a:pPr lvl="2"/>
            <a:r>
              <a:rPr lang="fr-CA" sz="1600" dirty="0"/>
              <a:t>Deux Expériences de </a:t>
            </a:r>
            <a:r>
              <a:rPr lang="fr-CA" sz="1600" dirty="0" err="1"/>
              <a:t>Freedman</a:t>
            </a:r>
            <a:r>
              <a:rPr lang="fr-CA" sz="1600" dirty="0"/>
              <a:t> et Frazer (1966)</a:t>
            </a:r>
          </a:p>
          <a:p>
            <a:pPr lvl="3"/>
            <a:r>
              <a:rPr lang="fr-CA" sz="1500" dirty="0"/>
              <a:t>Expérience I : 5 hommes pendant 2 heures viennent inventorier les produits utilisés chez vous</a:t>
            </a:r>
          </a:p>
          <a:p>
            <a:pPr lvl="4"/>
            <a:r>
              <a:rPr lang="fr-CA" sz="1500" dirty="0"/>
              <a:t>22%  acceptent contre  53%   si appel deux jours avant pour un questionnaire de quelques minutes sur les produits utilisés </a:t>
            </a:r>
          </a:p>
          <a:p>
            <a:pPr lvl="3"/>
            <a:r>
              <a:rPr lang="fr-CA" sz="1500" dirty="0"/>
              <a:t>Expérience II: demande de placer un très grand panneau où il est inscrit conduisez prudemment sur votre terrain</a:t>
            </a:r>
          </a:p>
          <a:p>
            <a:pPr lvl="4"/>
            <a:r>
              <a:rPr lang="fr-CA" sz="1500" dirty="0"/>
              <a:t>16%   acceptent la demande contre  76%  si la technique du pied dans la porte est utilisée.  </a:t>
            </a:r>
          </a:p>
          <a:p>
            <a:pPr lvl="4"/>
            <a:endParaRPr lang="fr-CA" sz="1200" dirty="0"/>
          </a:p>
          <a:p>
            <a:pPr lvl="2"/>
            <a:endParaRPr lang="fr-CA" sz="1400" dirty="0"/>
          </a:p>
        </p:txBody>
      </p:sp>
      <p:pic>
        <p:nvPicPr>
          <p:cNvPr id="5122" name="Picture 2"/>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8142577" y="139726"/>
            <a:ext cx="814607"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custDataLst>
              <p:tags r:id="rId3"/>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8142577" y="2708920"/>
            <a:ext cx="855539" cy="855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a:xfrm>
            <a:off x="457200" y="152400"/>
            <a:ext cx="8229600" cy="756320"/>
          </a:xfrm>
        </p:spPr>
        <p:txBody>
          <a:bodyPr>
            <a:normAutofit/>
          </a:bodyPr>
          <a:lstStyle/>
          <a:p>
            <a:r>
              <a:rPr lang="fr-CA" sz="2100" dirty="0"/>
              <a:t>Mécanismes expliquant l’efficacité du pied dans la porte</a:t>
            </a:r>
          </a:p>
        </p:txBody>
      </p:sp>
      <p:sp>
        <p:nvSpPr>
          <p:cNvPr id="3" name="Espace réservé du contenu 2"/>
          <p:cNvSpPr>
            <a:spLocks noGrp="1"/>
          </p:cNvSpPr>
          <p:nvPr>
            <p:ph sz="quarter" idx="1"/>
            <p:custDataLst>
              <p:tags r:id="rId2"/>
            </p:custDataLst>
          </p:nvPr>
        </p:nvSpPr>
        <p:spPr>
          <a:xfrm>
            <a:off x="179512" y="1219200"/>
            <a:ext cx="8784976" cy="4937760"/>
          </a:xfrm>
        </p:spPr>
        <p:txBody>
          <a:bodyPr>
            <a:normAutofit/>
          </a:bodyPr>
          <a:lstStyle/>
          <a:p>
            <a:r>
              <a:rPr lang="fr-CA" sz="2000" dirty="0"/>
              <a:t>Pour bien comprendre ce phénomène , il faut se référer à la théorie de la perception de soi.</a:t>
            </a:r>
          </a:p>
          <a:p>
            <a:pPr lvl="1"/>
            <a:r>
              <a:rPr lang="fr-CA" sz="1600" dirty="0"/>
              <a:t>Selon cette théorie, les gens déterminent leurs attitudes en examinant leur(s)  comportement(s)   </a:t>
            </a:r>
          </a:p>
          <a:p>
            <a:pPr lvl="1"/>
            <a:r>
              <a:rPr lang="fr-CA" sz="1600" dirty="0"/>
              <a:t>Appliquée à la stratégie du pied dans la porte,  cette explication suggère deux étapes:  </a:t>
            </a:r>
          </a:p>
          <a:p>
            <a:pPr lvl="2"/>
            <a:r>
              <a:rPr lang="fr-CA" sz="1600" dirty="0"/>
              <a:t>1- Via l’observation de ses </a:t>
            </a:r>
            <a:r>
              <a:rPr lang="fr-CA" sz="1600" dirty="0" err="1"/>
              <a:t>cpts</a:t>
            </a:r>
            <a:r>
              <a:rPr lang="fr-CA" sz="1600" dirty="0"/>
              <a:t> p/r aux petites demandes, l’</a:t>
            </a:r>
            <a:r>
              <a:rPr lang="fr-CA" sz="1600" dirty="0" err="1"/>
              <a:t>ind</a:t>
            </a:r>
            <a:r>
              <a:rPr lang="fr-CA" sz="1600" dirty="0"/>
              <a:t>. adopte une                                qui est celle d’une personne bonne, gentille, serviable, qui coopère. </a:t>
            </a:r>
          </a:p>
          <a:p>
            <a:pPr lvl="2"/>
            <a:r>
              <a:rPr lang="fr-CA" sz="1600" dirty="0"/>
              <a:t>2- Lors de la seconde demande, l’individu est davantage porté à acquiescer </a:t>
            </a:r>
            <a:r>
              <a:rPr lang="fr-CA" sz="1600" dirty="0" err="1"/>
              <a:t>ds</a:t>
            </a:r>
            <a:r>
              <a:rPr lang="fr-CA" sz="1600" dirty="0"/>
              <a:t> but de        	maintenir l’image de soi construite. </a:t>
            </a:r>
          </a:p>
          <a:p>
            <a:pPr lvl="2"/>
            <a:endParaRPr lang="fr-CA" sz="1400" dirty="0"/>
          </a:p>
          <a:p>
            <a:r>
              <a:rPr lang="fr-CA" sz="2000" dirty="0"/>
              <a:t>Une seconde explication réside dans la théorie de l’engagement. </a:t>
            </a:r>
          </a:p>
          <a:p>
            <a:pPr lvl="1"/>
            <a:r>
              <a:rPr lang="fr-CA" sz="1600" dirty="0"/>
              <a:t>Selon cette théorie, dans les conditions de choix libres, une personne se sent liée par ses comportements et il lui devient de plus en plus  difficile de changer de direction. </a:t>
            </a:r>
          </a:p>
          <a:p>
            <a:pPr lvl="1"/>
            <a:r>
              <a:rPr lang="fr-CA" sz="1600" dirty="0"/>
              <a:t>Principe du doigt dans l’engrenage.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a:xfrm>
            <a:off x="0" y="152400"/>
            <a:ext cx="9036496" cy="756320"/>
          </a:xfrm>
        </p:spPr>
        <p:txBody>
          <a:bodyPr>
            <a:normAutofit/>
          </a:bodyPr>
          <a:lstStyle/>
          <a:p>
            <a:pPr marL="274320" lvl="1">
              <a:spcBef>
                <a:spcPts val="600"/>
              </a:spcBef>
            </a:pPr>
            <a:r>
              <a:rPr lang="fr-FR" sz="2100" dirty="0">
                <a:latin typeface="+mn-lt"/>
              </a:rPr>
              <a:t>Les stratégies d’acquiescement basées sur la séquence de présentation suite…</a:t>
            </a:r>
          </a:p>
        </p:txBody>
      </p:sp>
      <p:sp>
        <p:nvSpPr>
          <p:cNvPr id="3" name="Espace réservé du contenu 2"/>
          <p:cNvSpPr>
            <a:spLocks noGrp="1"/>
          </p:cNvSpPr>
          <p:nvPr>
            <p:ph sz="quarter" idx="1"/>
            <p:custDataLst>
              <p:tags r:id="rId2"/>
            </p:custDataLst>
          </p:nvPr>
        </p:nvSpPr>
        <p:spPr>
          <a:xfrm>
            <a:off x="179512" y="1147192"/>
            <a:ext cx="8496944" cy="5162128"/>
          </a:xfrm>
        </p:spPr>
        <p:txBody>
          <a:bodyPr>
            <a:noAutofit/>
          </a:bodyPr>
          <a:lstStyle/>
          <a:p>
            <a:r>
              <a:rPr lang="fr-CA" sz="1900" dirty="0"/>
              <a:t> La stratégie de la porte dans la face (</a:t>
            </a:r>
            <a:r>
              <a:rPr lang="fr-CA" sz="1900" dirty="0" err="1"/>
              <a:t>Door</a:t>
            </a:r>
            <a:r>
              <a:rPr lang="fr-CA" sz="1900" dirty="0"/>
              <a:t>-in-the-face)</a:t>
            </a:r>
            <a:endParaRPr lang="fr-CA" sz="1900" i="1" dirty="0"/>
          </a:p>
          <a:p>
            <a:pPr lvl="1"/>
            <a:r>
              <a:rPr lang="fr-CA" sz="1600" dirty="0"/>
              <a:t>Est l’inverse de la théorie du pieds dans la porte, fonctionne en 2 temps et tout aussi bien. </a:t>
            </a:r>
          </a:p>
          <a:p>
            <a:pPr lvl="2"/>
            <a:r>
              <a:rPr lang="fr-CA" sz="1500" dirty="0"/>
              <a:t>1- Il ‘s'agit de présenter une demande extrême qui sera tout probablement refusée, </a:t>
            </a:r>
          </a:p>
          <a:p>
            <a:pPr lvl="2"/>
            <a:r>
              <a:rPr lang="fr-CA" sz="1500" dirty="0"/>
              <a:t> 2- puis une demande plus raisonnable (celle que vous souhaitiez faire de toute façon)</a:t>
            </a:r>
          </a:p>
          <a:p>
            <a:pPr lvl="1"/>
            <a:r>
              <a:rPr lang="fr-CA" sz="1600" dirty="0"/>
              <a:t>Expérience de </a:t>
            </a:r>
            <a:r>
              <a:rPr lang="fr-CA" sz="1600" dirty="0" err="1"/>
              <a:t>Cialdini</a:t>
            </a:r>
            <a:r>
              <a:rPr lang="fr-CA" sz="1600" dirty="0"/>
              <a:t> et al. (1975)</a:t>
            </a:r>
          </a:p>
          <a:p>
            <a:pPr lvl="3"/>
            <a:r>
              <a:rPr lang="fr-CA" sz="1500" dirty="0"/>
              <a:t>1</a:t>
            </a:r>
            <a:r>
              <a:rPr lang="fr-CA" sz="1500" baseline="30000" dirty="0"/>
              <a:t>ière</a:t>
            </a:r>
            <a:r>
              <a:rPr lang="fr-CA" sz="1500" dirty="0"/>
              <a:t> demande : être bénévole pendant 2 ans à raison de 2 </a:t>
            </a:r>
            <a:r>
              <a:rPr lang="fr-CA" sz="1500" dirty="0" err="1"/>
              <a:t>hrs</a:t>
            </a:r>
            <a:r>
              <a:rPr lang="fr-CA" sz="1500" dirty="0"/>
              <a:t> / sem.  </a:t>
            </a:r>
          </a:p>
          <a:p>
            <a:pPr lvl="3"/>
            <a:r>
              <a:rPr lang="fr-CA" sz="1500" dirty="0"/>
              <a:t>Deuxième demande: accompagner un groupe de jeunes délinquants au zoo pour deux heures. </a:t>
            </a:r>
          </a:p>
          <a:p>
            <a:pPr lvl="3"/>
            <a:r>
              <a:rPr lang="fr-CA" sz="1500" dirty="0"/>
              <a:t>Résultat:   17% d’acquiescement si 2</a:t>
            </a:r>
            <a:r>
              <a:rPr lang="fr-CA" sz="1500" baseline="30000" dirty="0"/>
              <a:t>e</a:t>
            </a:r>
            <a:r>
              <a:rPr lang="fr-CA" sz="1500" dirty="0"/>
              <a:t> demande présentée seule vs 50% si technique appliquée </a:t>
            </a:r>
          </a:p>
          <a:p>
            <a:pPr lvl="1"/>
            <a:r>
              <a:rPr lang="fr-CA" sz="1600" dirty="0"/>
              <a:t>Mécanisme expliquant l’efficacité de la porte dans la face</a:t>
            </a:r>
          </a:p>
          <a:p>
            <a:pPr lvl="2"/>
            <a:r>
              <a:rPr lang="fr-CA" sz="1500" dirty="0"/>
              <a:t>Principe du  contraste perceptuel</a:t>
            </a:r>
          </a:p>
          <a:p>
            <a:pPr lvl="3"/>
            <a:r>
              <a:rPr lang="fr-CA" sz="1500" dirty="0"/>
              <a:t>Venant après la demande exagérée, la 2</a:t>
            </a:r>
            <a:r>
              <a:rPr lang="fr-CA" sz="1500" baseline="30000" dirty="0"/>
              <a:t>e</a:t>
            </a:r>
            <a:r>
              <a:rPr lang="fr-CA" sz="1500" dirty="0"/>
              <a:t>  demande paraît plus modeste, plus raisonnable</a:t>
            </a:r>
          </a:p>
          <a:p>
            <a:pPr lvl="2"/>
            <a:r>
              <a:rPr lang="fr-CA" sz="1500" dirty="0"/>
              <a:t> Présentation de soi</a:t>
            </a:r>
          </a:p>
          <a:p>
            <a:pPr lvl="3"/>
            <a:r>
              <a:rPr lang="fr-CA" sz="1500" dirty="0"/>
              <a:t>Après avoir refusé une première fois, une personne peut craindre de mal paraître, d’avoir l’air égoïste ou  même de se sentir coupable. Elle aura donc tendance à acquiescer à la demande pour restaurer son image sociale.</a:t>
            </a:r>
          </a:p>
          <a:p>
            <a:pPr lvl="2"/>
            <a:r>
              <a:rPr lang="fr-CA" sz="1500" dirty="0"/>
              <a:t> Mécanisme de concession réciproque</a:t>
            </a:r>
          </a:p>
          <a:p>
            <a:pPr lvl="3"/>
            <a:r>
              <a:rPr lang="fr-CA" sz="1500" dirty="0"/>
              <a:t>Celle qui demande donne l’impression de faire une concession lorsqu’elle revient à la charge avec demande plus limitée. </a:t>
            </a:r>
          </a:p>
          <a:p>
            <a:pPr lvl="3"/>
            <a:endParaRPr lang="fr-CA" sz="1500" i="1" dirty="0"/>
          </a:p>
          <a:p>
            <a:endParaRPr lang="fr-CA" sz="15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custDataLst>
              <p:tags r:id="rId1"/>
            </p:custDataLst>
          </p:nvPr>
        </p:nvSpPr>
        <p:spPr>
          <a:xfrm>
            <a:off x="251520" y="1219200"/>
            <a:ext cx="8568952" cy="4937760"/>
          </a:xfrm>
        </p:spPr>
        <p:txBody>
          <a:bodyPr>
            <a:normAutofit/>
          </a:bodyPr>
          <a:lstStyle/>
          <a:p>
            <a:r>
              <a:rPr lang="fr-CA" sz="2000" dirty="0"/>
              <a:t> L’amorçage</a:t>
            </a:r>
          </a:p>
          <a:p>
            <a:pPr lvl="1"/>
            <a:r>
              <a:rPr lang="fr-CA" sz="1700" dirty="0"/>
              <a:t>Se base sur le fait que les gens ne connaissent pas tous les coûts réels (impliquant les coûts cachés) qu’implique un accord, mais comme il sont déjà engagés psychologiquement, il devient difficile pour eux de changer d’idée. </a:t>
            </a:r>
          </a:p>
          <a:p>
            <a:pPr lvl="1"/>
            <a:r>
              <a:rPr lang="fr-CA" sz="1700" dirty="0"/>
              <a:t>Ici encore, la personne se sent engagée psychologiquement et aura tendance à continuer dans le sens de ses comportements initiaux. </a:t>
            </a:r>
          </a:p>
          <a:p>
            <a:pPr lvl="1"/>
            <a:endParaRPr lang="fr-CA" sz="1700" dirty="0"/>
          </a:p>
          <a:p>
            <a:pPr lvl="1"/>
            <a:r>
              <a:rPr lang="fr-CA" sz="1700" dirty="0" err="1"/>
              <a:t>Cialdini</a:t>
            </a:r>
            <a:r>
              <a:rPr lang="fr-CA" sz="1700" dirty="0"/>
              <a:t> et al. (1978). </a:t>
            </a:r>
          </a:p>
          <a:p>
            <a:pPr lvl="2"/>
            <a:r>
              <a:rPr lang="fr-CA" sz="1600" dirty="0"/>
              <a:t>Ont utilisé cette technique pour recruter davantage de participants pour leurs recherches.</a:t>
            </a:r>
          </a:p>
          <a:p>
            <a:pPr lvl="2"/>
            <a:r>
              <a:rPr lang="fr-CA" sz="1600" dirty="0"/>
              <a:t>Deux types de demandes: une avec présence d’amorçage et l’autre sans</a:t>
            </a:r>
          </a:p>
          <a:p>
            <a:pPr lvl="3"/>
            <a:r>
              <a:rPr lang="fr-CA" sz="1600" dirty="0"/>
              <a:t>« Accepteriez-vous de participer à une recherche? » et si la réponse est affirmative, on indique qu’elle aura lieu lundi à 7 h du matin. </a:t>
            </a:r>
          </a:p>
          <a:p>
            <a:pPr lvl="3"/>
            <a:r>
              <a:rPr lang="fr-CA" sz="1600" dirty="0"/>
              <a:t>« Accepteriez-vous de participer à une recherche qui se tiendra à 7 h du matin lundi ? » </a:t>
            </a:r>
          </a:p>
          <a:p>
            <a:pPr lvl="3"/>
            <a:r>
              <a:rPr lang="fr-CA" sz="1600" dirty="0"/>
              <a:t>Résultat :  56% acquiescent à la première demande contre seulement  31% à la seconde. </a:t>
            </a:r>
          </a:p>
          <a:p>
            <a:pPr lvl="3"/>
            <a:endParaRPr lang="fr-CA" sz="1200" dirty="0"/>
          </a:p>
          <a:p>
            <a:pPr lvl="3"/>
            <a:endParaRPr lang="fr-CA" sz="1200" dirty="0"/>
          </a:p>
        </p:txBody>
      </p:sp>
      <p:sp>
        <p:nvSpPr>
          <p:cNvPr id="5" name="Titre 1"/>
          <p:cNvSpPr>
            <a:spLocks noGrp="1"/>
          </p:cNvSpPr>
          <p:nvPr>
            <p:ph type="title"/>
            <p:custDataLst>
              <p:tags r:id="rId2"/>
            </p:custDataLst>
          </p:nvPr>
        </p:nvSpPr>
        <p:spPr>
          <a:xfrm>
            <a:off x="0" y="152400"/>
            <a:ext cx="9036496" cy="756320"/>
          </a:xfrm>
        </p:spPr>
        <p:txBody>
          <a:bodyPr>
            <a:normAutofit/>
          </a:bodyPr>
          <a:lstStyle/>
          <a:p>
            <a:pPr marL="274320" lvl="1">
              <a:spcBef>
                <a:spcPts val="600"/>
              </a:spcBef>
            </a:pPr>
            <a:r>
              <a:rPr lang="fr-FR" sz="2100" dirty="0">
                <a:latin typeface="+mn-lt"/>
              </a:rPr>
              <a:t>Les stratégies d’acquiescement basées sur la séquence de présentation suite…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custDataLst>
              <p:tags r:id="rId1"/>
            </p:custDataLst>
          </p:nvPr>
        </p:nvSpPr>
        <p:spPr>
          <a:xfrm>
            <a:off x="457200" y="1219200"/>
            <a:ext cx="8435280" cy="4937760"/>
          </a:xfrm>
        </p:spPr>
        <p:txBody>
          <a:bodyPr>
            <a:normAutofit fontScale="92500"/>
          </a:bodyPr>
          <a:lstStyle/>
          <a:p>
            <a:r>
              <a:rPr lang="fr-CA" sz="2000" dirty="0"/>
              <a:t> Ce n’est pas tout! (</a:t>
            </a:r>
            <a:r>
              <a:rPr lang="fr-CA" sz="2000" dirty="0" err="1"/>
              <a:t>That’s</a:t>
            </a:r>
            <a:r>
              <a:rPr lang="fr-CA" sz="2000" dirty="0"/>
              <a:t> not all!)</a:t>
            </a:r>
            <a:endParaRPr lang="fr-CA" sz="2000" i="1" dirty="0"/>
          </a:p>
          <a:p>
            <a:pPr lvl="1"/>
            <a:r>
              <a:rPr lang="fr-CA" sz="1700" i="1" dirty="0"/>
              <a:t>Stratégie qui consiste à en donner davantage (réellement ou non) afin de susciter l’acquiescement. </a:t>
            </a:r>
          </a:p>
          <a:p>
            <a:pPr lvl="1"/>
            <a:r>
              <a:rPr lang="fr-CA" sz="1700" i="1" dirty="0"/>
              <a:t>Expérience de Burger (1986).</a:t>
            </a:r>
          </a:p>
          <a:p>
            <a:pPr lvl="2"/>
            <a:r>
              <a:rPr lang="fr-CA" sz="1700" i="1" dirty="0"/>
              <a:t>Stand de vente de gâteaux avec deux conditions </a:t>
            </a:r>
          </a:p>
          <a:p>
            <a:pPr lvl="3"/>
            <a:r>
              <a:rPr lang="fr-CA" sz="1500" i="1" dirty="0"/>
              <a:t>1</a:t>
            </a:r>
            <a:r>
              <a:rPr lang="fr-CA" sz="1500" i="1" baseline="30000" dirty="0"/>
              <a:t>ière</a:t>
            </a:r>
            <a:r>
              <a:rPr lang="fr-CA" sz="1500" i="1" dirty="0"/>
              <a:t> condition : les gâteaux coûtent 75 cents chacun</a:t>
            </a:r>
          </a:p>
          <a:p>
            <a:pPr lvl="3"/>
            <a:r>
              <a:rPr lang="fr-CA" sz="1500" i="1" dirty="0"/>
              <a:t>2</a:t>
            </a:r>
            <a:r>
              <a:rPr lang="fr-CA" sz="1500" i="1" baseline="30000" dirty="0"/>
              <a:t>e</a:t>
            </a:r>
            <a:r>
              <a:rPr lang="fr-CA" sz="1500" i="1" dirty="0"/>
              <a:t> condition: les gâteaux coûtent 1 dollar chacun, mais juste avant que la personne ne fournisse sa réponse, le prix est « réduit » à 75 cents. </a:t>
            </a:r>
          </a:p>
          <a:p>
            <a:pPr lvl="3"/>
            <a:r>
              <a:rPr lang="fr-CA" sz="1500" i="1" dirty="0"/>
              <a:t>Résultat:  44% des personnes de la condition </a:t>
            </a:r>
            <a:r>
              <a:rPr lang="fr-CA" sz="1500" i="1" dirty="0" err="1"/>
              <a:t>I’ont</a:t>
            </a:r>
            <a:r>
              <a:rPr lang="fr-CA" sz="1500" i="1" dirty="0"/>
              <a:t> acheté contre 73% chez ceux exposés à la condition II. </a:t>
            </a:r>
          </a:p>
          <a:p>
            <a:pPr lvl="3"/>
            <a:endParaRPr lang="fr-CA" sz="1200" i="1" dirty="0"/>
          </a:p>
          <a:p>
            <a:r>
              <a:rPr lang="fr-CA" sz="2000" dirty="0"/>
              <a:t> Le surnombre</a:t>
            </a:r>
          </a:p>
          <a:p>
            <a:pPr lvl="1"/>
            <a:r>
              <a:rPr lang="fr-CA" sz="1700" i="1" dirty="0"/>
              <a:t>Lorsque l’on voit   plusieurs  personnes acquiescer à une demande, on est plus enclin à l’accepter. </a:t>
            </a:r>
          </a:p>
          <a:p>
            <a:pPr lvl="1"/>
            <a:r>
              <a:rPr lang="fr-CA" sz="1700" i="1" dirty="0"/>
              <a:t>Ainsi, on observe que des gens donnent </a:t>
            </a:r>
            <a:r>
              <a:rPr lang="fr-CA" sz="1700" i="1" dirty="0" err="1"/>
              <a:t>bcp</a:t>
            </a:r>
            <a:r>
              <a:rPr lang="fr-CA" sz="1700" i="1" dirty="0"/>
              <a:t> à une œuvre de charité si des gens ont davantage donné avant eu et l’inverse s’observe également. </a:t>
            </a:r>
          </a:p>
          <a:p>
            <a:pPr lvl="2"/>
            <a:r>
              <a:rPr lang="fr-CA" sz="1700" i="1" dirty="0"/>
              <a:t>Les téléthons, les artistes de rue et les étudiants qui emballent au Maxi l’utilisent. </a:t>
            </a:r>
          </a:p>
          <a:p>
            <a:pPr lvl="1"/>
            <a:r>
              <a:rPr lang="fr-CA" sz="1700" i="1" dirty="0"/>
              <a:t>Ce principe fonctionne tout aussi bien lorsque le surnombre se situe du côté des «demandeurs» </a:t>
            </a:r>
          </a:p>
          <a:p>
            <a:pPr lvl="2"/>
            <a:r>
              <a:rPr lang="fr-CA" sz="1700" i="1"/>
              <a:t>Souvent groupe </a:t>
            </a:r>
            <a:r>
              <a:rPr lang="fr-CA" sz="1700" i="1" dirty="0"/>
              <a:t>religieux qui effectue du porte à porte </a:t>
            </a:r>
          </a:p>
          <a:p>
            <a:pPr lvl="2"/>
            <a:endParaRPr lang="fr-CA" sz="1400" i="1" dirty="0"/>
          </a:p>
        </p:txBody>
      </p:sp>
      <p:sp>
        <p:nvSpPr>
          <p:cNvPr id="5" name="Titre 1"/>
          <p:cNvSpPr>
            <a:spLocks noGrp="1"/>
          </p:cNvSpPr>
          <p:nvPr>
            <p:ph type="title"/>
            <p:custDataLst>
              <p:tags r:id="rId2"/>
            </p:custDataLst>
          </p:nvPr>
        </p:nvSpPr>
        <p:spPr>
          <a:xfrm>
            <a:off x="0" y="152400"/>
            <a:ext cx="9036496" cy="756320"/>
          </a:xfrm>
        </p:spPr>
        <p:txBody>
          <a:bodyPr>
            <a:normAutofit/>
          </a:bodyPr>
          <a:lstStyle/>
          <a:p>
            <a:pPr marL="274320" lvl="1">
              <a:spcBef>
                <a:spcPts val="600"/>
              </a:spcBef>
            </a:pPr>
            <a:r>
              <a:rPr lang="fr-FR" sz="2100" dirty="0">
                <a:latin typeface="+mn-lt"/>
              </a:rPr>
              <a:t>Les stratégies d’acquiescement basées sur                                                                                   la séquence de présentation suite…</a:t>
            </a:r>
          </a:p>
        </p:txBody>
      </p:sp>
      <p:pic>
        <p:nvPicPr>
          <p:cNvPr id="8193" name="Picture 1"/>
          <p:cNvPicPr>
            <a:picLocks noChangeAspect="1" noChangeArrowheads="1"/>
          </p:cNvPicPr>
          <p:nvPr>
            <p:custDataLst>
              <p:tags r:id="rId3"/>
            </p:custDataLst>
          </p:nvPr>
        </p:nvPicPr>
        <p:blipFill>
          <a:blip r:embed="rId7" cstate="print"/>
          <a:srcRect/>
          <a:stretch>
            <a:fillRect/>
          </a:stretch>
        </p:blipFill>
        <p:spPr bwMode="auto">
          <a:xfrm>
            <a:off x="7164288" y="188640"/>
            <a:ext cx="1827287" cy="1215976"/>
          </a:xfrm>
          <a:prstGeom prst="rect">
            <a:avLst/>
          </a:prstGeom>
          <a:noFill/>
          <a:ln w="9525">
            <a:noFill/>
            <a:miter lim="800000"/>
            <a:headEnd/>
            <a:tailEnd/>
          </a:ln>
        </p:spPr>
      </p:pic>
      <p:sp>
        <p:nvSpPr>
          <p:cNvPr id="2" name="Bouton d’action : Suivant 1">
            <a:hlinkClick r:id="rId8" highlightClick="1"/>
          </p:cNvPr>
          <p:cNvSpPr/>
          <p:nvPr>
            <p:custDataLst>
              <p:tags r:id="rId4"/>
            </p:custDataLst>
          </p:nvPr>
        </p:nvSpPr>
        <p:spPr>
          <a:xfrm>
            <a:off x="4355976" y="1296616"/>
            <a:ext cx="216000" cy="21600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10.xml><?xml version="1.0" encoding="utf-8"?>
<p:tagLst xmlns:a="http://schemas.openxmlformats.org/drawingml/2006/main" xmlns:r="http://schemas.openxmlformats.org/officeDocument/2006/relationships" xmlns:p="http://schemas.openxmlformats.org/presentationml/2006/main">
  <p:tag name="NUM" val="6"/>
</p:tagLst>
</file>

<file path=ppt/tags/tag11.xml><?xml version="1.0" encoding="utf-8"?>
<p:tagLst xmlns:a="http://schemas.openxmlformats.org/drawingml/2006/main" xmlns:r="http://schemas.openxmlformats.org/officeDocument/2006/relationships" xmlns:p="http://schemas.openxmlformats.org/presentationml/2006/main">
  <p:tag name="NUM" val="1"/>
</p:tagLst>
</file>

<file path=ppt/tags/tag12.xml><?xml version="1.0" encoding="utf-8"?>
<p:tagLst xmlns:a="http://schemas.openxmlformats.org/drawingml/2006/main" xmlns:r="http://schemas.openxmlformats.org/officeDocument/2006/relationships" xmlns:p="http://schemas.openxmlformats.org/presentationml/2006/main">
  <p:tag name="NUM" val="2"/>
</p:tagLst>
</file>

<file path=ppt/tags/tag13.xml><?xml version="1.0" encoding="utf-8"?>
<p:tagLst xmlns:a="http://schemas.openxmlformats.org/drawingml/2006/main" xmlns:r="http://schemas.openxmlformats.org/officeDocument/2006/relationships" xmlns:p="http://schemas.openxmlformats.org/presentationml/2006/main">
  <p:tag name="NUM" val="3"/>
</p:tagLst>
</file>

<file path=ppt/tags/tag14.xml><?xml version="1.0" encoding="utf-8"?>
<p:tagLst xmlns:a="http://schemas.openxmlformats.org/drawingml/2006/main" xmlns:r="http://schemas.openxmlformats.org/officeDocument/2006/relationships" xmlns:p="http://schemas.openxmlformats.org/presentationml/2006/main">
  <p:tag name="NUM" val="1"/>
</p:tagLst>
</file>

<file path=ppt/tags/tag15.xml><?xml version="1.0" encoding="utf-8"?>
<p:tagLst xmlns:a="http://schemas.openxmlformats.org/drawingml/2006/main" xmlns:r="http://schemas.openxmlformats.org/officeDocument/2006/relationships" xmlns:p="http://schemas.openxmlformats.org/presentationml/2006/main">
  <p:tag name="NUM" val="2"/>
</p:tagLst>
</file>

<file path=ppt/tags/tag16.xml><?xml version="1.0" encoding="utf-8"?>
<p:tagLst xmlns:a="http://schemas.openxmlformats.org/drawingml/2006/main" xmlns:r="http://schemas.openxmlformats.org/officeDocument/2006/relationships" xmlns:p="http://schemas.openxmlformats.org/presentationml/2006/main">
  <p:tag name="NUM" val="3"/>
</p:tagLst>
</file>

<file path=ppt/tags/tag17.xml><?xml version="1.0" encoding="utf-8"?>
<p:tagLst xmlns:a="http://schemas.openxmlformats.org/drawingml/2006/main" xmlns:r="http://schemas.openxmlformats.org/officeDocument/2006/relationships" xmlns:p="http://schemas.openxmlformats.org/presentationml/2006/main">
  <p:tag name="NUM" val="1"/>
</p:tagLst>
</file>

<file path=ppt/tags/tag18.xml><?xml version="1.0" encoding="utf-8"?>
<p:tagLst xmlns:a="http://schemas.openxmlformats.org/drawingml/2006/main" xmlns:r="http://schemas.openxmlformats.org/officeDocument/2006/relationships" xmlns:p="http://schemas.openxmlformats.org/presentationml/2006/main">
  <p:tag name="NUM" val="2"/>
</p:tagLst>
</file>

<file path=ppt/tags/tag19.xml><?xml version="1.0" encoding="utf-8"?>
<p:tagLst xmlns:a="http://schemas.openxmlformats.org/drawingml/2006/main" xmlns:r="http://schemas.openxmlformats.org/officeDocument/2006/relationships" xmlns:p="http://schemas.openxmlformats.org/presentationml/2006/main">
  <p:tag name="NUM" val="1"/>
</p:tagLst>
</file>

<file path=ppt/tags/tag2.xml><?xml version="1.0" encoding="utf-8"?>
<p:tagLst xmlns:a="http://schemas.openxmlformats.org/drawingml/2006/main" xmlns:r="http://schemas.openxmlformats.org/officeDocument/2006/relationships" xmlns:p="http://schemas.openxmlformats.org/presentationml/2006/main">
  <p:tag name="NUM" val="2"/>
</p:tagLst>
</file>

<file path=ppt/tags/tag20.xml><?xml version="1.0" encoding="utf-8"?>
<p:tagLst xmlns:a="http://schemas.openxmlformats.org/drawingml/2006/main" xmlns:r="http://schemas.openxmlformats.org/officeDocument/2006/relationships" xmlns:p="http://schemas.openxmlformats.org/presentationml/2006/main">
  <p:tag name="NUM" val="2"/>
</p:tagLst>
</file>

<file path=ppt/tags/tag21.xml><?xml version="1.0" encoding="utf-8"?>
<p:tagLst xmlns:a="http://schemas.openxmlformats.org/drawingml/2006/main" xmlns:r="http://schemas.openxmlformats.org/officeDocument/2006/relationships" xmlns:p="http://schemas.openxmlformats.org/presentationml/2006/main">
  <p:tag name="NUM" val="1"/>
</p:tagLst>
</file>

<file path=ppt/tags/tag22.xml><?xml version="1.0" encoding="utf-8"?>
<p:tagLst xmlns:a="http://schemas.openxmlformats.org/drawingml/2006/main" xmlns:r="http://schemas.openxmlformats.org/officeDocument/2006/relationships" xmlns:p="http://schemas.openxmlformats.org/presentationml/2006/main">
  <p:tag name="NUM" val="2"/>
</p:tagLst>
</file>

<file path=ppt/tags/tag23.xml><?xml version="1.0" encoding="utf-8"?>
<p:tagLst xmlns:a="http://schemas.openxmlformats.org/drawingml/2006/main" xmlns:r="http://schemas.openxmlformats.org/officeDocument/2006/relationships" xmlns:p="http://schemas.openxmlformats.org/presentationml/2006/main">
  <p:tag name="NUM" val="1"/>
</p:tagLst>
</file>

<file path=ppt/tags/tag24.xml><?xml version="1.0" encoding="utf-8"?>
<p:tagLst xmlns:a="http://schemas.openxmlformats.org/drawingml/2006/main" xmlns:r="http://schemas.openxmlformats.org/officeDocument/2006/relationships" xmlns:p="http://schemas.openxmlformats.org/presentationml/2006/main">
  <p:tag name="NUM" val="2"/>
</p:tagLst>
</file>

<file path=ppt/tags/tag25.xml><?xml version="1.0" encoding="utf-8"?>
<p:tagLst xmlns:a="http://schemas.openxmlformats.org/drawingml/2006/main" xmlns:r="http://schemas.openxmlformats.org/officeDocument/2006/relationships" xmlns:p="http://schemas.openxmlformats.org/presentationml/2006/main">
  <p:tag name="NUM" val="3"/>
</p:tagLst>
</file>

<file path=ppt/tags/tag26.xml><?xml version="1.0" encoding="utf-8"?>
<p:tagLst xmlns:a="http://schemas.openxmlformats.org/drawingml/2006/main" xmlns:r="http://schemas.openxmlformats.org/officeDocument/2006/relationships" xmlns:p="http://schemas.openxmlformats.org/presentationml/2006/main">
  <p:tag name="NUM" val="4"/>
</p:tagLst>
</file>

<file path=ppt/tags/tag3.xml><?xml version="1.0" encoding="utf-8"?>
<p:tagLst xmlns:a="http://schemas.openxmlformats.org/drawingml/2006/main" xmlns:r="http://schemas.openxmlformats.org/officeDocument/2006/relationships" xmlns:p="http://schemas.openxmlformats.org/presentationml/2006/main">
  <p:tag name="NUM" val="3"/>
</p:tagLst>
</file>

<file path=ppt/tags/tag4.xml><?xml version="1.0" encoding="utf-8"?>
<p:tagLst xmlns:a="http://schemas.openxmlformats.org/drawingml/2006/main" xmlns:r="http://schemas.openxmlformats.org/officeDocument/2006/relationships" xmlns:p="http://schemas.openxmlformats.org/presentationml/2006/main">
  <p:tag name="NUM" val="4"/>
</p:tagLst>
</file>

<file path=ppt/tags/tag5.xml><?xml version="1.0" encoding="utf-8"?>
<p:tagLst xmlns:a="http://schemas.openxmlformats.org/drawingml/2006/main" xmlns:r="http://schemas.openxmlformats.org/officeDocument/2006/relationships" xmlns:p="http://schemas.openxmlformats.org/presentationml/2006/main">
  <p:tag name="NUM" val="1"/>
</p:tagLst>
</file>

<file path=ppt/tags/tag6.xml><?xml version="1.0" encoding="utf-8"?>
<p:tagLst xmlns:a="http://schemas.openxmlformats.org/drawingml/2006/main" xmlns:r="http://schemas.openxmlformats.org/officeDocument/2006/relationships" xmlns:p="http://schemas.openxmlformats.org/presentationml/2006/main">
  <p:tag name="NUM" val="2"/>
</p:tagLst>
</file>

<file path=ppt/tags/tag7.xml><?xml version="1.0" encoding="utf-8"?>
<p:tagLst xmlns:a="http://schemas.openxmlformats.org/drawingml/2006/main" xmlns:r="http://schemas.openxmlformats.org/officeDocument/2006/relationships" xmlns:p="http://schemas.openxmlformats.org/presentationml/2006/main">
  <p:tag name="NUM" val="3"/>
</p:tagLst>
</file>

<file path=ppt/tags/tag8.xml><?xml version="1.0" encoding="utf-8"?>
<p:tagLst xmlns:a="http://schemas.openxmlformats.org/drawingml/2006/main" xmlns:r="http://schemas.openxmlformats.org/officeDocument/2006/relationships" xmlns:p="http://schemas.openxmlformats.org/presentationml/2006/main">
  <p:tag name="NUM" val="4"/>
</p:tagLst>
</file>

<file path=ppt/tags/tag9.xml><?xml version="1.0" encoding="utf-8"?>
<p:tagLst xmlns:a="http://schemas.openxmlformats.org/drawingml/2006/main" xmlns:r="http://schemas.openxmlformats.org/officeDocument/2006/relationships" xmlns:p="http://schemas.openxmlformats.org/presentationml/2006/main">
  <p:tag name="NUM" val="5"/>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e">
  <a:themeElements>
    <a:clrScheme name="Nuances de gris">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rigine">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e">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3632</TotalTime>
  <Words>1329</Words>
  <Application>Microsoft Office PowerPoint</Application>
  <PresentationFormat>Affichage à l'écran (4:3)</PresentationFormat>
  <Paragraphs>111</Paragraphs>
  <Slides>8</Slides>
  <Notes>8</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8</vt:i4>
      </vt:variant>
    </vt:vector>
  </HeadingPairs>
  <TitlesOfParts>
    <vt:vector size="14" baseType="lpstr">
      <vt:lpstr>Bookman Old Style</vt:lpstr>
      <vt:lpstr>Calibri</vt:lpstr>
      <vt:lpstr>Gill Sans MT</vt:lpstr>
      <vt:lpstr>Wingdings</vt:lpstr>
      <vt:lpstr>Wingdings 3</vt:lpstr>
      <vt:lpstr>Origine</vt:lpstr>
      <vt:lpstr>L’influence sociale </vt:lpstr>
      <vt:lpstr>Les différentes formes d’influences sociales suite…</vt:lpstr>
      <vt:lpstr>Les différentes formes d’influences sociales suite…</vt:lpstr>
      <vt:lpstr>Présentation PowerPoint</vt:lpstr>
      <vt:lpstr>Mécanismes expliquant l’efficacité du pied dans la porte</vt:lpstr>
      <vt:lpstr>Les stratégies d’acquiescement basées sur la séquence de présentation suite…</vt:lpstr>
      <vt:lpstr>Les stratégies d’acquiescement basées sur la séquence de présentation suite…</vt:lpstr>
      <vt:lpstr>Les stratégies d’acquiescement basées sur                                                                                   la séquence de présentation suite…</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Initiation à la psychologie sociale</dc:title>
  <dc:creator>Francois</dc:creator>
  <cp:lastModifiedBy>Alexandre Reny</cp:lastModifiedBy>
  <cp:revision>600</cp:revision>
  <cp:lastPrinted>2018-11-16T14:12:08Z</cp:lastPrinted>
  <dcterms:created xsi:type="dcterms:W3CDTF">2012-08-19T15:14:00Z</dcterms:created>
  <dcterms:modified xsi:type="dcterms:W3CDTF">2019-11-22T16:53:09Z</dcterms:modified>
</cp:coreProperties>
</file>