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AF20E-7DBB-4427-BD5B-31A12BE129C9}" v="75" dt="2022-07-20T21:38:20.367"/>
    <p1510:client id="{41678FBC-549B-4215-919D-2808B1836F77}" v="919" dt="2022-07-20T19:16:59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2125E-48DB-4AA3-8CA5-70BBE4BF21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4FD9A2-7AFB-4474-A66B-982438500C70}">
      <dgm:prSet/>
      <dgm:spPr/>
      <dgm:t>
        <a:bodyPr/>
        <a:lstStyle/>
        <a:p>
          <a:r>
            <a:rPr lang="es-ES"/>
            <a:t>Realizar una PoC para un proyecto de Data Science. Se va a trabajar desde Databricks con PySpark. </a:t>
          </a:r>
          <a:endParaRPr lang="en-US"/>
        </a:p>
      </dgm:t>
    </dgm:pt>
    <dgm:pt modelId="{CD4FAA64-FA19-45C9-9A21-362560FD3A45}" type="parTrans" cxnId="{08DAC2C5-07C5-472E-9867-48398BD7F636}">
      <dgm:prSet/>
      <dgm:spPr/>
      <dgm:t>
        <a:bodyPr/>
        <a:lstStyle/>
        <a:p>
          <a:endParaRPr lang="en-US"/>
        </a:p>
      </dgm:t>
    </dgm:pt>
    <dgm:pt modelId="{A7396964-193B-4991-9E1A-E5FE87BBB3E6}" type="sibTrans" cxnId="{08DAC2C5-07C5-472E-9867-48398BD7F636}">
      <dgm:prSet/>
      <dgm:spPr/>
      <dgm:t>
        <a:bodyPr/>
        <a:lstStyle/>
        <a:p>
          <a:endParaRPr lang="en-US"/>
        </a:p>
      </dgm:t>
    </dgm:pt>
    <dgm:pt modelId="{16B6DDC1-D927-45E5-AC8C-6C7F9F758A65}">
      <dgm:prSet/>
      <dgm:spPr/>
      <dgm:t>
        <a:bodyPr/>
        <a:lstStyle/>
        <a:p>
          <a:r>
            <a:rPr lang="es-ES"/>
            <a:t>Realizar la limpieza y preparación de los datos.</a:t>
          </a:r>
          <a:endParaRPr lang="en-US"/>
        </a:p>
      </dgm:t>
    </dgm:pt>
    <dgm:pt modelId="{7259E65F-18D5-4BF4-8443-F670EB1C21AD}" type="parTrans" cxnId="{D0F23800-A7E9-4720-B264-48ED863D3FAF}">
      <dgm:prSet/>
      <dgm:spPr/>
      <dgm:t>
        <a:bodyPr/>
        <a:lstStyle/>
        <a:p>
          <a:endParaRPr lang="en-US"/>
        </a:p>
      </dgm:t>
    </dgm:pt>
    <dgm:pt modelId="{633688AB-15E5-4379-B860-94D57E77C561}" type="sibTrans" cxnId="{D0F23800-A7E9-4720-B264-48ED863D3FAF}">
      <dgm:prSet/>
      <dgm:spPr/>
      <dgm:t>
        <a:bodyPr/>
        <a:lstStyle/>
        <a:p>
          <a:endParaRPr lang="en-US"/>
        </a:p>
      </dgm:t>
    </dgm:pt>
    <dgm:pt modelId="{84DBB123-F220-4DAF-B3D9-EA8D2BD2CC8B}">
      <dgm:prSet/>
      <dgm:spPr/>
      <dgm:t>
        <a:bodyPr/>
        <a:lstStyle/>
        <a:p>
          <a:r>
            <a:rPr lang="es-ES"/>
            <a:t>Aplicar el modelo </a:t>
          </a:r>
          <a:endParaRPr lang="en-US"/>
        </a:p>
      </dgm:t>
    </dgm:pt>
    <dgm:pt modelId="{7C3BA74C-4798-4051-9A7B-1D58C640ECE4}" type="parTrans" cxnId="{36E734B1-0E6F-421E-ABB3-A2A86AD88217}">
      <dgm:prSet/>
      <dgm:spPr/>
      <dgm:t>
        <a:bodyPr/>
        <a:lstStyle/>
        <a:p>
          <a:endParaRPr lang="en-US"/>
        </a:p>
      </dgm:t>
    </dgm:pt>
    <dgm:pt modelId="{A98C5B37-C4EA-41DA-AA0E-451A697EAD43}" type="sibTrans" cxnId="{36E734B1-0E6F-421E-ABB3-A2A86AD88217}">
      <dgm:prSet/>
      <dgm:spPr/>
      <dgm:t>
        <a:bodyPr/>
        <a:lstStyle/>
        <a:p>
          <a:endParaRPr lang="en-US"/>
        </a:p>
      </dgm:t>
    </dgm:pt>
    <dgm:pt modelId="{FCC28373-9202-487E-880A-BEA57B7ECB8D}">
      <dgm:prSet/>
      <dgm:spPr/>
      <dgm:t>
        <a:bodyPr/>
        <a:lstStyle/>
        <a:p>
          <a:r>
            <a:rPr lang="es-ES"/>
            <a:t>Creación de una App y subida a la nube</a:t>
          </a:r>
          <a:endParaRPr lang="en-US"/>
        </a:p>
      </dgm:t>
    </dgm:pt>
    <dgm:pt modelId="{EB3A7ABA-F14A-4318-8DF4-DDA636783A22}" type="parTrans" cxnId="{27A97A03-91A6-46D4-9E7A-7CA21BECBADA}">
      <dgm:prSet/>
      <dgm:spPr/>
      <dgm:t>
        <a:bodyPr/>
        <a:lstStyle/>
        <a:p>
          <a:endParaRPr lang="en-US"/>
        </a:p>
      </dgm:t>
    </dgm:pt>
    <dgm:pt modelId="{511C40C0-DA89-4028-97A5-BBDCBD89A698}" type="sibTrans" cxnId="{27A97A03-91A6-46D4-9E7A-7CA21BECBADA}">
      <dgm:prSet/>
      <dgm:spPr/>
      <dgm:t>
        <a:bodyPr/>
        <a:lstStyle/>
        <a:p>
          <a:endParaRPr lang="en-US"/>
        </a:p>
      </dgm:t>
    </dgm:pt>
    <dgm:pt modelId="{268DA6D3-4C3A-4852-80E3-0855361F834A}" type="pres">
      <dgm:prSet presAssocID="{27B2125E-48DB-4AA3-8CA5-70BBE4BF2179}" presName="linear" presStyleCnt="0">
        <dgm:presLayoutVars>
          <dgm:animLvl val="lvl"/>
          <dgm:resizeHandles val="exact"/>
        </dgm:presLayoutVars>
      </dgm:prSet>
      <dgm:spPr/>
    </dgm:pt>
    <dgm:pt modelId="{AAADC8E0-5A99-41CD-974F-ACE827B302B9}" type="pres">
      <dgm:prSet presAssocID="{014FD9A2-7AFB-4474-A66B-982438500C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CFBA2A-3993-4DEE-A664-413F42063C88}" type="pres">
      <dgm:prSet presAssocID="{A7396964-193B-4991-9E1A-E5FE87BBB3E6}" presName="spacer" presStyleCnt="0"/>
      <dgm:spPr/>
    </dgm:pt>
    <dgm:pt modelId="{28B147CA-5907-436D-9F38-93F2349E330D}" type="pres">
      <dgm:prSet presAssocID="{16B6DDC1-D927-45E5-AC8C-6C7F9F758A6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CCAF61D-63F6-45EF-AB99-6B11B045B5CD}" type="pres">
      <dgm:prSet presAssocID="{633688AB-15E5-4379-B860-94D57E77C561}" presName="spacer" presStyleCnt="0"/>
      <dgm:spPr/>
    </dgm:pt>
    <dgm:pt modelId="{F3017CFB-11E0-404C-B041-814BD86B4FC6}" type="pres">
      <dgm:prSet presAssocID="{84DBB123-F220-4DAF-B3D9-EA8D2BD2CC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4CC8AA-9665-46F7-A03E-29CD8EB5BDA9}" type="pres">
      <dgm:prSet presAssocID="{A98C5B37-C4EA-41DA-AA0E-451A697EAD43}" presName="spacer" presStyleCnt="0"/>
      <dgm:spPr/>
    </dgm:pt>
    <dgm:pt modelId="{EDECBB5D-041F-43C4-A641-368435297BD9}" type="pres">
      <dgm:prSet presAssocID="{FCC28373-9202-487E-880A-BEA57B7ECB8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F23800-A7E9-4720-B264-48ED863D3FAF}" srcId="{27B2125E-48DB-4AA3-8CA5-70BBE4BF2179}" destId="{16B6DDC1-D927-45E5-AC8C-6C7F9F758A65}" srcOrd="1" destOrd="0" parTransId="{7259E65F-18D5-4BF4-8443-F670EB1C21AD}" sibTransId="{633688AB-15E5-4379-B860-94D57E77C561}"/>
    <dgm:cxn modelId="{27A97A03-91A6-46D4-9E7A-7CA21BECBADA}" srcId="{27B2125E-48DB-4AA3-8CA5-70BBE4BF2179}" destId="{FCC28373-9202-487E-880A-BEA57B7ECB8D}" srcOrd="3" destOrd="0" parTransId="{EB3A7ABA-F14A-4318-8DF4-DDA636783A22}" sibTransId="{511C40C0-DA89-4028-97A5-BBDCBD89A698}"/>
    <dgm:cxn modelId="{C97BB51F-E6D4-405C-9B9A-944E9C77713D}" type="presOf" srcId="{84DBB123-F220-4DAF-B3D9-EA8D2BD2CC8B}" destId="{F3017CFB-11E0-404C-B041-814BD86B4FC6}" srcOrd="0" destOrd="0" presId="urn:microsoft.com/office/officeart/2005/8/layout/vList2"/>
    <dgm:cxn modelId="{BA175938-1576-4CC9-BFA3-6B65F234B1A0}" type="presOf" srcId="{16B6DDC1-D927-45E5-AC8C-6C7F9F758A65}" destId="{28B147CA-5907-436D-9F38-93F2349E330D}" srcOrd="0" destOrd="0" presId="urn:microsoft.com/office/officeart/2005/8/layout/vList2"/>
    <dgm:cxn modelId="{A6E1D679-2618-48A6-A5F8-7FAC6BCCA974}" type="presOf" srcId="{014FD9A2-7AFB-4474-A66B-982438500C70}" destId="{AAADC8E0-5A99-41CD-974F-ACE827B302B9}" srcOrd="0" destOrd="0" presId="urn:microsoft.com/office/officeart/2005/8/layout/vList2"/>
    <dgm:cxn modelId="{6BCFCDA1-05E1-43A8-8CA7-87CADC452686}" type="presOf" srcId="{FCC28373-9202-487E-880A-BEA57B7ECB8D}" destId="{EDECBB5D-041F-43C4-A641-368435297BD9}" srcOrd="0" destOrd="0" presId="urn:microsoft.com/office/officeart/2005/8/layout/vList2"/>
    <dgm:cxn modelId="{36E734B1-0E6F-421E-ABB3-A2A86AD88217}" srcId="{27B2125E-48DB-4AA3-8CA5-70BBE4BF2179}" destId="{84DBB123-F220-4DAF-B3D9-EA8D2BD2CC8B}" srcOrd="2" destOrd="0" parTransId="{7C3BA74C-4798-4051-9A7B-1D58C640ECE4}" sibTransId="{A98C5B37-C4EA-41DA-AA0E-451A697EAD43}"/>
    <dgm:cxn modelId="{08DAC2C5-07C5-472E-9867-48398BD7F636}" srcId="{27B2125E-48DB-4AA3-8CA5-70BBE4BF2179}" destId="{014FD9A2-7AFB-4474-A66B-982438500C70}" srcOrd="0" destOrd="0" parTransId="{CD4FAA64-FA19-45C9-9A21-362560FD3A45}" sibTransId="{A7396964-193B-4991-9E1A-E5FE87BBB3E6}"/>
    <dgm:cxn modelId="{3099E0EE-91A9-47FF-9A73-2EDD35F38B50}" type="presOf" srcId="{27B2125E-48DB-4AA3-8CA5-70BBE4BF2179}" destId="{268DA6D3-4C3A-4852-80E3-0855361F834A}" srcOrd="0" destOrd="0" presId="urn:microsoft.com/office/officeart/2005/8/layout/vList2"/>
    <dgm:cxn modelId="{BCAD992F-F361-4F3A-8E98-9B9DFF907069}" type="presParOf" srcId="{268DA6D3-4C3A-4852-80E3-0855361F834A}" destId="{AAADC8E0-5A99-41CD-974F-ACE827B302B9}" srcOrd="0" destOrd="0" presId="urn:microsoft.com/office/officeart/2005/8/layout/vList2"/>
    <dgm:cxn modelId="{296E99DF-0D35-447F-A849-99B8C4252547}" type="presParOf" srcId="{268DA6D3-4C3A-4852-80E3-0855361F834A}" destId="{7ECFBA2A-3993-4DEE-A664-413F42063C88}" srcOrd="1" destOrd="0" presId="urn:microsoft.com/office/officeart/2005/8/layout/vList2"/>
    <dgm:cxn modelId="{7A37623B-4A6A-459F-8774-EA91AA6D68B8}" type="presParOf" srcId="{268DA6D3-4C3A-4852-80E3-0855361F834A}" destId="{28B147CA-5907-436D-9F38-93F2349E330D}" srcOrd="2" destOrd="0" presId="urn:microsoft.com/office/officeart/2005/8/layout/vList2"/>
    <dgm:cxn modelId="{5CF9909D-BD5E-4ABF-8FC2-8057ED14E9BA}" type="presParOf" srcId="{268DA6D3-4C3A-4852-80E3-0855361F834A}" destId="{ACCAF61D-63F6-45EF-AB99-6B11B045B5CD}" srcOrd="3" destOrd="0" presId="urn:microsoft.com/office/officeart/2005/8/layout/vList2"/>
    <dgm:cxn modelId="{A2FD7632-AB69-4D3F-8176-BE29C9163F7D}" type="presParOf" srcId="{268DA6D3-4C3A-4852-80E3-0855361F834A}" destId="{F3017CFB-11E0-404C-B041-814BD86B4FC6}" srcOrd="4" destOrd="0" presId="urn:microsoft.com/office/officeart/2005/8/layout/vList2"/>
    <dgm:cxn modelId="{2D719DF3-9A54-45CB-A442-A444999530F9}" type="presParOf" srcId="{268DA6D3-4C3A-4852-80E3-0855361F834A}" destId="{F34CC8AA-9665-46F7-A03E-29CD8EB5BDA9}" srcOrd="5" destOrd="0" presId="urn:microsoft.com/office/officeart/2005/8/layout/vList2"/>
    <dgm:cxn modelId="{D2B9DF26-65BA-4885-BDC9-A79026C8EC3C}" type="presParOf" srcId="{268DA6D3-4C3A-4852-80E3-0855361F834A}" destId="{EDECBB5D-041F-43C4-A641-368435297B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DC8E0-5A99-41CD-974F-ACE827B302B9}">
      <dsp:nvSpPr>
        <dsp:cNvPr id="0" name=""/>
        <dsp:cNvSpPr/>
      </dsp:nvSpPr>
      <dsp:spPr>
        <a:xfrm>
          <a:off x="0" y="111953"/>
          <a:ext cx="6245265" cy="1291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Realizar una PoC para un proyecto de Data Science. Se va a trabajar desde Databricks con PySpark. </a:t>
          </a:r>
          <a:endParaRPr lang="en-US" sz="2300" kern="1200"/>
        </a:p>
      </dsp:txBody>
      <dsp:txXfrm>
        <a:off x="63055" y="175008"/>
        <a:ext cx="6119155" cy="1165570"/>
      </dsp:txXfrm>
    </dsp:sp>
    <dsp:sp modelId="{28B147CA-5907-436D-9F38-93F2349E330D}">
      <dsp:nvSpPr>
        <dsp:cNvPr id="0" name=""/>
        <dsp:cNvSpPr/>
      </dsp:nvSpPr>
      <dsp:spPr>
        <a:xfrm>
          <a:off x="0" y="1469873"/>
          <a:ext cx="6245265" cy="1291680"/>
        </a:xfrm>
        <a:prstGeom prst="roundRect">
          <a:avLst/>
        </a:prstGeom>
        <a:solidFill>
          <a:schemeClr val="accent2">
            <a:hueOff val="2054433"/>
            <a:satOff val="0"/>
            <a:lumOff val="6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Realizar la limpieza y preparación de los datos.</a:t>
          </a:r>
          <a:endParaRPr lang="en-US" sz="2300" kern="1200"/>
        </a:p>
      </dsp:txBody>
      <dsp:txXfrm>
        <a:off x="63055" y="1532928"/>
        <a:ext cx="6119155" cy="1165570"/>
      </dsp:txXfrm>
    </dsp:sp>
    <dsp:sp modelId="{F3017CFB-11E0-404C-B041-814BD86B4FC6}">
      <dsp:nvSpPr>
        <dsp:cNvPr id="0" name=""/>
        <dsp:cNvSpPr/>
      </dsp:nvSpPr>
      <dsp:spPr>
        <a:xfrm>
          <a:off x="0" y="2827793"/>
          <a:ext cx="6245265" cy="1291680"/>
        </a:xfrm>
        <a:prstGeom prst="roundRect">
          <a:avLst/>
        </a:prstGeom>
        <a:solidFill>
          <a:schemeClr val="accent2">
            <a:hueOff val="4108866"/>
            <a:satOff val="0"/>
            <a:lumOff val="12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Aplicar el modelo </a:t>
          </a:r>
          <a:endParaRPr lang="en-US" sz="2300" kern="1200"/>
        </a:p>
      </dsp:txBody>
      <dsp:txXfrm>
        <a:off x="63055" y="2890848"/>
        <a:ext cx="6119155" cy="1165570"/>
      </dsp:txXfrm>
    </dsp:sp>
    <dsp:sp modelId="{EDECBB5D-041F-43C4-A641-368435297BD9}">
      <dsp:nvSpPr>
        <dsp:cNvPr id="0" name=""/>
        <dsp:cNvSpPr/>
      </dsp:nvSpPr>
      <dsp:spPr>
        <a:xfrm>
          <a:off x="0" y="4185713"/>
          <a:ext cx="6245265" cy="129168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Creación de una App y subida a la nube</a:t>
          </a:r>
          <a:endParaRPr lang="en-US" sz="2300" kern="1200"/>
        </a:p>
      </dsp:txBody>
      <dsp:txXfrm>
        <a:off x="63055" y="4248768"/>
        <a:ext cx="6119155" cy="1165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31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3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72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97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5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7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8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58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5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731890974?h=a914729fd7&amp;app_id=12296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2309" y="1717052"/>
            <a:ext cx="9418478" cy="38870"/>
          </a:xfrm>
        </p:spPr>
        <p:txBody>
          <a:bodyPr anchor="t">
            <a:normAutofit fontScale="90000"/>
          </a:bodyPr>
          <a:lstStyle/>
          <a:p>
            <a:pPr algn="r"/>
            <a:r>
              <a:rPr lang="es-ES" sz="7200" dirty="0" err="1">
                <a:solidFill>
                  <a:schemeClr val="bg1"/>
                </a:solidFill>
              </a:rPr>
              <a:t>productivización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 err="1">
                <a:solidFill>
                  <a:schemeClr val="bg1"/>
                </a:solidFill>
              </a:rPr>
              <a:t>The</a:t>
            </a:r>
            <a:r>
              <a:rPr lang="es-ES" sz="2000" dirty="0">
                <a:solidFill>
                  <a:schemeClr val="bg1"/>
                </a:solidFill>
              </a:rPr>
              <a:t> Bridge Data </a:t>
            </a:r>
            <a:r>
              <a:rPr lang="es-ES" sz="2000" dirty="0" err="1">
                <a:solidFill>
                  <a:schemeClr val="bg1"/>
                </a:solidFill>
              </a:rPr>
              <a:t>Science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CBAF05-C826-479D-2298-CA46BC8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11172380" cy="9624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i="0" kern="1200" cap="all" baseline="0" dirty="0" err="1">
                <a:latin typeface="+mj-lt"/>
                <a:ea typeface="+mj-ea"/>
                <a:cs typeface="+mj-cs"/>
              </a:rPr>
              <a:t>Creación</a:t>
            </a:r>
            <a:r>
              <a:rPr lang="en-US" sz="4000" b="1" i="0" kern="1200" cap="all" baseline="0" dirty="0">
                <a:latin typeface="+mj-lt"/>
                <a:ea typeface="+mj-ea"/>
                <a:cs typeface="+mj-cs"/>
              </a:rPr>
              <a:t> de la App y </a:t>
            </a:r>
            <a:r>
              <a:rPr lang="en-US" sz="4000" b="1" i="0" kern="1200" cap="all" baseline="0" dirty="0" err="1">
                <a:latin typeface="+mj-lt"/>
                <a:ea typeface="+mj-ea"/>
                <a:cs typeface="+mj-cs"/>
              </a:rPr>
              <a:t>subida</a:t>
            </a:r>
            <a:r>
              <a:rPr lang="en-US" sz="4000" b="1" i="0" kern="1200" cap="all" baseline="0" dirty="0">
                <a:latin typeface="+mj-lt"/>
                <a:ea typeface="+mj-ea"/>
                <a:cs typeface="+mj-cs"/>
              </a:rPr>
              <a:t> a la Nube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Elementos multimedia en línea 3" title="Meet - pzw-xkhp-xrz - Google Chrome 2022-07-20 22-44-43.mp4">
            <a:hlinkClick r:id="" action="ppaction://media"/>
            <a:extLst>
              <a:ext uri="{FF2B5EF4-FFF2-40B4-BE49-F238E27FC236}">
                <a16:creationId xmlns:a16="http://schemas.microsoft.com/office/drawing/2014/main" id="{1ABBFC98-7E86-99BA-F134-51212E2F56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1396897"/>
            <a:ext cx="11172377" cy="52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6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994E3F-DACA-A1A5-373F-07490A15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Ideas para el futuro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3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A59A9E-4DE6-9C60-AF73-E63E7569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sp>
        <p:nvSpPr>
          <p:cNvPr id="5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3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8" name="Marcador de contenido 2">
            <a:extLst>
              <a:ext uri="{FF2B5EF4-FFF2-40B4-BE49-F238E27FC236}">
                <a16:creationId xmlns:a16="http://schemas.microsoft.com/office/drawing/2014/main" id="{5A43355F-BD73-8AC6-83D1-9FD0529AB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546800"/>
              </p:ext>
            </p:extLst>
          </p:nvPr>
        </p:nvGraphicFramePr>
        <p:xfrm>
          <a:off x="5005054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35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4E7E1-1A65-3439-B3D0-297765A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Grupos de Trabajo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CAB8416-631C-D5B1-9A89-B0C13B1241A1}"/>
              </a:ext>
            </a:extLst>
          </p:cNvPr>
          <p:cNvSpPr/>
          <p:nvPr/>
        </p:nvSpPr>
        <p:spPr>
          <a:xfrm>
            <a:off x="1484971" y="1921727"/>
            <a:ext cx="2332462" cy="4023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2443C2B-0267-DB2E-EA57-42FEF003836B}"/>
              </a:ext>
            </a:extLst>
          </p:cNvPr>
          <p:cNvSpPr/>
          <p:nvPr/>
        </p:nvSpPr>
        <p:spPr>
          <a:xfrm>
            <a:off x="5267093" y="1921726"/>
            <a:ext cx="2332462" cy="40237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2E1DB9A-27C6-675B-3BD0-EB194D55741B}"/>
              </a:ext>
            </a:extLst>
          </p:cNvPr>
          <p:cNvSpPr/>
          <p:nvPr/>
        </p:nvSpPr>
        <p:spPr>
          <a:xfrm>
            <a:off x="8891239" y="1921727"/>
            <a:ext cx="2332462" cy="40237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58E9E7-ECB7-1E01-FFEF-111797A44C3F}"/>
              </a:ext>
            </a:extLst>
          </p:cNvPr>
          <p:cNvSpPr txBox="1"/>
          <p:nvPr/>
        </p:nvSpPr>
        <p:spPr>
          <a:xfrm>
            <a:off x="1531201" y="2181689"/>
            <a:ext cx="225068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dirty="0"/>
              <a:t>Grupo A</a:t>
            </a:r>
          </a:p>
          <a:p>
            <a:pPr algn="ctr"/>
            <a:endParaRPr lang="es-ES" sz="3200" dirty="0"/>
          </a:p>
          <a:p>
            <a:pPr algn="ctr"/>
            <a:r>
              <a:rPr lang="es-ES" sz="3200" dirty="0"/>
              <a:t>Pablo</a:t>
            </a:r>
          </a:p>
          <a:p>
            <a:pPr algn="ctr"/>
            <a:r>
              <a:rPr lang="es-ES" sz="3200" dirty="0"/>
              <a:t>Zino</a:t>
            </a:r>
          </a:p>
          <a:p>
            <a:pPr algn="ctr"/>
            <a:r>
              <a:rPr lang="es-ES" sz="3200" dirty="0"/>
              <a:t>Alfredo</a:t>
            </a:r>
          </a:p>
          <a:p>
            <a:pPr algn="ctr"/>
            <a:r>
              <a:rPr lang="es-ES" sz="3200" dirty="0"/>
              <a:t>Claudia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7B7855-3769-31C3-C690-9499EB076ED4}"/>
              </a:ext>
            </a:extLst>
          </p:cNvPr>
          <p:cNvSpPr txBox="1"/>
          <p:nvPr/>
        </p:nvSpPr>
        <p:spPr>
          <a:xfrm>
            <a:off x="5266859" y="2181689"/>
            <a:ext cx="225068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dirty="0"/>
              <a:t>Grupo B</a:t>
            </a:r>
          </a:p>
          <a:p>
            <a:pPr algn="ctr"/>
            <a:endParaRPr lang="es-ES" sz="3200" dirty="0"/>
          </a:p>
          <a:p>
            <a:pPr algn="ctr"/>
            <a:r>
              <a:rPr lang="es-ES" sz="3200" dirty="0"/>
              <a:t>Adán</a:t>
            </a:r>
          </a:p>
          <a:p>
            <a:pPr algn="ctr"/>
            <a:r>
              <a:rPr lang="es-ES" sz="3200" dirty="0"/>
              <a:t>Arturo</a:t>
            </a:r>
          </a:p>
          <a:p>
            <a:pPr algn="ctr"/>
            <a:r>
              <a:rPr lang="es-ES" sz="3200" dirty="0"/>
              <a:t>Mónica</a:t>
            </a:r>
          </a:p>
          <a:p>
            <a:pPr algn="ctr"/>
            <a:r>
              <a:rPr lang="es-ES" sz="3200" dirty="0"/>
              <a:t>Sara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3B7128-CA26-69D6-3FAA-9544F5CA7B50}"/>
              </a:ext>
            </a:extLst>
          </p:cNvPr>
          <p:cNvSpPr txBox="1"/>
          <p:nvPr/>
        </p:nvSpPr>
        <p:spPr>
          <a:xfrm>
            <a:off x="8891005" y="2209567"/>
            <a:ext cx="225068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dirty="0"/>
              <a:t>Grupo C</a:t>
            </a:r>
          </a:p>
          <a:p>
            <a:pPr algn="ctr"/>
            <a:endParaRPr lang="es-ES" sz="3200" dirty="0"/>
          </a:p>
          <a:p>
            <a:pPr algn="ctr"/>
            <a:r>
              <a:rPr lang="es-ES" sz="3200" dirty="0"/>
              <a:t>Adrián</a:t>
            </a:r>
          </a:p>
          <a:p>
            <a:pPr algn="ctr"/>
            <a:r>
              <a:rPr lang="es-ES" sz="3200" dirty="0"/>
              <a:t>Manuel</a:t>
            </a:r>
          </a:p>
          <a:p>
            <a:pPr algn="ctr"/>
            <a:r>
              <a:rPr lang="es-ES" sz="3200" dirty="0"/>
              <a:t>Laura L.</a:t>
            </a:r>
          </a:p>
          <a:p>
            <a:pPr algn="ctr"/>
            <a:r>
              <a:rPr lang="es-ES" sz="3200" dirty="0"/>
              <a:t>Toni</a:t>
            </a:r>
          </a:p>
          <a:p>
            <a:pPr algn="ctr"/>
            <a:r>
              <a:rPr lang="es-ES" sz="3200" dirty="0"/>
              <a:t>Laura G.</a:t>
            </a:r>
          </a:p>
        </p:txBody>
      </p:sp>
    </p:spTree>
    <p:extLst>
      <p:ext uri="{BB962C8B-B14F-4D97-AF65-F5344CB8AC3E}">
        <p14:creationId xmlns:p14="http://schemas.microsoft.com/office/powerpoint/2010/main" val="364418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EC3449-E68A-EBF0-3917-9D8ECED7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s-ES" sz="4800"/>
              <a:t>Proyecto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55E19120-6BD5-9D1C-12A5-6FCE3020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70" y="2323465"/>
            <a:ext cx="3952579" cy="220356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A8644-47AC-5FD3-3BB8-235A31C9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Predecir las bicicletas que van a ser alquiladas cada hora del día durante el periodo que va desde el día 20 hasta el final del mes</a:t>
            </a:r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BE41D6-7109-884C-68FB-F1B0C0C3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6700">
                <a:solidFill>
                  <a:schemeClr val="bg1"/>
                </a:solidFill>
              </a:rPr>
              <a:t>Limpieza de los datos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3FEB6-B3F2-A306-41EE-0EB1EBF4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Se realiza un análisis de los datos </a:t>
            </a:r>
          </a:p>
          <a:p>
            <a:pPr lvl="1"/>
            <a:r>
              <a:rPr lang="es-ES" dirty="0" err="1"/>
              <a:t>Missings</a:t>
            </a:r>
            <a:endParaRPr lang="es-ES"/>
          </a:p>
          <a:p>
            <a:pPr lvl="1"/>
            <a:r>
              <a:rPr lang="es-ES" dirty="0"/>
              <a:t>Correlación</a:t>
            </a:r>
          </a:p>
          <a:p>
            <a:pPr lvl="1"/>
            <a:r>
              <a:rPr lang="es-ES" dirty="0"/>
              <a:t>Eliminar columnas no necesarias</a:t>
            </a:r>
          </a:p>
          <a:p>
            <a:pPr marL="457200" lvl="1" indent="0">
              <a:buNone/>
            </a:pPr>
            <a:endParaRPr lang="es-ES" dirty="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s-ES" sz="2400" dirty="0">
                <a:ea typeface="+mn-lt"/>
                <a:cs typeface="+mn-lt"/>
              </a:rPr>
              <a:t>Dificultades encontradas</a:t>
            </a: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s-ES" dirty="0">
                <a:ea typeface="+mn-lt"/>
                <a:cs typeface="+mn-lt"/>
              </a:rPr>
              <a:t>Correlación de  </a:t>
            </a:r>
          </a:p>
          <a:p>
            <a:pPr marL="742950" lvl="1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s-ES" dirty="0">
                <a:ea typeface="+mn-lt"/>
                <a:cs typeface="+mn-lt"/>
              </a:rPr>
              <a:t>Formatos de tiempo a través de </a:t>
            </a:r>
            <a:r>
              <a:rPr lang="es-ES" dirty="0" err="1">
                <a:ea typeface="+mn-lt"/>
                <a:cs typeface="+mn-lt"/>
              </a:rPr>
              <a:t>PySpark</a:t>
            </a:r>
            <a:endParaRPr lang="es-ES" dirty="0" err="1"/>
          </a:p>
          <a:p>
            <a:pPr marL="457200" lvl="1" indent="0">
              <a:buNone/>
            </a:pPr>
            <a:endParaRPr lang="es-ES" sz="1800"/>
          </a:p>
          <a:p>
            <a:pPr marL="457200" lvl="1" indent="0">
              <a:buNone/>
            </a:pPr>
            <a:endParaRPr lang="es-ES" sz="1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2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193524-459A-8F4A-A8D6-2126AAE3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Creación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53B62-BF2C-D8A7-701F-94BDEE932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 utiliza un como modelo un RandomForestRegressor y se aplica un Grid Search</a:t>
            </a:r>
          </a:p>
        </p:txBody>
      </p:sp>
      <p:sp>
        <p:nvSpPr>
          <p:cNvPr id="13" name="!!plus graphic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98246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F9E2D09E-599F-7D87-D4DD-5B7FB69CC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09"/>
          <a:stretch/>
        </p:blipFill>
        <p:spPr>
          <a:xfrm>
            <a:off x="5986926" y="1598246"/>
            <a:ext cx="5569864" cy="4783504"/>
          </a:xfrm>
          <a:prstGeom prst="rect">
            <a:avLst/>
          </a:prstGeom>
        </p:spPr>
      </p:pic>
      <p:sp>
        <p:nvSpPr>
          <p:cNvPr id="17" name="!!circle graphic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11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1E37F-CB6B-6F93-9E06-4311FE59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583345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Análisis de la Nube de Databricks</a:t>
            </a:r>
          </a:p>
        </p:txBody>
      </p:sp>
      <p:cxnSp>
        <p:nvCxnSpPr>
          <p:cNvPr id="78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49160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4">
            <a:extLst>
              <a:ext uri="{FF2B5EF4-FFF2-40B4-BE49-F238E27FC236}">
                <a16:creationId xmlns:a16="http://schemas.microsoft.com/office/drawing/2014/main" id="{0DFA0BCB-1B53-8AA1-15D2-29DD095CC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497" b="-3"/>
          <a:stretch/>
        </p:blipFill>
        <p:spPr>
          <a:xfrm>
            <a:off x="1346842" y="647743"/>
            <a:ext cx="3555819" cy="3555819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</p:spPr>
      </p:pic>
      <p:sp>
        <p:nvSpPr>
          <p:cNvPr id="7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316" y="463378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5615" y="491807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8020" y="590338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A822D46-9AA2-AB49-CC82-532F23279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57" r="-3" b="29032"/>
          <a:stretch/>
        </p:blipFill>
        <p:spPr>
          <a:xfrm>
            <a:off x="3661359" y="4040416"/>
            <a:ext cx="3555818" cy="2817584"/>
          </a:xfrm>
          <a:custGeom>
            <a:avLst/>
            <a:gdLst/>
            <a:ahLst/>
            <a:cxnLst/>
            <a:rect l="l" t="t" r="r" b="b"/>
            <a:pathLst>
              <a:path w="3555818" h="2817584">
                <a:moveTo>
                  <a:pt x="1777909" y="0"/>
                </a:moveTo>
                <a:cubicBezTo>
                  <a:pt x="2759821" y="0"/>
                  <a:pt x="3555818" y="795997"/>
                  <a:pt x="3555818" y="1777909"/>
                </a:cubicBezTo>
                <a:cubicBezTo>
                  <a:pt x="3555818" y="2146126"/>
                  <a:pt x="3443881" y="2488199"/>
                  <a:pt x="3252179" y="2771955"/>
                </a:cubicBezTo>
                <a:lnTo>
                  <a:pt x="3218058" y="2817584"/>
                </a:lnTo>
                <a:lnTo>
                  <a:pt x="337760" y="2817584"/>
                </a:lnTo>
                <a:lnTo>
                  <a:pt x="303639" y="2771955"/>
                </a:lnTo>
                <a:cubicBezTo>
                  <a:pt x="111937" y="2488199"/>
                  <a:pt x="0" y="2146126"/>
                  <a:pt x="0" y="1777909"/>
                </a:cubicBezTo>
                <a:cubicBezTo>
                  <a:pt x="0" y="795997"/>
                  <a:pt x="795997" y="0"/>
                  <a:pt x="177790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815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A3499-2E6F-D7A1-3218-1C3CD62A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4093" cy="1346439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ea typeface="+mj-lt"/>
                <a:cs typeface="+mj-lt"/>
              </a:rPr>
              <a:t>CREACIÓN DE LA APP Y SUBIDA A LA NUBE</a:t>
            </a:r>
            <a:endParaRPr lang="es-ES" sz="4000" dirty="0"/>
          </a:p>
        </p:txBody>
      </p:sp>
      <p:pic>
        <p:nvPicPr>
          <p:cNvPr id="4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3D0D2EC-2518-4EC9-E359-AF18741CA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464" y="1909132"/>
            <a:ext cx="4826990" cy="3004791"/>
          </a:xfr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4312E67C-AB54-57FA-40AA-2592E3E20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15" y="1909364"/>
            <a:ext cx="5446734" cy="44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C5C9FA5-05F3-738E-B778-6F807F19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73" y="1915131"/>
            <a:ext cx="6104350" cy="15037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6A3499-2E6F-D7A1-3218-1C3CD62A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4093" cy="1346439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ea typeface="+mj-lt"/>
                <a:cs typeface="+mj-lt"/>
              </a:rPr>
              <a:t>CREACIÓN DE LA APP Y SUBIDA A LA NUBE</a:t>
            </a:r>
            <a:endParaRPr lang="es-ES" sz="4000" dirty="0"/>
          </a:p>
        </p:txBody>
      </p: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6E7894C6-724A-49F4-49CB-A1EA86D22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195" y="2495670"/>
            <a:ext cx="7450898" cy="39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2067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GradientVTI</vt:lpstr>
      <vt:lpstr>productivización</vt:lpstr>
      <vt:lpstr>Objetivos</vt:lpstr>
      <vt:lpstr>Grupos de Trabajo</vt:lpstr>
      <vt:lpstr>Proyecto</vt:lpstr>
      <vt:lpstr>Limpieza de los datos</vt:lpstr>
      <vt:lpstr>Creación del Modelo</vt:lpstr>
      <vt:lpstr>Análisis de la Nube de Databricks</vt:lpstr>
      <vt:lpstr>CREACIÓN DE LA APP Y SUBIDA A LA NUBE</vt:lpstr>
      <vt:lpstr>CREACIÓN DE LA APP Y SUBIDA A LA NUBE</vt:lpstr>
      <vt:lpstr>Creación de la App y subida a la Nube</vt:lpstr>
      <vt:lpstr>Ideas para el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236</cp:revision>
  <dcterms:created xsi:type="dcterms:W3CDTF">2022-07-20T18:06:44Z</dcterms:created>
  <dcterms:modified xsi:type="dcterms:W3CDTF">2022-07-20T21:39:14Z</dcterms:modified>
</cp:coreProperties>
</file>