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843" r:id="rId2"/>
    <p:sldId id="845" r:id="rId3"/>
    <p:sldId id="846" r:id="rId4"/>
    <p:sldId id="847" r:id="rId5"/>
    <p:sldId id="848" r:id="rId6"/>
    <p:sldId id="849" r:id="rId7"/>
    <p:sldId id="850" r:id="rId8"/>
    <p:sldId id="851" r:id="rId9"/>
    <p:sldId id="852" r:id="rId10"/>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41">
          <p15:clr>
            <a:srgbClr val="A4A3A4"/>
          </p15:clr>
        </p15:guide>
        <p15:guide id="2" pos="38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76542"/>
    <a:srgbClr val="75DC73"/>
    <a:srgbClr val="2B5B8C"/>
    <a:srgbClr val="755063"/>
    <a:srgbClr val="5381AB"/>
    <a:srgbClr val="577C9D"/>
    <a:srgbClr val="D4DE96"/>
    <a:srgbClr val="FF9933"/>
    <a:srgbClr val="66663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7" autoAdjust="0"/>
    <p:restoredTop sz="94336" autoAdjust="0"/>
  </p:normalViewPr>
  <p:slideViewPr>
    <p:cSldViewPr snapToGrid="0">
      <p:cViewPr varScale="1">
        <p:scale>
          <a:sx n="68" d="100"/>
          <a:sy n="68" d="100"/>
        </p:scale>
        <p:origin x="654" y="60"/>
      </p:cViewPr>
      <p:guideLst>
        <p:guide orient="horz" pos="2341"/>
        <p:guide pos="3863"/>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zh-CN" altLang="en-US"/>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a:lvl1pPr>
          </a:lstStyle>
          <a:p>
            <a:fld id="{064128C9-683D-4A93-B49C-788B3E781B87}" type="datetime1">
              <a:rPr lang="zh-CN" altLang="en-US"/>
              <a:pPr/>
              <a:t>2016/11/6</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en-US" sz="1200"/>
              <a:t>单击此处编辑母版文本样式</a:t>
            </a:r>
          </a:p>
          <a:p>
            <a:pPr>
              <a:spcBef>
                <a:spcPct val="30000"/>
              </a:spcBef>
            </a:pPr>
            <a:r>
              <a:rPr lang="zh-CN" altLang="en-US" sz="1200"/>
              <a:t>第二级</a:t>
            </a:r>
          </a:p>
          <a:p>
            <a:pPr>
              <a:spcBef>
                <a:spcPct val="30000"/>
              </a:spcBef>
            </a:pPr>
            <a:r>
              <a:rPr lang="zh-CN" altLang="en-US" sz="1200"/>
              <a:t>第三级</a:t>
            </a:r>
          </a:p>
          <a:p>
            <a:pPr>
              <a:spcBef>
                <a:spcPct val="30000"/>
              </a:spcBef>
            </a:pPr>
            <a:r>
              <a:rPr lang="zh-CN" altLang="en-US" sz="1200"/>
              <a:t>第四级</a:t>
            </a:r>
          </a:p>
          <a:p>
            <a:pPr>
              <a:spcBef>
                <a:spcPct val="30000"/>
              </a:spcBef>
            </a:pPr>
            <a:r>
              <a:rPr lang="zh-CN" altLang="en-US"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zh-CN" altLang="en-US"/>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a:lvl1pPr>
          </a:lstStyle>
          <a:p>
            <a:fld id="{1DF036A4-1336-49FF-B711-888A6C20A230}" type="slidenum">
              <a:rPr lang="zh-CN" altLang="en-US"/>
              <a:pPr/>
              <a:t>‹#›</a:t>
            </a:fld>
            <a:endParaRPr lang="zh-CN" altLang="en-US" sz="1200"/>
          </a:p>
        </p:txBody>
      </p:sp>
    </p:spTree>
    <p:extLst>
      <p:ext uri="{BB962C8B-B14F-4D97-AF65-F5344CB8AC3E}">
        <p14:creationId xmlns:p14="http://schemas.microsoft.com/office/powerpoint/2010/main" val="1577725986"/>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首页">
    <p:spTree>
      <p:nvGrpSpPr>
        <p:cNvPr id="1" name=""/>
        <p:cNvGrpSpPr/>
        <p:nvPr/>
      </p:nvGrpSpPr>
      <p:grpSpPr>
        <a:xfrm>
          <a:off x="0" y="0"/>
          <a:ext cx="0" cy="0"/>
          <a:chOff x="0" y="0"/>
          <a:chExt cx="0" cy="0"/>
        </a:xfrm>
      </p:grpSpPr>
      <p:pic>
        <p:nvPicPr>
          <p:cNvPr id="5" name="图片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8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p:cNvSpPr txBox="1"/>
          <p:nvPr userDrawn="1"/>
        </p:nvSpPr>
        <p:spPr>
          <a:xfrm>
            <a:off x="3218853" y="2755104"/>
            <a:ext cx="9528111" cy="1153777"/>
          </a:xfrm>
          <a:prstGeom prst="rect">
            <a:avLst/>
          </a:prstGeom>
          <a:noFill/>
        </p:spPr>
        <p:txBody>
          <a:bodyPr wrap="square">
            <a:spAutoFit/>
          </a:bodyPr>
          <a:lstStyle/>
          <a:p>
            <a:pPr algn="ctr" fontAlgn="auto">
              <a:lnSpc>
                <a:spcPts val="9000"/>
              </a:lnSpc>
              <a:spcBef>
                <a:spcPts val="0"/>
              </a:spcBef>
              <a:spcAft>
                <a:spcPts val="0"/>
              </a:spcAft>
              <a:defRPr/>
            </a:pPr>
            <a:r>
              <a:rPr lang="zh-CN" altLang="en-US" sz="6600" b="1" dirty="0">
                <a:solidFill>
                  <a:prstClr val="white"/>
                </a:solidFill>
                <a:latin typeface="华文细黑" panose="02010600040101010101" pitchFamily="2" charset="-122"/>
                <a:ea typeface="华文细黑" panose="02010600040101010101" pitchFamily="2" charset="-122"/>
              </a:rPr>
              <a:t>数据管税总体介绍</a:t>
            </a:r>
          </a:p>
        </p:txBody>
      </p:sp>
      <p:sp>
        <p:nvSpPr>
          <p:cNvPr id="7" name="矩形 6"/>
          <p:cNvSpPr/>
          <p:nvPr userDrawn="1"/>
        </p:nvSpPr>
        <p:spPr>
          <a:xfrm>
            <a:off x="5523110" y="5609568"/>
            <a:ext cx="4919599" cy="934358"/>
          </a:xfrm>
          <a:prstGeom prst="rect">
            <a:avLst/>
          </a:prstGeom>
        </p:spPr>
        <p:txBody>
          <a:bodyPr wrap="square" anchor="ctr">
            <a:spAutoFit/>
          </a:bodyPr>
          <a:lstStyle/>
          <a:p>
            <a:pPr lvl="0" algn="ctr" fontAlgn="auto">
              <a:lnSpc>
                <a:spcPct val="114000"/>
              </a:lnSpc>
              <a:spcBef>
                <a:spcPts val="0"/>
              </a:spcBef>
              <a:spcAft>
                <a:spcPts val="0"/>
              </a:spcAft>
            </a:pPr>
            <a:r>
              <a:rPr lang="zh-CN" altLang="en-US" sz="2400" b="1" dirty="0">
                <a:solidFill>
                  <a:srgbClr val="002260"/>
                </a:solidFill>
                <a:latin typeface="华文细黑" panose="02010600040101010101" pitchFamily="2" charset="-122"/>
                <a:ea typeface="华文细黑" panose="02010600040101010101" pitchFamily="2" charset="-122"/>
                <a:cs typeface="Arial" panose="020B0604020202020204" pitchFamily="34" charset="0"/>
              </a:rPr>
              <a:t>北京华创方舟科技股份有限公司</a:t>
            </a:r>
            <a:endParaRPr lang="en-US" altLang="zh-CN" sz="2400" b="1" dirty="0">
              <a:solidFill>
                <a:srgbClr val="002260"/>
              </a:solidFill>
              <a:latin typeface="华文细黑" panose="02010600040101010101" pitchFamily="2" charset="-122"/>
              <a:ea typeface="华文细黑" panose="02010600040101010101" pitchFamily="2" charset="-122"/>
              <a:cs typeface="Arial" panose="020B0604020202020204" pitchFamily="34" charset="0"/>
            </a:endParaRPr>
          </a:p>
          <a:p>
            <a:pPr lvl="0" algn="ctr" fontAlgn="auto">
              <a:lnSpc>
                <a:spcPct val="114000"/>
              </a:lnSpc>
              <a:spcBef>
                <a:spcPts val="0"/>
              </a:spcBef>
              <a:spcAft>
                <a:spcPts val="0"/>
              </a:spcAft>
            </a:pPr>
            <a:r>
              <a:rPr lang="en-US" altLang="zh-CN" sz="2400" b="0" dirty="0">
                <a:solidFill>
                  <a:srgbClr val="002260"/>
                </a:solidFill>
                <a:latin typeface="华文细黑" panose="02010600040101010101" pitchFamily="2" charset="-122"/>
                <a:ea typeface="华文细黑" panose="02010600040101010101" pitchFamily="2" charset="-122"/>
                <a:cs typeface="Arial" panose="020B0604020202020204" pitchFamily="34" charset="0"/>
              </a:rPr>
              <a:t>2016</a:t>
            </a:r>
            <a:r>
              <a:rPr lang="zh-CN" altLang="en-US" sz="2400" b="0" dirty="0">
                <a:solidFill>
                  <a:srgbClr val="002260"/>
                </a:solidFill>
                <a:latin typeface="华文细黑" panose="02010600040101010101" pitchFamily="2" charset="-122"/>
                <a:ea typeface="华文细黑" panose="02010600040101010101" pitchFamily="2" charset="-122"/>
                <a:cs typeface="Arial" panose="020B0604020202020204" pitchFamily="34" charset="0"/>
              </a:rPr>
              <a:t>年</a:t>
            </a:r>
            <a:r>
              <a:rPr lang="en-US" altLang="zh-CN" sz="2400" b="0" dirty="0">
                <a:solidFill>
                  <a:srgbClr val="002260"/>
                </a:solidFill>
                <a:latin typeface="华文细黑" panose="02010600040101010101" pitchFamily="2" charset="-122"/>
                <a:ea typeface="华文细黑" panose="02010600040101010101" pitchFamily="2" charset="-122"/>
                <a:cs typeface="Arial" panose="020B0604020202020204" pitchFamily="34" charset="0"/>
              </a:rPr>
              <a:t>10</a:t>
            </a:r>
            <a:r>
              <a:rPr lang="zh-CN" altLang="en-US" sz="2400" b="0" dirty="0">
                <a:solidFill>
                  <a:srgbClr val="002260"/>
                </a:solidFill>
                <a:latin typeface="华文细黑" panose="02010600040101010101" pitchFamily="2" charset="-122"/>
                <a:ea typeface="华文细黑" panose="02010600040101010101" pitchFamily="2" charset="-122"/>
                <a:cs typeface="Arial" panose="020B0604020202020204" pitchFamily="34" charset="0"/>
              </a:rPr>
              <a:t>月</a:t>
            </a:r>
          </a:p>
        </p:txBody>
      </p:sp>
    </p:spTree>
    <p:extLst>
      <p:ext uri="{BB962C8B-B14F-4D97-AF65-F5344CB8AC3E}">
        <p14:creationId xmlns:p14="http://schemas.microsoft.com/office/powerpoint/2010/main" val="27726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iterate type="lt">
                                    <p:tmPct val="18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3*#ppt_w"/>
                                          </p:val>
                                        </p:tav>
                                        <p:tav tm="100000">
                                          <p:val>
                                            <p:strVal val="#ppt_w"/>
                                          </p:val>
                                        </p:tav>
                                      </p:tavLst>
                                    </p:anim>
                                    <p:anim calcmode="lin" valueType="num">
                                      <p:cBhvr>
                                        <p:cTn id="8" dur="500" fill="hold"/>
                                        <p:tgtEl>
                                          <p:spTgt spid="6"/>
                                        </p:tgtEl>
                                        <p:attrNameLst>
                                          <p:attrName>ppt_h</p:attrName>
                                        </p:attrNameLst>
                                      </p:cBhvr>
                                      <p:tavLst>
                                        <p:tav tm="0">
                                          <p:val>
                                            <p:strVal val="4/3*#ppt_h"/>
                                          </p:val>
                                        </p:tav>
                                        <p:tav tm="100000">
                                          <p:val>
                                            <p:strVal val="#ppt_h"/>
                                          </p:val>
                                        </p:tav>
                                      </p:tavLst>
                                    </p:anim>
                                  </p:childTnLst>
                                </p:cTn>
                              </p:par>
                            </p:childTnLst>
                          </p:cTn>
                        </p:par>
                        <p:par>
                          <p:cTn id="9" fill="hold">
                            <p:stCondLst>
                              <p:cond delay="113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5" name="矩形 24"/>
          <p:cNvSpPr/>
          <p:nvPr userDrawn="1"/>
        </p:nvSpPr>
        <p:spPr>
          <a:xfrm>
            <a:off x="0" y="3516"/>
            <a:ext cx="12198350" cy="683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algn="r" fontAlgn="auto">
              <a:spcBef>
                <a:spcPts val="0"/>
              </a:spcBef>
              <a:spcAft>
                <a:spcPts val="0"/>
              </a:spcAft>
            </a:pPr>
            <a:endParaRPr lang="zh-CN" altLang="en-US" sz="1200">
              <a:solidFill>
                <a:prstClr val="white">
                  <a:lumMod val="75000"/>
                </a:prstClr>
              </a:solidFill>
              <a:latin typeface="微软雅黑" panose="020B0503020204020204" pitchFamily="34" charset="-122"/>
              <a:ea typeface="微软雅黑" panose="020B0503020204020204" pitchFamily="34" charset="-122"/>
            </a:endParaRPr>
          </a:p>
        </p:txBody>
      </p:sp>
      <p:cxnSp>
        <p:nvCxnSpPr>
          <p:cNvPr id="26" name="直接连接符 25"/>
          <p:cNvCxnSpPr/>
          <p:nvPr userDrawn="1"/>
        </p:nvCxnSpPr>
        <p:spPr>
          <a:xfrm>
            <a:off x="10004659"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弧形 26"/>
          <p:cNvSpPr/>
          <p:nvPr userDrawn="1"/>
        </p:nvSpPr>
        <p:spPr>
          <a:xfrm>
            <a:off x="9430297"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zh-CN" altLang="en-US" sz="2000">
              <a:latin typeface="幼圆" panose="02010509060101010101" pitchFamily="49" charset="-122"/>
              <a:ea typeface="幼圆" panose="02010509060101010101" pitchFamily="49" charset="-122"/>
            </a:endParaRPr>
          </a:p>
        </p:txBody>
      </p:sp>
      <p:sp>
        <p:nvSpPr>
          <p:cNvPr id="28" name="矩形 24"/>
          <p:cNvSpPr>
            <a:spLocks noChangeArrowheads="1"/>
          </p:cNvSpPr>
          <p:nvPr userDrawn="1"/>
        </p:nvSpPr>
        <p:spPr bwMode="auto">
          <a:xfrm>
            <a:off x="305725" y="99957"/>
            <a:ext cx="2456826" cy="523220"/>
          </a:xfrm>
          <a:prstGeom prst="rect">
            <a:avLst/>
          </a:prstGeom>
          <a:noFill/>
          <a:ln w="9525">
            <a:noFill/>
            <a:miter lim="800000"/>
            <a:headEnd/>
            <a:tailEnd/>
          </a:ln>
        </p:spPr>
        <p:txBody>
          <a:bodyPr wrap="none">
            <a:spAutoFit/>
          </a:bodyPr>
          <a:lstStyle/>
          <a:p>
            <a:r>
              <a:rPr lang="en-US" altLang="zh-CN" sz="2800" b="0" dirty="0">
                <a:solidFill>
                  <a:schemeClr val="tx1">
                    <a:lumMod val="65000"/>
                    <a:lumOff val="35000"/>
                  </a:schemeClr>
                </a:solidFill>
                <a:latin typeface="Impact" pitchFamily="34" charset="0"/>
                <a:ea typeface="微软雅黑" pitchFamily="34" charset="-122"/>
                <a:cs typeface="Arial Unicode MS" pitchFamily="34" charset="-122"/>
              </a:rPr>
              <a:t>CONTENTS  PAGE</a:t>
            </a:r>
            <a:endParaRPr lang="zh-CN" altLang="en-US" sz="2800" b="0" dirty="0">
              <a:solidFill>
                <a:schemeClr val="tx1">
                  <a:lumMod val="65000"/>
                  <a:lumOff val="35000"/>
                </a:schemeClr>
              </a:solidFill>
              <a:latin typeface="Impact" pitchFamily="34" charset="0"/>
              <a:ea typeface="微软雅黑" pitchFamily="34" charset="-122"/>
              <a:cs typeface="Arial Unicode MS" pitchFamily="34" charset="-122"/>
            </a:endParaRPr>
          </a:p>
        </p:txBody>
      </p:sp>
      <p:sp>
        <p:nvSpPr>
          <p:cNvPr id="29" name="椭圆 28"/>
          <p:cNvSpPr/>
          <p:nvPr userDrawn="1"/>
        </p:nvSpPr>
        <p:spPr>
          <a:xfrm>
            <a:off x="9526044" y="114225"/>
            <a:ext cx="481106" cy="48110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幼圆" panose="02010509060101010101" pitchFamily="49" charset="-122"/>
              <a:ea typeface="幼圆" panose="02010509060101010101" pitchFamily="49" charset="-122"/>
            </a:endParaRPr>
          </a:p>
        </p:txBody>
      </p:sp>
      <p:cxnSp>
        <p:nvCxnSpPr>
          <p:cNvPr id="30" name="直接连接符 29"/>
          <p:cNvCxnSpPr/>
          <p:nvPr userDrawn="1"/>
        </p:nvCxnSpPr>
        <p:spPr>
          <a:xfrm flipH="1">
            <a:off x="0" y="559197"/>
            <a:ext cx="9516743"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椭圆 30"/>
          <p:cNvSpPr/>
          <p:nvPr userDrawn="1"/>
        </p:nvSpPr>
        <p:spPr>
          <a:xfrm>
            <a:off x="10110285" y="114225"/>
            <a:ext cx="481106" cy="48110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幼圆" panose="02010509060101010101" pitchFamily="49" charset="-122"/>
              <a:ea typeface="幼圆" panose="02010509060101010101" pitchFamily="49" charset="-122"/>
            </a:endParaRPr>
          </a:p>
        </p:txBody>
      </p:sp>
      <p:sp>
        <p:nvSpPr>
          <p:cNvPr id="32" name="椭圆 31"/>
          <p:cNvSpPr/>
          <p:nvPr userDrawn="1"/>
        </p:nvSpPr>
        <p:spPr>
          <a:xfrm>
            <a:off x="10694525" y="114225"/>
            <a:ext cx="481106" cy="481106"/>
          </a:xfrm>
          <a:prstGeom prst="ellips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幼圆" panose="02010509060101010101" pitchFamily="49" charset="-122"/>
              <a:ea typeface="幼圆" panose="02010509060101010101" pitchFamily="49" charset="-122"/>
            </a:endParaRPr>
          </a:p>
        </p:txBody>
      </p:sp>
      <p:sp>
        <p:nvSpPr>
          <p:cNvPr id="33" name="椭圆 32"/>
          <p:cNvSpPr/>
          <p:nvPr userDrawn="1"/>
        </p:nvSpPr>
        <p:spPr>
          <a:xfrm>
            <a:off x="11278766" y="114225"/>
            <a:ext cx="481106" cy="481106"/>
          </a:xfrm>
          <a:prstGeom prst="ellipse">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弧形 33"/>
          <p:cNvSpPr/>
          <p:nvPr userDrawn="1"/>
        </p:nvSpPr>
        <p:spPr>
          <a:xfrm>
            <a:off x="1001453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幼圆" panose="02010509060101010101" pitchFamily="49" charset="-122"/>
              <a:ea typeface="幼圆" panose="02010509060101010101" pitchFamily="49" charset="-122"/>
            </a:endParaRPr>
          </a:p>
        </p:txBody>
      </p:sp>
      <p:cxnSp>
        <p:nvCxnSpPr>
          <p:cNvPr id="35" name="直接连接符 34"/>
          <p:cNvCxnSpPr/>
          <p:nvPr userDrawn="1"/>
        </p:nvCxnSpPr>
        <p:spPr>
          <a:xfrm>
            <a:off x="10588900"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7" name="弧形 36"/>
          <p:cNvSpPr/>
          <p:nvPr userDrawn="1"/>
        </p:nvSpPr>
        <p:spPr>
          <a:xfrm>
            <a:off x="1059877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userDrawn="1"/>
        </p:nvSpPr>
        <p:spPr>
          <a:xfrm>
            <a:off x="11183019"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9" name="直接连接符 38"/>
          <p:cNvCxnSpPr/>
          <p:nvPr userDrawn="1"/>
        </p:nvCxnSpPr>
        <p:spPr>
          <a:xfrm>
            <a:off x="11759872" y="559197"/>
            <a:ext cx="438478"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TextBox 15"/>
          <p:cNvSpPr txBox="1"/>
          <p:nvPr userDrawn="1"/>
        </p:nvSpPr>
        <p:spPr>
          <a:xfrm>
            <a:off x="11123275" y="170667"/>
            <a:ext cx="792088" cy="369332"/>
          </a:xfrm>
          <a:prstGeom prst="rect">
            <a:avLst/>
          </a:prstGeom>
          <a:noFill/>
        </p:spPr>
        <p:txBody>
          <a:bodyPr wrap="square" rtlCol="0">
            <a:spAutoFit/>
          </a:bodyPr>
          <a:lstStyle/>
          <a:p>
            <a:pPr algn="ctr"/>
            <a:fld id="{CBCC9658-EA26-4DA3-B033-1786C26F3D98}" type="slidenum">
              <a:rPr lang="en-US" altLang="zh-CN"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en-US" altLang="zh-CN"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1" name="TextBox 76"/>
          <p:cNvSpPr txBox="1"/>
          <p:nvPr userDrawn="1"/>
        </p:nvSpPr>
        <p:spPr>
          <a:xfrm>
            <a:off x="9542806" y="138028"/>
            <a:ext cx="441146" cy="400110"/>
          </a:xfrm>
          <a:prstGeom prst="rect">
            <a:avLst/>
          </a:prstGeom>
          <a:noFill/>
        </p:spPr>
        <p:txBody>
          <a:bodyPr wrap="none" rtlCol="0">
            <a:spAutoFit/>
          </a:bodyPr>
          <a:lstStyle/>
          <a:p>
            <a:r>
              <a:rPr lang="zh-CN" altLang="en-US" sz="2000" b="0" dirty="0">
                <a:solidFill>
                  <a:schemeClr val="bg1"/>
                </a:solidFill>
                <a:latin typeface="幼圆" panose="02010509060101010101" pitchFamily="49" charset="-122"/>
                <a:ea typeface="幼圆" panose="02010509060101010101" pitchFamily="49" charset="-122"/>
              </a:rPr>
              <a:t>目</a:t>
            </a:r>
          </a:p>
        </p:txBody>
      </p:sp>
      <p:sp>
        <p:nvSpPr>
          <p:cNvPr id="42" name="TextBox 77"/>
          <p:cNvSpPr txBox="1"/>
          <p:nvPr userDrawn="1"/>
        </p:nvSpPr>
        <p:spPr>
          <a:xfrm>
            <a:off x="10127047" y="138028"/>
            <a:ext cx="442750" cy="400110"/>
          </a:xfrm>
          <a:prstGeom prst="rect">
            <a:avLst/>
          </a:prstGeom>
          <a:noFill/>
        </p:spPr>
        <p:txBody>
          <a:bodyPr wrap="none" rtlCol="0">
            <a:spAutoFit/>
          </a:bodyPr>
          <a:lstStyle/>
          <a:p>
            <a:r>
              <a:rPr lang="zh-CN" altLang="en-US" sz="2000" b="1" dirty="0">
                <a:solidFill>
                  <a:schemeClr val="bg1"/>
                </a:solidFill>
                <a:latin typeface="幼圆" panose="02010509060101010101" pitchFamily="49" charset="-122"/>
                <a:ea typeface="幼圆" panose="02010509060101010101" pitchFamily="49" charset="-122"/>
              </a:rPr>
              <a:t>录</a:t>
            </a:r>
          </a:p>
        </p:txBody>
      </p:sp>
      <p:sp>
        <p:nvSpPr>
          <p:cNvPr id="43" name="TextBox 78"/>
          <p:cNvSpPr txBox="1"/>
          <p:nvPr userDrawn="1"/>
        </p:nvSpPr>
        <p:spPr>
          <a:xfrm>
            <a:off x="10727329" y="122541"/>
            <a:ext cx="441146" cy="400110"/>
          </a:xfrm>
          <a:prstGeom prst="rect">
            <a:avLst/>
          </a:prstGeom>
          <a:noFill/>
        </p:spPr>
        <p:txBody>
          <a:bodyPr wrap="none" rtlCol="0">
            <a:spAutoFit/>
          </a:bodyPr>
          <a:lstStyle/>
          <a:p>
            <a:r>
              <a:rPr lang="zh-CN" altLang="en-US" sz="2000" b="0" dirty="0">
                <a:solidFill>
                  <a:schemeClr val="bg1"/>
                </a:solidFill>
                <a:latin typeface="幼圆" panose="02010509060101010101" pitchFamily="49" charset="-122"/>
                <a:ea typeface="幼圆" panose="02010509060101010101" pitchFamily="49" charset="-122"/>
              </a:rPr>
              <a:t>页</a:t>
            </a:r>
          </a:p>
        </p:txBody>
      </p:sp>
    </p:spTree>
    <p:extLst>
      <p:ext uri="{BB962C8B-B14F-4D97-AF65-F5344CB8AC3E}">
        <p14:creationId xmlns:p14="http://schemas.microsoft.com/office/powerpoint/2010/main" val="420852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40" name="矩形 39"/>
          <p:cNvSpPr/>
          <p:nvPr userDrawn="1"/>
        </p:nvSpPr>
        <p:spPr>
          <a:xfrm>
            <a:off x="0" y="3516"/>
            <a:ext cx="12198350" cy="683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algn="r" fontAlgn="auto">
              <a:spcBef>
                <a:spcPts val="0"/>
              </a:spcBef>
              <a:spcAft>
                <a:spcPts val="0"/>
              </a:spcAft>
            </a:pPr>
            <a:endParaRPr lang="zh-CN" altLang="en-US" sz="1200">
              <a:solidFill>
                <a:prstClr val="white">
                  <a:lumMod val="75000"/>
                </a:prstClr>
              </a:solidFill>
              <a:latin typeface="微软雅黑" panose="020B0503020204020204" pitchFamily="34" charset="-122"/>
              <a:ea typeface="微软雅黑" panose="020B0503020204020204" pitchFamily="34" charset="-122"/>
            </a:endParaRPr>
          </a:p>
        </p:txBody>
      </p:sp>
      <p:cxnSp>
        <p:nvCxnSpPr>
          <p:cNvPr id="41" name="直接连接符 40"/>
          <p:cNvCxnSpPr/>
          <p:nvPr userDrawn="1"/>
        </p:nvCxnSpPr>
        <p:spPr>
          <a:xfrm>
            <a:off x="10004659"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 name="弧形 41"/>
          <p:cNvSpPr/>
          <p:nvPr userDrawn="1"/>
        </p:nvSpPr>
        <p:spPr>
          <a:xfrm>
            <a:off x="9430297"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zh-CN" altLang="en-US" sz="2000" b="0">
              <a:latin typeface="幼圆" panose="02010509060101010101" pitchFamily="49" charset="-122"/>
              <a:ea typeface="幼圆" panose="02010509060101010101" pitchFamily="49" charset="-122"/>
            </a:endParaRPr>
          </a:p>
        </p:txBody>
      </p:sp>
      <p:sp>
        <p:nvSpPr>
          <p:cNvPr id="43" name="矩形 24"/>
          <p:cNvSpPr>
            <a:spLocks noChangeArrowheads="1"/>
          </p:cNvSpPr>
          <p:nvPr userDrawn="1"/>
        </p:nvSpPr>
        <p:spPr bwMode="auto">
          <a:xfrm>
            <a:off x="305725" y="99957"/>
            <a:ext cx="2694071" cy="523220"/>
          </a:xfrm>
          <a:prstGeom prst="rect">
            <a:avLst/>
          </a:prstGeom>
          <a:noFill/>
          <a:ln w="9525">
            <a:noFill/>
            <a:miter lim="800000"/>
            <a:headEnd/>
            <a:tailEnd/>
          </a:ln>
        </p:spPr>
        <p:txBody>
          <a:bodyPr wrap="none">
            <a:spAutoFit/>
          </a:bodyPr>
          <a:lstStyle/>
          <a:p>
            <a:r>
              <a:rPr lang="en-US" altLang="zh-CN" sz="2800" b="0" dirty="0">
                <a:solidFill>
                  <a:schemeClr val="tx1">
                    <a:lumMod val="65000"/>
                    <a:lumOff val="35000"/>
                  </a:schemeClr>
                </a:solidFill>
                <a:latin typeface="Impact" pitchFamily="34" charset="0"/>
                <a:ea typeface="微软雅黑" pitchFamily="34" charset="-122"/>
                <a:cs typeface="Arial Unicode MS" pitchFamily="34" charset="-122"/>
              </a:rPr>
              <a:t>TRANSITION  PAGE</a:t>
            </a:r>
            <a:endParaRPr lang="zh-CN" altLang="en-US" sz="2800" b="0" dirty="0">
              <a:solidFill>
                <a:schemeClr val="tx1">
                  <a:lumMod val="65000"/>
                  <a:lumOff val="35000"/>
                </a:schemeClr>
              </a:solidFill>
              <a:latin typeface="Impact" pitchFamily="34" charset="0"/>
              <a:ea typeface="微软雅黑" pitchFamily="34" charset="-122"/>
              <a:cs typeface="Arial Unicode MS" pitchFamily="34" charset="-122"/>
            </a:endParaRPr>
          </a:p>
        </p:txBody>
      </p:sp>
      <p:sp>
        <p:nvSpPr>
          <p:cNvPr id="44" name="椭圆 43"/>
          <p:cNvSpPr/>
          <p:nvPr userDrawn="1"/>
        </p:nvSpPr>
        <p:spPr>
          <a:xfrm>
            <a:off x="9526044" y="114225"/>
            <a:ext cx="481106" cy="48110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0">
              <a:latin typeface="幼圆" panose="02010509060101010101" pitchFamily="49" charset="-122"/>
              <a:ea typeface="幼圆" panose="02010509060101010101" pitchFamily="49" charset="-122"/>
            </a:endParaRPr>
          </a:p>
        </p:txBody>
      </p:sp>
      <p:cxnSp>
        <p:nvCxnSpPr>
          <p:cNvPr id="45" name="直接连接符 44"/>
          <p:cNvCxnSpPr/>
          <p:nvPr userDrawn="1"/>
        </p:nvCxnSpPr>
        <p:spPr>
          <a:xfrm flipH="1">
            <a:off x="0" y="559197"/>
            <a:ext cx="9516743"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userDrawn="1"/>
        </p:nvSpPr>
        <p:spPr>
          <a:xfrm>
            <a:off x="10110285" y="114225"/>
            <a:ext cx="481106" cy="48110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0">
              <a:latin typeface="幼圆" panose="02010509060101010101" pitchFamily="49" charset="-122"/>
              <a:ea typeface="幼圆" panose="02010509060101010101" pitchFamily="49" charset="-122"/>
            </a:endParaRPr>
          </a:p>
        </p:txBody>
      </p:sp>
      <p:sp>
        <p:nvSpPr>
          <p:cNvPr id="47" name="椭圆 46"/>
          <p:cNvSpPr/>
          <p:nvPr userDrawn="1"/>
        </p:nvSpPr>
        <p:spPr>
          <a:xfrm>
            <a:off x="10694525" y="114225"/>
            <a:ext cx="481106" cy="481106"/>
          </a:xfrm>
          <a:prstGeom prst="ellips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0">
              <a:latin typeface="幼圆" panose="02010509060101010101" pitchFamily="49" charset="-122"/>
              <a:ea typeface="幼圆" panose="02010509060101010101" pitchFamily="49" charset="-122"/>
            </a:endParaRPr>
          </a:p>
        </p:txBody>
      </p:sp>
      <p:sp>
        <p:nvSpPr>
          <p:cNvPr id="48" name="椭圆 47"/>
          <p:cNvSpPr/>
          <p:nvPr userDrawn="1"/>
        </p:nvSpPr>
        <p:spPr>
          <a:xfrm>
            <a:off x="11278766" y="114225"/>
            <a:ext cx="481106" cy="481106"/>
          </a:xfrm>
          <a:prstGeom prst="ellipse">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49" name="弧形 48"/>
          <p:cNvSpPr/>
          <p:nvPr userDrawn="1"/>
        </p:nvSpPr>
        <p:spPr>
          <a:xfrm>
            <a:off x="1001453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b="0">
              <a:latin typeface="幼圆" panose="02010509060101010101" pitchFamily="49" charset="-122"/>
              <a:ea typeface="幼圆" panose="02010509060101010101" pitchFamily="49" charset="-122"/>
            </a:endParaRPr>
          </a:p>
        </p:txBody>
      </p:sp>
      <p:cxnSp>
        <p:nvCxnSpPr>
          <p:cNvPr id="50" name="直接连接符 49"/>
          <p:cNvCxnSpPr/>
          <p:nvPr userDrawn="1"/>
        </p:nvCxnSpPr>
        <p:spPr>
          <a:xfrm>
            <a:off x="10588900"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弧形 51"/>
          <p:cNvSpPr/>
          <p:nvPr userDrawn="1"/>
        </p:nvSpPr>
        <p:spPr>
          <a:xfrm>
            <a:off x="1059877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0"/>
          </a:p>
        </p:txBody>
      </p:sp>
      <p:sp>
        <p:nvSpPr>
          <p:cNvPr id="53" name="弧形 52"/>
          <p:cNvSpPr/>
          <p:nvPr userDrawn="1"/>
        </p:nvSpPr>
        <p:spPr>
          <a:xfrm>
            <a:off x="11183019"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0"/>
          </a:p>
        </p:txBody>
      </p:sp>
      <p:cxnSp>
        <p:nvCxnSpPr>
          <p:cNvPr id="54" name="直接连接符 53"/>
          <p:cNvCxnSpPr/>
          <p:nvPr userDrawn="1"/>
        </p:nvCxnSpPr>
        <p:spPr>
          <a:xfrm>
            <a:off x="11759872" y="559197"/>
            <a:ext cx="438478"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TextBox 15"/>
          <p:cNvSpPr txBox="1"/>
          <p:nvPr userDrawn="1"/>
        </p:nvSpPr>
        <p:spPr>
          <a:xfrm>
            <a:off x="11123275" y="170667"/>
            <a:ext cx="792088" cy="369332"/>
          </a:xfrm>
          <a:prstGeom prst="rect">
            <a:avLst/>
          </a:prstGeom>
          <a:noFill/>
        </p:spPr>
        <p:txBody>
          <a:bodyPr wrap="square" rtlCol="0">
            <a:spAutoFit/>
          </a:bodyPr>
          <a:lstStyle/>
          <a:p>
            <a:pPr algn="ctr"/>
            <a:fld id="{89FA6428-0DFB-4B71-99EE-E1EE6EAA24FC}" type="slidenum">
              <a:rPr lang="en-US" altLang="zh-CN" sz="1800" b="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en-US" altLang="zh-CN"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56" name="TextBox 76"/>
          <p:cNvSpPr txBox="1"/>
          <p:nvPr userDrawn="1"/>
        </p:nvSpPr>
        <p:spPr>
          <a:xfrm>
            <a:off x="9542806" y="138028"/>
            <a:ext cx="441146" cy="400110"/>
          </a:xfrm>
          <a:prstGeom prst="rect">
            <a:avLst/>
          </a:prstGeom>
          <a:noFill/>
        </p:spPr>
        <p:txBody>
          <a:bodyPr wrap="none" rtlCol="0">
            <a:spAutoFit/>
          </a:bodyPr>
          <a:lstStyle/>
          <a:p>
            <a:r>
              <a:rPr lang="zh-CN" altLang="en-US" sz="2000" b="0" dirty="0">
                <a:solidFill>
                  <a:schemeClr val="bg1"/>
                </a:solidFill>
                <a:latin typeface="幼圆" panose="02010509060101010101" pitchFamily="49" charset="-122"/>
                <a:ea typeface="幼圆" panose="02010509060101010101" pitchFamily="49" charset="-122"/>
              </a:rPr>
              <a:t>过</a:t>
            </a:r>
          </a:p>
        </p:txBody>
      </p:sp>
      <p:sp>
        <p:nvSpPr>
          <p:cNvPr id="57" name="TextBox 77"/>
          <p:cNvSpPr txBox="1"/>
          <p:nvPr userDrawn="1"/>
        </p:nvSpPr>
        <p:spPr>
          <a:xfrm>
            <a:off x="10127047" y="138028"/>
            <a:ext cx="442750" cy="400110"/>
          </a:xfrm>
          <a:prstGeom prst="rect">
            <a:avLst/>
          </a:prstGeom>
          <a:noFill/>
        </p:spPr>
        <p:txBody>
          <a:bodyPr wrap="none" rtlCol="0">
            <a:spAutoFit/>
          </a:bodyPr>
          <a:lstStyle/>
          <a:p>
            <a:r>
              <a:rPr lang="zh-CN" altLang="en-US" sz="2000" b="0" dirty="0">
                <a:solidFill>
                  <a:schemeClr val="bg1"/>
                </a:solidFill>
                <a:latin typeface="幼圆" panose="02010509060101010101" pitchFamily="49" charset="-122"/>
                <a:ea typeface="幼圆" panose="02010509060101010101" pitchFamily="49" charset="-122"/>
              </a:rPr>
              <a:t>渡</a:t>
            </a:r>
          </a:p>
        </p:txBody>
      </p:sp>
      <p:sp>
        <p:nvSpPr>
          <p:cNvPr id="58" name="TextBox 78"/>
          <p:cNvSpPr txBox="1"/>
          <p:nvPr userDrawn="1"/>
        </p:nvSpPr>
        <p:spPr>
          <a:xfrm>
            <a:off x="10727329" y="122541"/>
            <a:ext cx="441146" cy="400110"/>
          </a:xfrm>
          <a:prstGeom prst="rect">
            <a:avLst/>
          </a:prstGeom>
          <a:noFill/>
        </p:spPr>
        <p:txBody>
          <a:bodyPr wrap="none" rtlCol="0">
            <a:spAutoFit/>
          </a:bodyPr>
          <a:lstStyle/>
          <a:p>
            <a:r>
              <a:rPr lang="zh-CN" altLang="en-US" sz="2000" b="0" dirty="0">
                <a:solidFill>
                  <a:schemeClr val="bg1"/>
                </a:solidFill>
                <a:latin typeface="幼圆" panose="02010509060101010101" pitchFamily="49" charset="-122"/>
                <a:ea typeface="幼圆" panose="02010509060101010101" pitchFamily="49" charset="-122"/>
              </a:rPr>
              <a:t>页</a:t>
            </a:r>
          </a:p>
        </p:txBody>
      </p:sp>
    </p:spTree>
    <p:extLst>
      <p:ext uri="{BB962C8B-B14F-4D97-AF65-F5344CB8AC3E}">
        <p14:creationId xmlns:p14="http://schemas.microsoft.com/office/powerpoint/2010/main" val="228389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矩形 4"/>
          <p:cNvSpPr/>
          <p:nvPr userDrawn="1"/>
        </p:nvSpPr>
        <p:spPr>
          <a:xfrm>
            <a:off x="9852899" y="6568301"/>
            <a:ext cx="2339102" cy="276999"/>
          </a:xfrm>
          <a:prstGeom prst="rect">
            <a:avLst/>
          </a:prstGeom>
        </p:spPr>
        <p:txBody>
          <a:bodyPr wrap="none">
            <a:spAutoFit/>
          </a:bodyPr>
          <a:lstStyle/>
          <a:p>
            <a:pPr algn="r" fontAlgn="auto">
              <a:spcBef>
                <a:spcPts val="0"/>
              </a:spcBef>
              <a:spcAft>
                <a:spcPts val="0"/>
              </a:spcAft>
            </a:pPr>
            <a:r>
              <a:rPr lang="zh-CN" altLang="en-US" sz="1200" i="0" dirty="0">
                <a:solidFill>
                  <a:prstClr val="white">
                    <a:lumMod val="65000"/>
                  </a:prstClr>
                </a:solidFill>
                <a:latin typeface="幼圆" panose="02010509060101010101" pitchFamily="49" charset="-122"/>
                <a:ea typeface="幼圆" panose="02010509060101010101" pitchFamily="49" charset="-122"/>
              </a:rPr>
              <a:t>北京华创方舟科技股份有限公司</a:t>
            </a:r>
          </a:p>
        </p:txBody>
      </p:sp>
      <p:sp>
        <p:nvSpPr>
          <p:cNvPr id="6" name="矩形 42"/>
          <p:cNvSpPr/>
          <p:nvPr userDrawn="1"/>
        </p:nvSpPr>
        <p:spPr>
          <a:xfrm>
            <a:off x="9898459" y="0"/>
            <a:ext cx="1851025" cy="117476"/>
          </a:xfrm>
          <a:prstGeom prst="rect">
            <a:avLst/>
          </a:prstGeom>
          <a:solidFill>
            <a:srgbClr val="0026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7" name="矩形 6"/>
          <p:cNvSpPr/>
          <p:nvPr userDrawn="1"/>
        </p:nvSpPr>
        <p:spPr>
          <a:xfrm>
            <a:off x="10212806" y="237456"/>
            <a:ext cx="1289384" cy="388186"/>
          </a:xfrm>
          <a:prstGeom prst="rect">
            <a:avLst/>
          </a:prstGeom>
        </p:spPr>
        <p:txBody>
          <a:bodyPr/>
          <a:lstStyle/>
          <a:p>
            <a:pPr algn="ctr">
              <a:defRPr/>
            </a:pPr>
            <a:r>
              <a:rPr lang="zh-CN" altLang="en-US" sz="1600" dirty="0">
                <a:solidFill>
                  <a:schemeClr val="tx1">
                    <a:lumMod val="75000"/>
                    <a:lumOff val="25000"/>
                  </a:schemeClr>
                </a:solidFill>
                <a:latin typeface="+mn-ea"/>
                <a:ea typeface="+mn-ea"/>
              </a:rPr>
              <a:t>第 </a:t>
            </a:r>
            <a:fld id="{2EEF1883-7A0E-4F66-9932-E581691AD397}" type="slidenum">
              <a:rPr lang="zh-CN" altLang="en-US" sz="1600">
                <a:solidFill>
                  <a:schemeClr val="tx1">
                    <a:lumMod val="75000"/>
                    <a:lumOff val="25000"/>
                  </a:schemeClr>
                </a:solidFill>
                <a:latin typeface="+mn-ea"/>
                <a:ea typeface="+mn-ea"/>
              </a:rPr>
              <a:pPr algn="ctr">
                <a:defRPr/>
              </a:pPr>
              <a:t>‹#›</a:t>
            </a:fld>
            <a:r>
              <a:rPr lang="zh-CN" altLang="en-US" sz="1600" dirty="0">
                <a:solidFill>
                  <a:schemeClr val="tx1">
                    <a:lumMod val="75000"/>
                    <a:lumOff val="25000"/>
                  </a:schemeClr>
                </a:solidFill>
                <a:latin typeface="+mn-ea"/>
                <a:ea typeface="+mn-ea"/>
              </a:rPr>
              <a:t> 页</a:t>
            </a:r>
          </a:p>
        </p:txBody>
      </p:sp>
      <p:cxnSp>
        <p:nvCxnSpPr>
          <p:cNvPr id="9" name="直接连接符 8"/>
          <p:cNvCxnSpPr/>
          <p:nvPr userDrawn="1"/>
        </p:nvCxnSpPr>
        <p:spPr bwMode="auto">
          <a:xfrm>
            <a:off x="1769794" y="363071"/>
            <a:ext cx="0" cy="389253"/>
          </a:xfrm>
          <a:prstGeom prst="line">
            <a:avLst/>
          </a:prstGeom>
          <a:solidFill>
            <a:schemeClr val="accent1"/>
          </a:solidFill>
          <a:ln w="38100" cap="flat" cmpd="sng" algn="ctr">
            <a:solidFill>
              <a:srgbClr val="009CC5"/>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7098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3"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a:xfrm>
            <a:off x="1343695" y="5266103"/>
            <a:ext cx="4673600" cy="1477328"/>
          </a:xfrm>
          <a:prstGeom prst="rect">
            <a:avLst/>
          </a:prstGeom>
        </p:spPr>
        <p:txBody>
          <a:bodyPr wrap="square">
            <a:spAutoFit/>
          </a:bodyPr>
          <a:lstStyle/>
          <a:p>
            <a:pPr algn="l"/>
            <a:r>
              <a:rPr lang="zh-CN" altLang="en-US" sz="2000" b="1" i="0" u="none" strike="noStrike" dirty="0">
                <a:solidFill>
                  <a:srgbClr val="0070C0"/>
                </a:solidFill>
                <a:effectLst/>
                <a:latin typeface="华文细黑" panose="02010600040101010101" pitchFamily="2" charset="-122"/>
                <a:ea typeface="华文细黑" panose="02010600040101010101" pitchFamily="2" charset="-122"/>
              </a:rPr>
              <a:t>北京总公司</a:t>
            </a:r>
          </a:p>
          <a:p>
            <a:pPr algn="l"/>
            <a:endParaRPr lang="en-US" altLang="zh-CN" sz="600" b="0" i="0" u="none" strike="noStrike" dirty="0">
              <a:solidFill>
                <a:srgbClr val="666666"/>
              </a:solidFill>
              <a:effectLst/>
              <a:latin typeface="幼圆" panose="02010509060101010101" pitchFamily="49" charset="-122"/>
              <a:ea typeface="幼圆" panose="02010509060101010101" pitchFamily="49" charset="-122"/>
            </a:endParaRPr>
          </a:p>
          <a:p>
            <a:pPr algn="l"/>
            <a:r>
              <a:rPr lang="zh-CN" altLang="en-US" sz="1600" b="0" i="0" u="none" strike="noStrike" dirty="0">
                <a:solidFill>
                  <a:srgbClr val="666666"/>
                </a:solidFill>
                <a:effectLst/>
                <a:latin typeface="幼圆" panose="02010509060101010101" pitchFamily="49" charset="-122"/>
                <a:ea typeface="幼圆" panose="02010509060101010101" pitchFamily="49" charset="-122"/>
              </a:rPr>
              <a:t>地址：北京市海淀区知春路</a:t>
            </a:r>
            <a:r>
              <a:rPr lang="en-US" altLang="zh-CN" sz="1600" b="0" i="0" u="none" strike="noStrike" dirty="0">
                <a:solidFill>
                  <a:srgbClr val="666666"/>
                </a:solidFill>
                <a:effectLst/>
                <a:latin typeface="幼圆" panose="02010509060101010101" pitchFamily="49" charset="-122"/>
                <a:ea typeface="幼圆" panose="02010509060101010101" pitchFamily="49" charset="-122"/>
              </a:rPr>
              <a:t>108</a:t>
            </a:r>
            <a:r>
              <a:rPr lang="zh-CN" altLang="en-US" sz="1600" b="0" i="0" u="none" strike="noStrike" dirty="0">
                <a:solidFill>
                  <a:srgbClr val="666666"/>
                </a:solidFill>
                <a:effectLst/>
                <a:latin typeface="幼圆" panose="02010509060101010101" pitchFamily="49" charset="-122"/>
                <a:ea typeface="幼圆" panose="02010509060101010101" pitchFamily="49" charset="-122"/>
              </a:rPr>
              <a:t>号豪景大厦</a:t>
            </a:r>
            <a:r>
              <a:rPr lang="en-US" altLang="zh-CN" sz="1600" b="0" i="0" u="none" strike="noStrike" dirty="0">
                <a:solidFill>
                  <a:srgbClr val="666666"/>
                </a:solidFill>
                <a:effectLst/>
                <a:latin typeface="幼圆" panose="02010509060101010101" pitchFamily="49" charset="-122"/>
                <a:ea typeface="幼圆" panose="02010509060101010101" pitchFamily="49" charset="-122"/>
              </a:rPr>
              <a:t>A</a:t>
            </a:r>
            <a:r>
              <a:rPr lang="zh-CN" altLang="en-US" sz="1600" b="0" i="0" u="none" strike="noStrike" dirty="0">
                <a:solidFill>
                  <a:srgbClr val="666666"/>
                </a:solidFill>
                <a:effectLst/>
                <a:latin typeface="幼圆" panose="02010509060101010101" pitchFamily="49" charset="-122"/>
                <a:ea typeface="幼圆" panose="02010509060101010101" pitchFamily="49" charset="-122"/>
              </a:rPr>
              <a:t>座</a:t>
            </a:r>
            <a:r>
              <a:rPr lang="en-US" altLang="zh-CN" sz="1600" b="0" i="0" u="none" strike="noStrike" dirty="0">
                <a:solidFill>
                  <a:srgbClr val="666666"/>
                </a:solidFill>
                <a:effectLst/>
                <a:latin typeface="幼圆" panose="02010509060101010101" pitchFamily="49" charset="-122"/>
                <a:ea typeface="幼圆" panose="02010509060101010101" pitchFamily="49" charset="-122"/>
              </a:rPr>
              <a:t>6 </a:t>
            </a:r>
            <a:r>
              <a:rPr lang="zh-CN" altLang="en-US" sz="1600" b="0" i="0" u="none" strike="noStrike" dirty="0">
                <a:solidFill>
                  <a:srgbClr val="666666"/>
                </a:solidFill>
                <a:effectLst/>
                <a:latin typeface="幼圆" panose="02010509060101010101" pitchFamily="49" charset="-122"/>
                <a:ea typeface="幼圆" panose="02010509060101010101" pitchFamily="49" charset="-122"/>
              </a:rPr>
              <a:t>层</a:t>
            </a:r>
            <a:endParaRPr lang="en-US" altLang="zh-CN" sz="1600" b="0" i="0" u="none" strike="noStrike" dirty="0">
              <a:solidFill>
                <a:srgbClr val="666666"/>
              </a:solidFill>
              <a:effectLst/>
              <a:latin typeface="幼圆" panose="02010509060101010101" pitchFamily="49" charset="-122"/>
              <a:ea typeface="幼圆" panose="02010509060101010101" pitchFamily="49" charset="-122"/>
            </a:endParaRPr>
          </a:p>
          <a:p>
            <a:pPr algn="l"/>
            <a:r>
              <a:rPr lang="zh-CN" altLang="en-US" sz="1600" b="0" i="0" u="none" strike="noStrike" dirty="0">
                <a:solidFill>
                  <a:srgbClr val="666666"/>
                </a:solidFill>
                <a:effectLst/>
                <a:latin typeface="幼圆" panose="02010509060101010101" pitchFamily="49" charset="-122"/>
                <a:ea typeface="幼圆" panose="02010509060101010101" pitchFamily="49" charset="-122"/>
              </a:rPr>
              <a:t>邮箱：</a:t>
            </a:r>
            <a:r>
              <a:rPr lang="en-US" altLang="zh-CN" sz="1600" b="0" i="0" u="none" strike="noStrike" dirty="0">
                <a:solidFill>
                  <a:srgbClr val="666666"/>
                </a:solidFill>
                <a:effectLst/>
                <a:latin typeface="幼圆" panose="02010509060101010101" pitchFamily="49" charset="-122"/>
                <a:ea typeface="幼圆" panose="02010509060101010101" pitchFamily="49" charset="-122"/>
              </a:rPr>
              <a:t>zhangchao@its120.com</a:t>
            </a:r>
          </a:p>
          <a:p>
            <a:pPr algn="l"/>
            <a:r>
              <a:rPr lang="zh-CN" altLang="en-US" sz="1600" b="0" i="0" u="none" strike="noStrike" kern="1200" dirty="0">
                <a:solidFill>
                  <a:srgbClr val="666666"/>
                </a:solidFill>
                <a:effectLst/>
                <a:latin typeface="幼圆" panose="02010509060101010101" pitchFamily="49" charset="-122"/>
                <a:ea typeface="幼圆" panose="02010509060101010101" pitchFamily="49" charset="-122"/>
                <a:cs typeface="+mn-cs"/>
              </a:rPr>
              <a:t>电话：</a:t>
            </a:r>
            <a:r>
              <a:rPr lang="en-US" altLang="zh-CN" sz="1600" b="0" i="0" u="none" strike="noStrike" dirty="0">
                <a:solidFill>
                  <a:srgbClr val="666666"/>
                </a:solidFill>
                <a:effectLst/>
                <a:latin typeface="幼圆" panose="02010509060101010101" pitchFamily="49" charset="-122"/>
                <a:ea typeface="幼圆" panose="02010509060101010101" pitchFamily="49" charset="-122"/>
              </a:rPr>
              <a:t>010-82888886</a:t>
            </a:r>
          </a:p>
          <a:p>
            <a:pPr algn="l"/>
            <a:r>
              <a:rPr lang="zh-CN" altLang="en-US" sz="1600" b="0" i="0" u="none" strike="noStrike" kern="1200" dirty="0">
                <a:solidFill>
                  <a:srgbClr val="666666"/>
                </a:solidFill>
                <a:effectLst/>
                <a:latin typeface="幼圆" panose="02010509060101010101" pitchFamily="49" charset="-122"/>
                <a:ea typeface="幼圆" panose="02010509060101010101" pitchFamily="49" charset="-122"/>
                <a:cs typeface="+mn-cs"/>
              </a:rPr>
              <a:t>传真：</a:t>
            </a:r>
            <a:r>
              <a:rPr lang="en-US" altLang="zh-CN" sz="1600" b="0" i="0" u="none" strike="noStrike" dirty="0">
                <a:solidFill>
                  <a:srgbClr val="666666"/>
                </a:solidFill>
                <a:effectLst/>
                <a:latin typeface="幼圆" panose="02010509060101010101" pitchFamily="49" charset="-122"/>
                <a:ea typeface="幼圆" panose="02010509060101010101" pitchFamily="49" charset="-122"/>
              </a:rPr>
              <a:t>010-82888886</a:t>
            </a:r>
          </a:p>
        </p:txBody>
      </p:sp>
      <p:sp>
        <p:nvSpPr>
          <p:cNvPr id="12" name="矩形 11"/>
          <p:cNvSpPr/>
          <p:nvPr userDrawn="1"/>
        </p:nvSpPr>
        <p:spPr>
          <a:xfrm>
            <a:off x="7115039" y="5286427"/>
            <a:ext cx="5076961" cy="1231106"/>
          </a:xfrm>
          <a:prstGeom prst="rect">
            <a:avLst/>
          </a:prstGeom>
        </p:spPr>
        <p:txBody>
          <a:bodyPr wrap="square">
            <a:spAutoFit/>
          </a:bodyPr>
          <a:lstStyle/>
          <a:p>
            <a:pPr algn="l"/>
            <a:r>
              <a:rPr lang="zh-CN" altLang="en-US" sz="2000" b="1" i="0" u="none" strike="noStrike" dirty="0">
                <a:solidFill>
                  <a:srgbClr val="0070C0"/>
                </a:solidFill>
                <a:effectLst/>
                <a:latin typeface="华文细黑" panose="02010600040101010101" pitchFamily="2" charset="-122"/>
                <a:ea typeface="华文细黑" panose="02010600040101010101" pitchFamily="2" charset="-122"/>
              </a:rPr>
              <a:t>西安办事处</a:t>
            </a:r>
          </a:p>
          <a:p>
            <a:pPr algn="l"/>
            <a:endParaRPr lang="en-US" altLang="zh-CN" sz="600" b="0" i="0" u="none" strike="noStrike" dirty="0">
              <a:solidFill>
                <a:srgbClr val="666666"/>
              </a:solidFill>
              <a:effectLst/>
              <a:latin typeface="幼圆" panose="02010509060101010101" pitchFamily="49" charset="-122"/>
              <a:ea typeface="幼圆" panose="02010509060101010101" pitchFamily="49" charset="-122"/>
            </a:endParaRPr>
          </a:p>
          <a:p>
            <a:pPr algn="l"/>
            <a:r>
              <a:rPr lang="zh-CN" altLang="en-US" sz="1600" b="0" i="0" u="none" strike="noStrike" dirty="0">
                <a:solidFill>
                  <a:srgbClr val="666666"/>
                </a:solidFill>
                <a:effectLst/>
                <a:latin typeface="幼圆" panose="02010509060101010101" pitchFamily="49" charset="-122"/>
                <a:ea typeface="幼圆" panose="02010509060101010101" pitchFamily="49" charset="-122"/>
              </a:rPr>
              <a:t>地址：西安市新城区金花北路建辉大厦</a:t>
            </a:r>
            <a:r>
              <a:rPr lang="en-US" altLang="zh-CN" sz="1600" b="0" i="0" u="none" strike="noStrike" dirty="0">
                <a:solidFill>
                  <a:srgbClr val="666666"/>
                </a:solidFill>
                <a:effectLst/>
                <a:latin typeface="幼圆" panose="02010509060101010101" pitchFamily="49" charset="-122"/>
                <a:ea typeface="幼圆" panose="02010509060101010101" pitchFamily="49" charset="-122"/>
              </a:rPr>
              <a:t>6</a:t>
            </a:r>
            <a:r>
              <a:rPr lang="zh-CN" altLang="en-US" sz="1600" b="0" i="0" u="none" strike="noStrike" dirty="0">
                <a:solidFill>
                  <a:srgbClr val="666666"/>
                </a:solidFill>
                <a:effectLst/>
                <a:latin typeface="幼圆" panose="02010509060101010101" pitchFamily="49" charset="-122"/>
                <a:ea typeface="幼圆" panose="02010509060101010101" pitchFamily="49" charset="-122"/>
              </a:rPr>
              <a:t>层</a:t>
            </a:r>
            <a:endParaRPr lang="en-US" altLang="zh-CN" sz="1600" b="0" i="0" u="none" strike="noStrike" dirty="0">
              <a:solidFill>
                <a:srgbClr val="666666"/>
              </a:solidFill>
              <a:effectLst/>
              <a:latin typeface="幼圆" panose="02010509060101010101" pitchFamily="49" charset="-122"/>
              <a:ea typeface="幼圆" panose="02010509060101010101" pitchFamily="49" charset="-122"/>
            </a:endParaRPr>
          </a:p>
          <a:p>
            <a:pPr algn="l"/>
            <a:r>
              <a:rPr lang="zh-CN" altLang="en-US" sz="1600" b="0" i="0" u="none" strike="noStrike" dirty="0">
                <a:solidFill>
                  <a:srgbClr val="666666"/>
                </a:solidFill>
                <a:effectLst/>
                <a:latin typeface="幼圆" panose="02010509060101010101" pitchFamily="49" charset="-122"/>
                <a:ea typeface="幼圆" panose="02010509060101010101" pitchFamily="49" charset="-122"/>
              </a:rPr>
              <a:t>邮箱：</a:t>
            </a:r>
            <a:r>
              <a:rPr lang="en-US" altLang="zh-CN" sz="1600" b="0" i="0" u="none" strike="noStrike" dirty="0">
                <a:solidFill>
                  <a:srgbClr val="666666"/>
                </a:solidFill>
                <a:effectLst/>
                <a:latin typeface="幼圆" panose="02010509060101010101" pitchFamily="49" charset="-122"/>
                <a:ea typeface="幼圆" panose="02010509060101010101" pitchFamily="49" charset="-122"/>
              </a:rPr>
              <a:t>zhangchao@its120.com</a:t>
            </a:r>
          </a:p>
          <a:p>
            <a:pPr algn="l"/>
            <a:r>
              <a:rPr lang="zh-CN" altLang="en-US" sz="1600" b="0" i="0" u="none" strike="noStrike" kern="1200" dirty="0">
                <a:solidFill>
                  <a:srgbClr val="666666"/>
                </a:solidFill>
                <a:effectLst/>
                <a:latin typeface="幼圆" panose="02010509060101010101" pitchFamily="49" charset="-122"/>
                <a:ea typeface="幼圆" panose="02010509060101010101" pitchFamily="49" charset="-122"/>
                <a:cs typeface="+mn-cs"/>
              </a:rPr>
              <a:t>电话：</a:t>
            </a:r>
            <a:r>
              <a:rPr lang="en-US" altLang="zh-CN" sz="1600" b="0" i="0" u="none" strike="noStrike" dirty="0">
                <a:solidFill>
                  <a:srgbClr val="666666"/>
                </a:solidFill>
                <a:effectLst/>
                <a:latin typeface="幼圆" panose="02010509060101010101" pitchFamily="49" charset="-122"/>
                <a:ea typeface="幼圆" panose="02010509060101010101" pitchFamily="49" charset="-122"/>
              </a:rPr>
              <a:t>13659267300</a:t>
            </a:r>
          </a:p>
        </p:txBody>
      </p:sp>
      <p:sp>
        <p:nvSpPr>
          <p:cNvPr id="13" name="标题 1"/>
          <p:cNvSpPr txBox="1">
            <a:spLocks noChangeArrowheads="1"/>
          </p:cNvSpPr>
          <p:nvPr userDrawn="1"/>
        </p:nvSpPr>
        <p:spPr>
          <a:xfrm>
            <a:off x="3680495" y="2267371"/>
            <a:ext cx="7560839" cy="147002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7200" dirty="0">
                <a:solidFill>
                  <a:prstClr val="white"/>
                </a:solidFill>
                <a:effectLst>
                  <a:reflection blurRad="6350" stA="55000" endA="300" endPos="45500" dir="5400000" sy="-100000" algn="bl" rotWithShape="0"/>
                </a:effectLst>
                <a:latin typeface="Broadway" pitchFamily="82" charset="0"/>
                <a:sym typeface="Impact" pitchFamily="34" charset="0"/>
              </a:rPr>
              <a:t>Thank </a:t>
            </a:r>
            <a:r>
              <a:rPr lang="en-US" altLang="zh-CN" sz="7200" dirty="0">
                <a:solidFill>
                  <a:prstClr val="white"/>
                </a:solidFill>
                <a:effectLst>
                  <a:reflection blurRad="6350" stA="55000" endA="300" endPos="45500" dir="5400000" sy="-100000" algn="bl" rotWithShape="0"/>
                </a:effectLst>
                <a:latin typeface="Broadway" pitchFamily="82" charset="0"/>
                <a:sym typeface="Impact" pitchFamily="34" charset="0"/>
              </a:rPr>
              <a:t>You</a:t>
            </a:r>
            <a:endParaRPr lang="zh-CN" altLang="en-US" sz="3200" dirty="0">
              <a:solidFill>
                <a:prstClr val="white"/>
              </a:solidFill>
              <a:effectLst>
                <a:reflection blurRad="6350" stA="55000" endA="300" endPos="45500" dir="5400000" sy="-100000" algn="bl" rotWithShape="0"/>
              </a:effectLst>
              <a:latin typeface="Broadway" pitchFamily="82" charset="0"/>
            </a:endParaRPr>
          </a:p>
        </p:txBody>
      </p:sp>
    </p:spTree>
    <p:extLst>
      <p:ext uri="{BB962C8B-B14F-4D97-AF65-F5344CB8AC3E}">
        <p14:creationId xmlns:p14="http://schemas.microsoft.com/office/powerpoint/2010/main" val="324455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1.45757E-6 -1.19861 L -1.45757E-6 2.22222E-6 L 0.00039 -0.12153 L -1.45757E-6 2.22222E-6 " pathEditMode="relative" rAng="0" ptsTypes="AAAA">
                                      <p:cBhvr>
                                        <p:cTn id="8" dur="600" fill="hold"/>
                                        <p:tgtEl>
                                          <p:spTgt spid="13"/>
                                        </p:tgtEl>
                                        <p:attrNameLst>
                                          <p:attrName>ppt_x</p:attrName>
                                          <p:attrName>ppt_y</p:attrName>
                                        </p:attrNameLst>
                                      </p:cBhvr>
                                      <p:rCtr x="13" y="59931"/>
                                    </p:animMotion>
                                  </p:childTnLst>
                                </p:cTn>
                              </p:par>
                            </p:childTnLst>
                          </p:cTn>
                        </p:par>
                        <p:par>
                          <p:cTn id="9" fill="hold">
                            <p:stCondLst>
                              <p:cond delay="600"/>
                            </p:stCondLst>
                            <p:childTnLst>
                              <p:par>
                                <p:cTn id="10" presetID="14" presetClass="entr" presetSubtype="1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par>
                          <p:cTn id="13" fill="hold">
                            <p:stCondLst>
                              <p:cond delay="1100"/>
                            </p:stCondLst>
                            <p:childTnLst>
                              <p:par>
                                <p:cTn id="14" presetID="14" presetClass="entr" presetSubtype="1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3" grpId="1"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 id="2147483657" r:id="rId4"/>
    <p:sldLayoutId id="2147483658" r:id="rId5"/>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805426" y="64168"/>
            <a:ext cx="10386574" cy="646331"/>
          </a:xfrm>
          <a:prstGeom prst="rect">
            <a:avLst/>
          </a:prstGeom>
          <a:noFill/>
        </p:spPr>
        <p:txBody>
          <a:bodyPr wrap="square" rtlCol="0">
            <a:spAutoFit/>
          </a:bodyPr>
          <a:lstStyle/>
          <a:p>
            <a:r>
              <a:rPr lang="zh-CN" altLang="en-US" sz="3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平台主界面视图</a:t>
            </a:r>
          </a:p>
        </p:txBody>
      </p:sp>
      <p:sp>
        <p:nvSpPr>
          <p:cNvPr id="3" name="矩形 2"/>
          <p:cNvSpPr/>
          <p:nvPr/>
        </p:nvSpPr>
        <p:spPr>
          <a:xfrm>
            <a:off x="459195" y="932660"/>
            <a:ext cx="11266612" cy="380553"/>
          </a:xfrm>
          <a:prstGeom prst="rect">
            <a:avLst/>
          </a:prstGeom>
        </p:spPr>
        <p:txBody>
          <a:bodyPr wrap="square">
            <a:spAutoFit/>
          </a:bodyPr>
          <a:lstStyle/>
          <a:p>
            <a:pPr indent="456971">
              <a:lnSpc>
                <a:spcPct val="120000"/>
              </a:lnSpc>
            </a:pPr>
            <a:r>
              <a:rPr lang="zh-CN" altLang="en-US" dirty="0">
                <a:latin typeface="幼圆" panose="02010509060101010101" pitchFamily="49" charset="-122"/>
                <a:ea typeface="幼圆" panose="02010509060101010101" pitchFamily="49" charset="-122"/>
              </a:rPr>
              <a:t>实现对涉税情报抓取运行情况和内容的统计与聚合，可直观了解涉税情报运作情况。</a:t>
            </a:r>
          </a:p>
        </p:txBody>
      </p:sp>
      <p:pic>
        <p:nvPicPr>
          <p:cNvPr id="4" name="图片 3"/>
          <p:cNvPicPr>
            <a:picLocks noChangeAspect="1"/>
          </p:cNvPicPr>
          <p:nvPr/>
        </p:nvPicPr>
        <p:blipFill>
          <a:blip r:embed="rId2"/>
          <a:stretch>
            <a:fillRect/>
          </a:stretch>
        </p:blipFill>
        <p:spPr>
          <a:xfrm>
            <a:off x="1168055" y="1535374"/>
            <a:ext cx="9848891" cy="4715355"/>
          </a:xfrm>
          <a:prstGeom prst="rect">
            <a:avLst/>
          </a:prstGeom>
          <a:solidFill>
            <a:schemeClr val="bg1">
              <a:lumMod val="85000"/>
            </a:schemeClr>
          </a:solidFill>
          <a:ln w="3175">
            <a:solidFill>
              <a:schemeClr val="bg1">
                <a:lumMod val="85000"/>
              </a:schemeClr>
            </a:solidFill>
          </a:ln>
        </p:spPr>
      </p:pic>
    </p:spTree>
    <p:extLst>
      <p:ext uri="{BB962C8B-B14F-4D97-AF65-F5344CB8AC3E}">
        <p14:creationId xmlns:p14="http://schemas.microsoft.com/office/powerpoint/2010/main" val="123764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3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800"/>
                            </p:stCondLst>
                            <p:childTnLst>
                              <p:par>
                                <p:cTn id="13" presetID="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805426" y="64168"/>
            <a:ext cx="10386574" cy="646331"/>
          </a:xfrm>
          <a:prstGeom prst="rect">
            <a:avLst/>
          </a:prstGeom>
          <a:noFill/>
        </p:spPr>
        <p:txBody>
          <a:bodyPr wrap="square" rtlCol="0">
            <a:spAutoFit/>
          </a:bodyPr>
          <a:lstStyle/>
          <a:p>
            <a:r>
              <a:rPr lang="zh-CN" altLang="en-US" sz="3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情报目标定义</a:t>
            </a:r>
          </a:p>
        </p:txBody>
      </p:sp>
      <p:sp>
        <p:nvSpPr>
          <p:cNvPr id="3" name="矩形 2"/>
          <p:cNvSpPr/>
          <p:nvPr/>
        </p:nvSpPr>
        <p:spPr>
          <a:xfrm>
            <a:off x="459195" y="932660"/>
            <a:ext cx="11266612" cy="712952"/>
          </a:xfrm>
          <a:prstGeom prst="rect">
            <a:avLst/>
          </a:prstGeom>
        </p:spPr>
        <p:txBody>
          <a:bodyPr wrap="square">
            <a:spAutoFit/>
          </a:bodyPr>
          <a:lstStyle/>
          <a:p>
            <a:pPr indent="456971">
              <a:lnSpc>
                <a:spcPct val="120000"/>
              </a:lnSpc>
            </a:pPr>
            <a:r>
              <a:rPr lang="zh-CN" altLang="en-US" dirty="0">
                <a:latin typeface="幼圆" panose="02010509060101010101" pitchFamily="49" charset="-122"/>
                <a:ea typeface="幼圆" panose="02010509060101010101" pitchFamily="49" charset="-122"/>
              </a:rPr>
              <a:t>通过定向网址和自定义关键字相结合的方式，根据涉税情报获取内容分析，定义抓取的涉税情报目标对象的地址、页面模型、采集规则、抓取方式等。</a:t>
            </a:r>
          </a:p>
        </p:txBody>
      </p:sp>
      <p:pic>
        <p:nvPicPr>
          <p:cNvPr id="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604" y="1867773"/>
            <a:ext cx="9867794" cy="476406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29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3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800"/>
                            </p:stCondLst>
                            <p:childTnLst>
                              <p:par>
                                <p:cTn id="13" presetID="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805426" y="64168"/>
            <a:ext cx="10386574" cy="646331"/>
          </a:xfrm>
          <a:prstGeom prst="rect">
            <a:avLst/>
          </a:prstGeom>
          <a:noFill/>
        </p:spPr>
        <p:txBody>
          <a:bodyPr wrap="square" rtlCol="0">
            <a:spAutoFit/>
          </a:bodyPr>
          <a:lstStyle/>
          <a:p>
            <a:r>
              <a:rPr lang="zh-CN" altLang="en-US" sz="3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爬虫配置管理</a:t>
            </a:r>
          </a:p>
        </p:txBody>
      </p:sp>
      <p:sp>
        <p:nvSpPr>
          <p:cNvPr id="3" name="矩形 2"/>
          <p:cNvSpPr/>
          <p:nvPr/>
        </p:nvSpPr>
        <p:spPr>
          <a:xfrm>
            <a:off x="459195" y="932660"/>
            <a:ext cx="11266612" cy="380553"/>
          </a:xfrm>
          <a:prstGeom prst="rect">
            <a:avLst/>
          </a:prstGeom>
        </p:spPr>
        <p:txBody>
          <a:bodyPr wrap="square">
            <a:spAutoFit/>
          </a:bodyPr>
          <a:lstStyle/>
          <a:p>
            <a:pPr indent="456971">
              <a:lnSpc>
                <a:spcPct val="120000"/>
              </a:lnSpc>
            </a:pPr>
            <a:r>
              <a:rPr lang="zh-CN" altLang="en-US" dirty="0">
                <a:latin typeface="幼圆" panose="02010509060101010101" pitchFamily="49" charset="-122"/>
                <a:ea typeface="幼圆" panose="02010509060101010101" pitchFamily="49" charset="-122"/>
              </a:rPr>
              <a:t>通过可视化配置的方式实现对常规目标网站抓取内容的配置，爬取的各项参数的设定。</a:t>
            </a: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055" y="1535373"/>
            <a:ext cx="9877240" cy="471535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02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3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800"/>
                            </p:stCondLst>
                            <p:childTnLst>
                              <p:par>
                                <p:cTn id="13" presetID="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805426" y="64168"/>
            <a:ext cx="10386574" cy="646331"/>
          </a:xfrm>
          <a:prstGeom prst="rect">
            <a:avLst/>
          </a:prstGeom>
          <a:noFill/>
        </p:spPr>
        <p:txBody>
          <a:bodyPr wrap="square" rtlCol="0">
            <a:spAutoFit/>
          </a:bodyPr>
          <a:lstStyle/>
          <a:p>
            <a:r>
              <a:rPr lang="zh-CN" altLang="en-US" sz="3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情报自动采集</a:t>
            </a:r>
          </a:p>
        </p:txBody>
      </p:sp>
      <p:sp>
        <p:nvSpPr>
          <p:cNvPr id="3" name="矩形 2"/>
          <p:cNvSpPr/>
          <p:nvPr/>
        </p:nvSpPr>
        <p:spPr>
          <a:xfrm>
            <a:off x="459195" y="932660"/>
            <a:ext cx="11266612" cy="712952"/>
          </a:xfrm>
          <a:prstGeom prst="rect">
            <a:avLst/>
          </a:prstGeom>
        </p:spPr>
        <p:txBody>
          <a:bodyPr wrap="square">
            <a:spAutoFit/>
          </a:bodyPr>
          <a:lstStyle/>
          <a:p>
            <a:pPr indent="456971">
              <a:lnSpc>
                <a:spcPct val="120000"/>
              </a:lnSpc>
            </a:pPr>
            <a:r>
              <a:rPr lang="zh-CN" altLang="en-US" dirty="0">
                <a:latin typeface="幼圆" panose="02010509060101010101" pitchFamily="49" charset="-122"/>
                <a:ea typeface="幼圆" panose="02010509060101010101" pitchFamily="49" charset="-122"/>
              </a:rPr>
              <a:t>可对爬虫引擎开始执行时间、调度规则进行设置，按照设定的规则进行自动化、周期性执行爬虫引擎抓取相关内容，可对运行的爬虫引擎进行实时监控。</a:t>
            </a:r>
          </a:p>
        </p:txBody>
      </p:sp>
      <p:pic>
        <p:nvPicPr>
          <p:cNvPr id="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604" y="1867773"/>
            <a:ext cx="9867794" cy="469300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85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3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800"/>
                            </p:stCondLst>
                            <p:childTnLst>
                              <p:par>
                                <p:cTn id="13" presetID="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805426" y="64168"/>
            <a:ext cx="10386574" cy="646331"/>
          </a:xfrm>
          <a:prstGeom prst="rect">
            <a:avLst/>
          </a:prstGeom>
          <a:noFill/>
        </p:spPr>
        <p:txBody>
          <a:bodyPr wrap="square" rtlCol="0">
            <a:spAutoFit/>
          </a:bodyPr>
          <a:lstStyle/>
          <a:p>
            <a:r>
              <a:rPr lang="zh-CN" altLang="en-US" sz="3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情报智能识别</a:t>
            </a:r>
          </a:p>
        </p:txBody>
      </p:sp>
      <p:sp>
        <p:nvSpPr>
          <p:cNvPr id="3" name="矩形 2"/>
          <p:cNvSpPr/>
          <p:nvPr/>
        </p:nvSpPr>
        <p:spPr>
          <a:xfrm>
            <a:off x="459195" y="932660"/>
            <a:ext cx="11266612" cy="757130"/>
          </a:xfrm>
          <a:prstGeom prst="rect">
            <a:avLst/>
          </a:prstGeom>
        </p:spPr>
        <p:txBody>
          <a:bodyPr wrap="square">
            <a:spAutoFit/>
          </a:bodyPr>
          <a:lstStyle/>
          <a:p>
            <a:pPr indent="456971">
              <a:lnSpc>
                <a:spcPct val="120000"/>
              </a:lnSpc>
            </a:pPr>
            <a:r>
              <a:rPr lang="zh-CN" altLang="en-US" dirty="0">
                <a:latin typeface="幼圆" panose="02010509060101010101" pitchFamily="49" charset="-122"/>
                <a:ea typeface="幼圆" panose="02010509060101010101" pitchFamily="49" charset="-122"/>
              </a:rPr>
              <a:t>一是通过语义分析技术实现对文本内容的关键信息自动提取，生成格式化涉税情报数据；二是通过</a:t>
            </a:r>
            <a:r>
              <a:rPr lang="en-US" altLang="zh-CN" dirty="0">
                <a:latin typeface="幼圆" panose="02010509060101010101" pitchFamily="49" charset="-122"/>
                <a:ea typeface="幼圆" panose="02010509060101010101" pitchFamily="49" charset="-122"/>
              </a:rPr>
              <a:t>OCR</a:t>
            </a:r>
            <a:r>
              <a:rPr lang="zh-CN" altLang="en-US" dirty="0">
                <a:latin typeface="幼圆" panose="02010509060101010101" pitchFamily="49" charset="-122"/>
                <a:ea typeface="幼圆" panose="02010509060101010101" pitchFamily="49" charset="-122"/>
              </a:rPr>
              <a:t>识别技术实现对图片内容的自动提取。</a:t>
            </a: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605" y="1867773"/>
            <a:ext cx="9867794" cy="471084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25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3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800"/>
                            </p:stCondLst>
                            <p:childTnLst>
                              <p:par>
                                <p:cTn id="13" presetID="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805426" y="64168"/>
            <a:ext cx="10386574" cy="646331"/>
          </a:xfrm>
          <a:prstGeom prst="rect">
            <a:avLst/>
          </a:prstGeom>
          <a:noFill/>
        </p:spPr>
        <p:txBody>
          <a:bodyPr wrap="square" rtlCol="0">
            <a:spAutoFit/>
          </a:bodyPr>
          <a:lstStyle/>
          <a:p>
            <a:r>
              <a:rPr lang="zh-CN" altLang="en-US" sz="3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情报加工处理</a:t>
            </a:r>
          </a:p>
        </p:txBody>
      </p:sp>
      <p:sp>
        <p:nvSpPr>
          <p:cNvPr id="3" name="矩形 2"/>
          <p:cNvSpPr/>
          <p:nvPr/>
        </p:nvSpPr>
        <p:spPr>
          <a:xfrm>
            <a:off x="459195" y="932660"/>
            <a:ext cx="11266612" cy="712952"/>
          </a:xfrm>
          <a:prstGeom prst="rect">
            <a:avLst/>
          </a:prstGeom>
        </p:spPr>
        <p:txBody>
          <a:bodyPr wrap="square">
            <a:spAutoFit/>
          </a:bodyPr>
          <a:lstStyle/>
          <a:p>
            <a:pPr indent="456971">
              <a:lnSpc>
                <a:spcPct val="120000"/>
              </a:lnSpc>
            </a:pPr>
            <a:r>
              <a:rPr lang="zh-CN" altLang="en-US" dirty="0">
                <a:latin typeface="幼圆" panose="02010509060101010101" pitchFamily="49" charset="-122"/>
                <a:ea typeface="幼圆" panose="02010509060101010101" pitchFamily="49" charset="-122"/>
              </a:rPr>
              <a:t>根据定义的规则对识别后的元数据进行自动化格式转化、数据组装和格式化存储，对采集信息的有效性进行识别和加工处理，对无效的数据自动剔除。</a:t>
            </a: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605" y="1867773"/>
            <a:ext cx="9867794" cy="463946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3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800"/>
                            </p:stCondLst>
                            <p:childTnLst>
                              <p:par>
                                <p:cTn id="13" presetID="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805426" y="64168"/>
            <a:ext cx="10386574" cy="646331"/>
          </a:xfrm>
          <a:prstGeom prst="rect">
            <a:avLst/>
          </a:prstGeom>
          <a:noFill/>
        </p:spPr>
        <p:txBody>
          <a:bodyPr wrap="square" rtlCol="0">
            <a:spAutoFit/>
          </a:bodyPr>
          <a:lstStyle/>
          <a:p>
            <a:r>
              <a:rPr lang="zh-CN" altLang="en-US" sz="3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情报匹配归集</a:t>
            </a:r>
          </a:p>
        </p:txBody>
      </p:sp>
      <p:sp>
        <p:nvSpPr>
          <p:cNvPr id="3" name="矩形 2"/>
          <p:cNvSpPr/>
          <p:nvPr/>
        </p:nvSpPr>
        <p:spPr>
          <a:xfrm>
            <a:off x="459195" y="932660"/>
            <a:ext cx="11266612" cy="712952"/>
          </a:xfrm>
          <a:prstGeom prst="rect">
            <a:avLst/>
          </a:prstGeom>
        </p:spPr>
        <p:txBody>
          <a:bodyPr wrap="square">
            <a:spAutoFit/>
          </a:bodyPr>
          <a:lstStyle/>
          <a:p>
            <a:pPr indent="456971">
              <a:lnSpc>
                <a:spcPct val="120000"/>
              </a:lnSpc>
            </a:pPr>
            <a:r>
              <a:rPr lang="zh-CN" altLang="en-US" dirty="0">
                <a:latin typeface="幼圆" panose="02010509060101010101" pitchFamily="49" charset="-122"/>
                <a:ea typeface="幼圆" panose="02010509060101010101" pitchFamily="49" charset="-122"/>
              </a:rPr>
              <a:t>以纳税人基本信息、属地信息等为参照，根据设定的规则对涉税情报数据进行自动关联匹配，归集至具体纳税人。对于不能自动匹配归集的数据，提供人工匹配归集功能。</a:t>
            </a:r>
          </a:p>
        </p:txBody>
      </p:sp>
      <p:pic>
        <p:nvPicPr>
          <p:cNvPr id="4" name="图片 143" descr="匹配结果管理"/>
          <p:cNvPicPr>
            <a:picLocks noChangeAspect="1" noChangeArrowheads="1"/>
          </p:cNvPicPr>
          <p:nvPr/>
        </p:nvPicPr>
        <p:blipFill rotWithShape="1">
          <a:blip r:embed="rId2">
            <a:extLst>
              <a:ext uri="{28A0092B-C50C-407E-A947-70E740481C1C}">
                <a14:useLocalDpi xmlns:a14="http://schemas.microsoft.com/office/drawing/2010/main" val="0"/>
              </a:ext>
            </a:extLst>
          </a:blip>
          <a:srcRect t="691" b="-1"/>
          <a:stretch/>
        </p:blipFill>
        <p:spPr bwMode="auto">
          <a:xfrm>
            <a:off x="1942761" y="1867773"/>
            <a:ext cx="8295521" cy="464442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3053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3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800"/>
                            </p:stCondLst>
                            <p:childTnLst>
                              <p:par>
                                <p:cTn id="13" presetID="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805426" y="64168"/>
            <a:ext cx="10386574" cy="646331"/>
          </a:xfrm>
          <a:prstGeom prst="rect">
            <a:avLst/>
          </a:prstGeom>
          <a:noFill/>
        </p:spPr>
        <p:txBody>
          <a:bodyPr wrap="square" rtlCol="0">
            <a:spAutoFit/>
          </a:bodyPr>
          <a:lstStyle/>
          <a:p>
            <a:r>
              <a:rPr lang="zh-CN" altLang="en-US" sz="3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情报处理应用</a:t>
            </a:r>
          </a:p>
        </p:txBody>
      </p:sp>
      <p:sp>
        <p:nvSpPr>
          <p:cNvPr id="3" name="矩形 2"/>
          <p:cNvSpPr/>
          <p:nvPr/>
        </p:nvSpPr>
        <p:spPr>
          <a:xfrm>
            <a:off x="459195" y="932660"/>
            <a:ext cx="11266612" cy="757130"/>
          </a:xfrm>
          <a:prstGeom prst="rect">
            <a:avLst/>
          </a:prstGeom>
        </p:spPr>
        <p:txBody>
          <a:bodyPr wrap="square">
            <a:spAutoFit/>
          </a:bodyPr>
          <a:lstStyle/>
          <a:p>
            <a:pPr indent="456971">
              <a:lnSpc>
                <a:spcPct val="120000"/>
              </a:lnSpc>
            </a:pPr>
            <a:r>
              <a:rPr lang="zh-CN" altLang="en-US" dirty="0">
                <a:latin typeface="幼圆" panose="02010509060101010101" pitchFamily="49" charset="-122"/>
                <a:ea typeface="幼圆" panose="02010509060101010101" pitchFamily="49" charset="-122"/>
              </a:rPr>
              <a:t>纳税人涉税情报数据匹配归集后自动推送至涉税情报池中进行集中管理，为税务大数据应用提供数据源。对涉税情报池中的情报也可根据设定的处理流程，进行分配、推送、核实、反馈和评价处理。</a:t>
            </a:r>
          </a:p>
        </p:txBody>
      </p:sp>
      <p:pic>
        <p:nvPicPr>
          <p:cNvPr id="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605" y="1867773"/>
            <a:ext cx="9867794" cy="459276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0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3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800"/>
                            </p:stCondLst>
                            <p:childTnLst>
                              <p:par>
                                <p:cTn id="13" presetID="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805426" y="64168"/>
            <a:ext cx="10386574" cy="646331"/>
          </a:xfrm>
          <a:prstGeom prst="rect">
            <a:avLst/>
          </a:prstGeom>
          <a:noFill/>
        </p:spPr>
        <p:txBody>
          <a:bodyPr wrap="square" rtlCol="0">
            <a:spAutoFit/>
          </a:bodyPr>
          <a:lstStyle/>
          <a:p>
            <a:r>
              <a:rPr lang="zh-CN" altLang="en-US" sz="3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情报数据展示</a:t>
            </a:r>
          </a:p>
        </p:txBody>
      </p:sp>
      <p:pic>
        <p:nvPicPr>
          <p:cNvPr id="4" name="图片 3"/>
          <p:cNvPicPr>
            <a:picLocks noChangeAspect="1"/>
          </p:cNvPicPr>
          <p:nvPr/>
        </p:nvPicPr>
        <p:blipFill>
          <a:blip r:embed="rId2"/>
          <a:stretch>
            <a:fillRect/>
          </a:stretch>
        </p:blipFill>
        <p:spPr>
          <a:xfrm>
            <a:off x="6978360" y="908720"/>
            <a:ext cx="4530521" cy="3303040"/>
          </a:xfrm>
          <a:prstGeom prst="rect">
            <a:avLst/>
          </a:prstGeom>
          <a:noFill/>
          <a:ln w="9525">
            <a:solidFill>
              <a:schemeClr val="bg1">
                <a:lumMod val="85000"/>
              </a:schemeClr>
            </a:solidFill>
            <a:miter lim="800000"/>
            <a:headEnd/>
            <a:tailEnd/>
          </a:ln>
        </p:spPr>
      </p:pic>
      <p:pic>
        <p:nvPicPr>
          <p:cNvPr id="5" name="图片 4"/>
          <p:cNvPicPr>
            <a:picLocks noChangeAspect="1"/>
          </p:cNvPicPr>
          <p:nvPr/>
        </p:nvPicPr>
        <p:blipFill>
          <a:blip r:embed="rId3"/>
          <a:stretch>
            <a:fillRect/>
          </a:stretch>
        </p:blipFill>
        <p:spPr>
          <a:xfrm>
            <a:off x="694059" y="908720"/>
            <a:ext cx="6209071" cy="3303040"/>
          </a:xfrm>
          <a:prstGeom prst="rect">
            <a:avLst/>
          </a:prstGeom>
          <a:noFill/>
          <a:ln w="9525">
            <a:solidFill>
              <a:schemeClr val="bg1">
                <a:lumMod val="85000"/>
              </a:schemeClr>
            </a:solidFill>
            <a:miter lim="800000"/>
            <a:headEnd/>
            <a:tailEnd/>
          </a:ln>
        </p:spPr>
      </p:pic>
      <p:pic>
        <p:nvPicPr>
          <p:cNvPr id="6" name="图片 5"/>
          <p:cNvPicPr>
            <a:picLocks noChangeAspect="1"/>
          </p:cNvPicPr>
          <p:nvPr/>
        </p:nvPicPr>
        <p:blipFill>
          <a:blip r:embed="rId4"/>
          <a:stretch>
            <a:fillRect/>
          </a:stretch>
        </p:blipFill>
        <p:spPr>
          <a:xfrm>
            <a:off x="6978359" y="4293096"/>
            <a:ext cx="4530521" cy="2309602"/>
          </a:xfrm>
          <a:prstGeom prst="rect">
            <a:avLst/>
          </a:prstGeom>
          <a:noFill/>
          <a:ln w="9525">
            <a:solidFill>
              <a:schemeClr val="bg1">
                <a:lumMod val="85000"/>
              </a:schemeClr>
            </a:solidFill>
            <a:miter lim="800000"/>
            <a:headEnd/>
            <a:tailEnd/>
          </a:ln>
        </p:spPr>
      </p:pic>
      <p:pic>
        <p:nvPicPr>
          <p:cNvPr id="7" name="图片 6"/>
          <p:cNvPicPr>
            <a:picLocks noChangeAspect="1"/>
          </p:cNvPicPr>
          <p:nvPr/>
        </p:nvPicPr>
        <p:blipFill>
          <a:blip r:embed="rId5"/>
          <a:stretch>
            <a:fillRect/>
          </a:stretch>
        </p:blipFill>
        <p:spPr>
          <a:xfrm>
            <a:off x="694059" y="4293096"/>
            <a:ext cx="6205912" cy="2296177"/>
          </a:xfrm>
          <a:prstGeom prst="rect">
            <a:avLst/>
          </a:prstGeom>
          <a:noFill/>
          <a:ln w="9525">
            <a:solidFill>
              <a:schemeClr val="bg1">
                <a:lumMod val="85000"/>
              </a:schemeClr>
            </a:solidFill>
            <a:miter lim="800000"/>
            <a:headEnd/>
            <a:tailEnd/>
          </a:ln>
        </p:spPr>
      </p:pic>
    </p:spTree>
    <p:extLst>
      <p:ext uri="{BB962C8B-B14F-4D97-AF65-F5344CB8AC3E}">
        <p14:creationId xmlns:p14="http://schemas.microsoft.com/office/powerpoint/2010/main" val="10433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3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800"/>
                            </p:stCondLst>
                            <p:childTnLst>
                              <p:par>
                                <p:cTn id="14" presetID="2" presetClass="entr" presetSubtype="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300" fill="hold"/>
                                        <p:tgtEl>
                                          <p:spTgt spid="4"/>
                                        </p:tgtEl>
                                        <p:attrNameLst>
                                          <p:attrName>ppt_x</p:attrName>
                                        </p:attrNameLst>
                                      </p:cBhvr>
                                      <p:tavLst>
                                        <p:tav tm="0">
                                          <p:val>
                                            <p:strVal val="1+#ppt_w/2"/>
                                          </p:val>
                                        </p:tav>
                                        <p:tav tm="100000">
                                          <p:val>
                                            <p:strVal val="#ppt_x"/>
                                          </p:val>
                                        </p:tav>
                                      </p:tavLst>
                                    </p:anim>
                                    <p:anim calcmode="lin" valueType="num">
                                      <p:cBhvr additive="base">
                                        <p:cTn id="17" dur="3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1100"/>
                            </p:stCondLst>
                            <p:childTnLst>
                              <p:par>
                                <p:cTn id="19" presetID="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chemeClr val="tx1">
            <a:lumMod val="75000"/>
            <a:lumOff val="25000"/>
          </a:schemeClr>
        </a:solidFill>
      </a:spPr>
      <a:bodyPr wrap="square" rtlCol="0">
        <a:spAutoFit/>
      </a:bodyPr>
      <a:lstStyle>
        <a:defPPr algn="ctr">
          <a:defRPr dirty="0" smtClean="0">
            <a:solidFill>
              <a:schemeClr val="bg1"/>
            </a:solidFill>
            <a:latin typeface="Impact" pitchFamily="34" charset="0"/>
            <a:ea typeface="Arial Unicode MS" pitchFamily="34" charset="-122"/>
            <a:cs typeface="Arial Unicode MS"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6698</TotalTime>
  <Pages>0</Pages>
  <Words>326</Words>
  <Characters>0</Characters>
  <Application>Microsoft Office PowerPoint</Application>
  <DocSecurity>0</DocSecurity>
  <PresentationFormat>宽屏</PresentationFormat>
  <Lines>0</Lines>
  <Paragraphs>17</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 Unicode MS</vt:lpstr>
      <vt:lpstr>华文细黑</vt:lpstr>
      <vt:lpstr>宋体</vt:lpstr>
      <vt:lpstr>微软雅黑</vt:lpstr>
      <vt:lpstr>幼圆</vt:lpstr>
      <vt:lpstr>Arial</vt:lpstr>
      <vt:lpstr>Broadway</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姜培军</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数据管税总体介绍</dc:title>
  <dc:subject/>
  <dc:creator>姜培军</dc:creator>
  <cp:keywords/>
  <dc:description/>
  <cp:lastModifiedBy>FIGO</cp:lastModifiedBy>
  <cp:revision>1001</cp:revision>
  <dcterms:created xsi:type="dcterms:W3CDTF">2014-12-11T02:54:00Z</dcterms:created>
  <dcterms:modified xsi:type="dcterms:W3CDTF">2016-11-07T00:50:46Z</dcterms:modified>
  <cp:category>解决方案</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2052-9.1.0.4994</vt:lpwstr>
  </property>
</Properties>
</file>