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84" r:id="rId5"/>
    <p:sldId id="259" r:id="rId6"/>
    <p:sldId id="265" r:id="rId7"/>
    <p:sldId id="275" r:id="rId8"/>
    <p:sldId id="276" r:id="rId9"/>
    <p:sldId id="277" r:id="rId10"/>
    <p:sldId id="278" r:id="rId11"/>
    <p:sldId id="281" r:id="rId12"/>
    <p:sldId id="282" r:id="rId13"/>
    <p:sldId id="283" r:id="rId14"/>
    <p:sldId id="279" r:id="rId15"/>
    <p:sldId id="285" r:id="rId16"/>
    <p:sldId id="280" r:id="rId17"/>
  </p:sldIdLst>
  <p:sldSz cx="9144000" cy="6858000" type="screen4x3"/>
  <p:notesSz cx="6765925" cy="98679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00" d="100"/>
          <a:sy n="100" d="100"/>
        </p:scale>
        <p:origin x="-42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A7230-DD1E-4F7D-9766-84F83FD6D6C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6132E5C-64AF-476A-80BA-154CAEE28BE8}">
      <dgm:prSet phldrT="[Text]" custT="1"/>
      <dgm:spPr/>
      <dgm:t>
        <a:bodyPr/>
        <a:lstStyle/>
        <a:p>
          <a:r>
            <a:rPr lang="es-E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348DE32-1E0F-4F98-8778-C92BA3216D51}" type="parTrans" cxnId="{D7F7F2A9-062F-45D3-B94A-69A58017335C}">
      <dgm:prSet/>
      <dgm:spPr/>
      <dgm:t>
        <a:bodyPr/>
        <a:lstStyle/>
        <a:p>
          <a:endParaRPr lang="es-ES"/>
        </a:p>
      </dgm:t>
    </dgm:pt>
    <dgm:pt modelId="{F164F5D1-92A8-44AB-9EDC-04F1F317B78C}" type="sibTrans" cxnId="{D7F7F2A9-062F-45D3-B94A-69A58017335C}">
      <dgm:prSet/>
      <dgm:spPr/>
      <dgm:t>
        <a:bodyPr/>
        <a:lstStyle/>
        <a:p>
          <a:endParaRPr lang="es-ES"/>
        </a:p>
      </dgm:t>
    </dgm:pt>
    <dgm:pt modelId="{02855779-389E-41A9-A0BD-E45B770DC32C}">
      <dgm:prSet phldrT="[Text]" custT="1"/>
      <dgm:spPr/>
      <dgm:t>
        <a:bodyPr/>
        <a:lstStyle/>
        <a:p>
          <a:pPr algn="l"/>
          <a:r>
            <a:rPr lang="es-ES" sz="1800" b="1" smtClean="0">
              <a:latin typeface="Courier New" panose="02070309020205020404" pitchFamily="49" charset="0"/>
              <a:cs typeface="Courier New" panose="02070309020205020404" pitchFamily="49" charset="0"/>
            </a:rPr>
            <a:t>-</a:t>
          </a:r>
          <a:r>
            <a:rPr lang="es-ES" sz="2000" b="1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ES" sz="2000" b="1" smtClean="0">
              <a:latin typeface="Courier New" panose="02070309020205020404" pitchFamily="49" charset="0"/>
              <a:cs typeface="Courier New" panose="02070309020205020404" pitchFamily="49" charset="0"/>
            </a:rPr>
            <a:t>INSTANCE</a:t>
          </a:r>
          <a:r>
            <a:rPr lang="es-ES" sz="1800" b="1" smtClean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lang="es-ES" sz="1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18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7559F9F-C0D8-45AD-B950-206145E9F794}" type="parTrans" cxnId="{2C39A920-13FF-4186-AD1D-6ADC892DF6CA}">
      <dgm:prSet/>
      <dgm:spPr/>
      <dgm:t>
        <a:bodyPr/>
        <a:lstStyle/>
        <a:p>
          <a:endParaRPr lang="es-ES"/>
        </a:p>
      </dgm:t>
    </dgm:pt>
    <dgm:pt modelId="{BBEEA598-BE7A-4518-9974-BF95D77923EE}" type="sibTrans" cxnId="{2C39A920-13FF-4186-AD1D-6ADC892DF6CA}">
      <dgm:prSet/>
      <dgm:spPr/>
      <dgm:t>
        <a:bodyPr/>
        <a:lstStyle/>
        <a:p>
          <a:endParaRPr lang="es-ES"/>
        </a:p>
      </dgm:t>
    </dgm:pt>
    <dgm:pt modelId="{4FCA5528-7D30-4CCE-B5E2-D701F6FB66CA}">
      <dgm:prSet phldrT="[Text]" custT="1"/>
      <dgm:spPr/>
      <dgm:t>
        <a:bodyPr/>
        <a:lstStyle/>
        <a:p>
          <a:pPr algn="l"/>
          <a:r>
            <a:rPr lang="es-E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- </a:t>
          </a:r>
          <a:r>
            <a:rPr lang="es-ES" sz="1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r>
            <a:rPr lang="es-E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</a:p>
        <a:p>
          <a:pPr algn="l"/>
          <a:r>
            <a:rPr lang="es-E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+ </a:t>
          </a:r>
          <a:r>
            <a:rPr lang="es-ES" sz="1800" b="1" i="0" u="sng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getInstance</a:t>
          </a:r>
          <a:r>
            <a:rPr lang="es-ES" sz="1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() : </a:t>
          </a:r>
          <a:r>
            <a:rPr lang="es-ES" sz="1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18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7FA5B01-677F-4C22-A45A-579550F18850}" type="parTrans" cxnId="{D821500E-26E4-4A07-8552-8D66393A220A}">
      <dgm:prSet/>
      <dgm:spPr/>
      <dgm:t>
        <a:bodyPr/>
        <a:lstStyle/>
        <a:p>
          <a:endParaRPr lang="es-ES"/>
        </a:p>
      </dgm:t>
    </dgm:pt>
    <dgm:pt modelId="{F7735CF5-FE9B-46D7-9BE3-799071997ABF}" type="sibTrans" cxnId="{D821500E-26E4-4A07-8552-8D66393A220A}">
      <dgm:prSet/>
      <dgm:spPr/>
      <dgm:t>
        <a:bodyPr/>
        <a:lstStyle/>
        <a:p>
          <a:endParaRPr lang="es-ES"/>
        </a:p>
      </dgm:t>
    </dgm:pt>
    <dgm:pt modelId="{91C16BE1-4533-4712-92AC-88C69D2B8F59}" type="pres">
      <dgm:prSet presAssocID="{939A7230-DD1E-4F7D-9766-84F83FD6D6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BA1C55D-5319-434A-9063-8B5D4FAD2F2A}" type="pres">
      <dgm:prSet presAssocID="{66132E5C-64AF-476A-80BA-154CAEE28BE8}" presName="vertOne" presStyleCnt="0"/>
      <dgm:spPr/>
    </dgm:pt>
    <dgm:pt modelId="{2502EC9D-808A-4C6E-8B0F-74E59B8AABC1}" type="pres">
      <dgm:prSet presAssocID="{66132E5C-64AF-476A-80BA-154CAEE28BE8}" presName="txOne" presStyleLbl="node0" presStyleIdx="0" presStyleCnt="1" custScaleY="60924" custLinFactY="1483" custLinFactNeighborX="49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E5DBA5-9171-449B-A521-B5A0B686ED39}" type="pres">
      <dgm:prSet presAssocID="{66132E5C-64AF-476A-80BA-154CAEE28BE8}" presName="parTransOne" presStyleCnt="0"/>
      <dgm:spPr/>
    </dgm:pt>
    <dgm:pt modelId="{4C741748-EE62-41F7-A7EF-0D32F9F0F698}" type="pres">
      <dgm:prSet presAssocID="{66132E5C-64AF-476A-80BA-154CAEE28BE8}" presName="horzOne" presStyleCnt="0"/>
      <dgm:spPr/>
    </dgm:pt>
    <dgm:pt modelId="{8658A1D6-3FB2-42E8-9980-AD41F83F96A6}" type="pres">
      <dgm:prSet presAssocID="{02855779-389E-41A9-A0BD-E45B770DC32C}" presName="vertTwo" presStyleCnt="0"/>
      <dgm:spPr/>
    </dgm:pt>
    <dgm:pt modelId="{F502CF5D-7202-43ED-8A17-0114DFFA3171}" type="pres">
      <dgm:prSet presAssocID="{02855779-389E-41A9-A0BD-E45B770DC32C}" presName="txTwo" presStyleLbl="node2" presStyleIdx="0" presStyleCnt="1" custScaleY="87413" custLinFactNeighborX="-619" custLinFactNeighborY="544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6074A5-A5B6-4076-8573-5AA05B516758}" type="pres">
      <dgm:prSet presAssocID="{02855779-389E-41A9-A0BD-E45B770DC32C}" presName="parTransTwo" presStyleCnt="0"/>
      <dgm:spPr/>
    </dgm:pt>
    <dgm:pt modelId="{38F10587-9C8D-4933-B88C-BC5672F0B606}" type="pres">
      <dgm:prSet presAssocID="{02855779-389E-41A9-A0BD-E45B770DC32C}" presName="horzTwo" presStyleCnt="0"/>
      <dgm:spPr/>
    </dgm:pt>
    <dgm:pt modelId="{ABA0E1CD-4265-46FB-A337-35D7A7BA6CF1}" type="pres">
      <dgm:prSet presAssocID="{4FCA5528-7D30-4CCE-B5E2-D701F6FB66CA}" presName="vertThree" presStyleCnt="0"/>
      <dgm:spPr/>
    </dgm:pt>
    <dgm:pt modelId="{959D3074-C77E-4C3F-8477-D5A156094E23}" type="pres">
      <dgm:prSet presAssocID="{4FCA5528-7D30-4CCE-B5E2-D701F6FB66CA}" presName="txThree" presStyleLbl="node3" presStyleIdx="0" presStyleCnt="1" custScaleY="1307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CCE1DEE-4ADC-4F7B-8C0F-462FAA5FD9F6}" type="pres">
      <dgm:prSet presAssocID="{4FCA5528-7D30-4CCE-B5E2-D701F6FB66CA}" presName="horzThree" presStyleCnt="0"/>
      <dgm:spPr/>
    </dgm:pt>
  </dgm:ptLst>
  <dgm:cxnLst>
    <dgm:cxn modelId="{2C39A920-13FF-4186-AD1D-6ADC892DF6CA}" srcId="{66132E5C-64AF-476A-80BA-154CAEE28BE8}" destId="{02855779-389E-41A9-A0BD-E45B770DC32C}" srcOrd="0" destOrd="0" parTransId="{27559F9F-C0D8-45AD-B950-206145E9F794}" sibTransId="{BBEEA598-BE7A-4518-9974-BF95D77923EE}"/>
    <dgm:cxn modelId="{3C9387B0-5AA3-45FF-9411-9088B5B6196E}" type="presOf" srcId="{4FCA5528-7D30-4CCE-B5E2-D701F6FB66CA}" destId="{959D3074-C77E-4C3F-8477-D5A156094E23}" srcOrd="0" destOrd="0" presId="urn:microsoft.com/office/officeart/2005/8/layout/hierarchy4"/>
    <dgm:cxn modelId="{73E16C80-EBD6-4ACF-94E7-0FBA60B7FEB6}" type="presOf" srcId="{02855779-389E-41A9-A0BD-E45B770DC32C}" destId="{F502CF5D-7202-43ED-8A17-0114DFFA3171}" srcOrd="0" destOrd="0" presId="urn:microsoft.com/office/officeart/2005/8/layout/hierarchy4"/>
    <dgm:cxn modelId="{D821500E-26E4-4A07-8552-8D66393A220A}" srcId="{02855779-389E-41A9-A0BD-E45B770DC32C}" destId="{4FCA5528-7D30-4CCE-B5E2-D701F6FB66CA}" srcOrd="0" destOrd="0" parTransId="{07FA5B01-677F-4C22-A45A-579550F18850}" sibTransId="{F7735CF5-FE9B-46D7-9BE3-799071997ABF}"/>
    <dgm:cxn modelId="{D7F7F2A9-062F-45D3-B94A-69A58017335C}" srcId="{939A7230-DD1E-4F7D-9766-84F83FD6D6C7}" destId="{66132E5C-64AF-476A-80BA-154CAEE28BE8}" srcOrd="0" destOrd="0" parTransId="{1348DE32-1E0F-4F98-8778-C92BA3216D51}" sibTransId="{F164F5D1-92A8-44AB-9EDC-04F1F317B78C}"/>
    <dgm:cxn modelId="{41CB80D5-45AD-4CD6-91FE-7EC25E07A653}" type="presOf" srcId="{939A7230-DD1E-4F7D-9766-84F83FD6D6C7}" destId="{91C16BE1-4533-4712-92AC-88C69D2B8F59}" srcOrd="0" destOrd="0" presId="urn:microsoft.com/office/officeart/2005/8/layout/hierarchy4"/>
    <dgm:cxn modelId="{3B7D60CC-C08F-444F-A774-897969714AAF}" type="presOf" srcId="{66132E5C-64AF-476A-80BA-154CAEE28BE8}" destId="{2502EC9D-808A-4C6E-8B0F-74E59B8AABC1}" srcOrd="0" destOrd="0" presId="urn:microsoft.com/office/officeart/2005/8/layout/hierarchy4"/>
    <dgm:cxn modelId="{FA13F89D-DD6A-4E26-96AB-78D35D68531B}" type="presParOf" srcId="{91C16BE1-4533-4712-92AC-88C69D2B8F59}" destId="{3BA1C55D-5319-434A-9063-8B5D4FAD2F2A}" srcOrd="0" destOrd="0" presId="urn:microsoft.com/office/officeart/2005/8/layout/hierarchy4"/>
    <dgm:cxn modelId="{E63CFADC-4B43-4C0A-880F-7D8924393F72}" type="presParOf" srcId="{3BA1C55D-5319-434A-9063-8B5D4FAD2F2A}" destId="{2502EC9D-808A-4C6E-8B0F-74E59B8AABC1}" srcOrd="0" destOrd="0" presId="urn:microsoft.com/office/officeart/2005/8/layout/hierarchy4"/>
    <dgm:cxn modelId="{ABF0F84B-C97F-47B3-BD56-C572078F072E}" type="presParOf" srcId="{3BA1C55D-5319-434A-9063-8B5D4FAD2F2A}" destId="{2DE5DBA5-9171-449B-A521-B5A0B686ED39}" srcOrd="1" destOrd="0" presId="urn:microsoft.com/office/officeart/2005/8/layout/hierarchy4"/>
    <dgm:cxn modelId="{4D277826-EDF6-4A94-936A-643D2AE064C7}" type="presParOf" srcId="{3BA1C55D-5319-434A-9063-8B5D4FAD2F2A}" destId="{4C741748-EE62-41F7-A7EF-0D32F9F0F698}" srcOrd="2" destOrd="0" presId="urn:microsoft.com/office/officeart/2005/8/layout/hierarchy4"/>
    <dgm:cxn modelId="{9FF2BAE0-3BD5-4BF6-956E-5B672852766A}" type="presParOf" srcId="{4C741748-EE62-41F7-A7EF-0D32F9F0F698}" destId="{8658A1D6-3FB2-42E8-9980-AD41F83F96A6}" srcOrd="0" destOrd="0" presId="urn:microsoft.com/office/officeart/2005/8/layout/hierarchy4"/>
    <dgm:cxn modelId="{F63AE4CD-0994-4EF2-BF6A-B015DCDD44DC}" type="presParOf" srcId="{8658A1D6-3FB2-42E8-9980-AD41F83F96A6}" destId="{F502CF5D-7202-43ED-8A17-0114DFFA3171}" srcOrd="0" destOrd="0" presId="urn:microsoft.com/office/officeart/2005/8/layout/hierarchy4"/>
    <dgm:cxn modelId="{08583274-BB5C-4896-ADE1-0BCCADA9ABFF}" type="presParOf" srcId="{8658A1D6-3FB2-42E8-9980-AD41F83F96A6}" destId="{D16074A5-A5B6-4076-8573-5AA05B516758}" srcOrd="1" destOrd="0" presId="urn:microsoft.com/office/officeart/2005/8/layout/hierarchy4"/>
    <dgm:cxn modelId="{D5C5F016-8130-4CF1-A05E-8BBE4B9F88B2}" type="presParOf" srcId="{8658A1D6-3FB2-42E8-9980-AD41F83F96A6}" destId="{38F10587-9C8D-4933-B88C-BC5672F0B606}" srcOrd="2" destOrd="0" presId="urn:microsoft.com/office/officeart/2005/8/layout/hierarchy4"/>
    <dgm:cxn modelId="{539C71A4-84E9-41CE-B975-326E11B89C2D}" type="presParOf" srcId="{38F10587-9C8D-4933-B88C-BC5672F0B606}" destId="{ABA0E1CD-4265-46FB-A337-35D7A7BA6CF1}" srcOrd="0" destOrd="0" presId="urn:microsoft.com/office/officeart/2005/8/layout/hierarchy4"/>
    <dgm:cxn modelId="{9D7562D0-3216-4979-93E4-1B20713B9358}" type="presParOf" srcId="{ABA0E1CD-4265-46FB-A337-35D7A7BA6CF1}" destId="{959D3074-C77E-4C3F-8477-D5A156094E23}" srcOrd="0" destOrd="0" presId="urn:microsoft.com/office/officeart/2005/8/layout/hierarchy4"/>
    <dgm:cxn modelId="{7F7C47C5-626A-4BAE-95C5-43B2B4FA6A24}" type="presParOf" srcId="{ABA0E1CD-4265-46FB-A337-35D7A7BA6CF1}" destId="{CCCE1DEE-4ADC-4F7B-8C0F-462FAA5FD9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2EC9D-808A-4C6E-8B0F-74E59B8AABC1}">
      <dsp:nvSpPr>
        <dsp:cNvPr id="0" name=""/>
        <dsp:cNvSpPr/>
      </dsp:nvSpPr>
      <dsp:spPr>
        <a:xfrm>
          <a:off x="4593" y="101452"/>
          <a:ext cx="4699590" cy="511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569" y="116428"/>
        <a:ext cx="4669638" cy="481366"/>
      </dsp:txXfrm>
    </dsp:sp>
    <dsp:sp modelId="{F502CF5D-7202-43ED-8A17-0114DFFA3171}">
      <dsp:nvSpPr>
        <dsp:cNvPr id="0" name=""/>
        <dsp:cNvSpPr/>
      </dsp:nvSpPr>
      <dsp:spPr>
        <a:xfrm>
          <a:off x="0" y="648071"/>
          <a:ext cx="4690415" cy="733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-</a:t>
          </a:r>
          <a:r>
            <a:rPr lang="es-ES" sz="20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ES" sz="20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INSTANCE</a:t>
          </a:r>
          <a:r>
            <a:rPr lang="es-ES" sz="18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: </a:t>
          </a:r>
          <a:r>
            <a:rPr lang="es-ES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18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1487" y="669558"/>
        <a:ext cx="4647441" cy="690659"/>
      </dsp:txXfrm>
    </dsp:sp>
    <dsp:sp modelId="{959D3074-C77E-4C3F-8477-D5A156094E23}">
      <dsp:nvSpPr>
        <dsp:cNvPr id="0" name=""/>
        <dsp:cNvSpPr/>
      </dsp:nvSpPr>
      <dsp:spPr>
        <a:xfrm>
          <a:off x="16031" y="1421683"/>
          <a:ext cx="4672120" cy="1097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- </a:t>
          </a:r>
          <a:r>
            <a:rPr lang="es-ES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r>
            <a:rPr lang="es-E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+ </a:t>
          </a:r>
          <a:r>
            <a:rPr lang="es-ES" sz="1800" b="1" i="0" u="sng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getInstance</a:t>
          </a:r>
          <a:r>
            <a:rPr lang="es-ES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() : </a:t>
          </a:r>
          <a:r>
            <a:rPr lang="es-ES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Singleton</a:t>
          </a:r>
          <a:endParaRPr lang="es-ES" sz="18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8170" y="1453822"/>
        <a:ext cx="4607842" cy="1033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2458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8AB2F-517B-46C7-A11D-76C48A740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7129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2458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593" y="4687253"/>
            <a:ext cx="541274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F9A9B-F142-4518-B520-52B57915A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0938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GoF</a:t>
            </a:r>
            <a:r>
              <a:rPr lang="es-ES" dirty="0" smtClean="0"/>
              <a:t>: </a:t>
            </a:r>
            <a:r>
              <a:rPr lang="es-ES" dirty="0" err="1" smtClean="0"/>
              <a:t>Gang</a:t>
            </a:r>
            <a:r>
              <a:rPr lang="es-ES" dirty="0" smtClean="0"/>
              <a:t> of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Four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70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Decorator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Wrapper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63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Very</a:t>
            </a:r>
            <a:r>
              <a:rPr lang="es-ES" dirty="0" smtClean="0"/>
              <a:t> simple </a:t>
            </a:r>
            <a:r>
              <a:rPr lang="es-ES" dirty="0" err="1" smtClean="0"/>
              <a:t>pattern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12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01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Very</a:t>
            </a:r>
            <a:r>
              <a:rPr lang="es-ES" dirty="0" smtClean="0"/>
              <a:t> simple </a:t>
            </a:r>
            <a:r>
              <a:rPr lang="es-ES" dirty="0" err="1" smtClean="0"/>
              <a:t>pattern</a:t>
            </a:r>
            <a:r>
              <a:rPr lang="es-ES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13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0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</a:p>
          <a:p>
            <a:r>
              <a:rPr lang="es-ES" dirty="0" smtClean="0"/>
              <a:t>http://www.newthinktank.com/2012/09/java-reflection-video-tutorial/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14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16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https://www.youtube.com/watch?v=0jjNjXcYmAU</a:t>
            </a:r>
          </a:p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63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https://www.youtube.com/watch?v=0jjNjXcYmAU</a:t>
            </a:r>
          </a:p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63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https://www.youtube.com/watch?v=QsBQnFUx388</a:t>
            </a:r>
          </a:p>
          <a:p>
            <a:endParaRPr lang="es-ES" dirty="0" smtClean="0"/>
          </a:p>
          <a:p>
            <a:r>
              <a:rPr lang="es-ES" dirty="0" smtClean="0"/>
              <a:t>Única</a:t>
            </a:r>
            <a:r>
              <a:rPr lang="es-ES" baseline="0" dirty="0" smtClean="0"/>
              <a:t> instancia -&gt; </a:t>
            </a:r>
            <a:r>
              <a:rPr lang="es-ES" b="1" baseline="0" dirty="0" smtClean="0"/>
              <a:t>final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instance</a:t>
            </a:r>
            <a:endParaRPr lang="es-ES" baseline="0" dirty="0" smtClean="0"/>
          </a:p>
          <a:p>
            <a:r>
              <a:rPr lang="es-ES" baseline="0" dirty="0" smtClean="0"/>
              <a:t>Punto global de acceso -&gt; </a:t>
            </a:r>
            <a:r>
              <a:rPr lang="es-ES" b="1" baseline="0" dirty="0" err="1" smtClean="0"/>
              <a:t>static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getInstance</a:t>
            </a:r>
            <a:r>
              <a:rPr lang="es-ES" baseline="0" dirty="0" smtClean="0"/>
              <a:t>()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5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01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6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y </a:t>
            </a:r>
            <a:r>
              <a:rPr lang="es-ES" dirty="0" err="1" smtClean="0"/>
              <a:t>Deserialización</a:t>
            </a:r>
            <a:r>
              <a:rPr lang="es-ES" dirty="0" smtClean="0"/>
              <a:t> porque al </a:t>
            </a:r>
            <a:r>
              <a:rPr lang="es-ES" dirty="0" err="1" smtClean="0"/>
              <a:t>deserializarlo</a:t>
            </a:r>
            <a:r>
              <a:rPr lang="es-ES" baseline="0" dirty="0" smtClean="0"/>
              <a:t> podemos hacerlo en otro objeto y así tener una copia</a:t>
            </a:r>
            <a:endParaRPr lang="es-ES" dirty="0" smtClean="0"/>
          </a:p>
          <a:p>
            <a:r>
              <a:rPr lang="es-ES" dirty="0" smtClean="0"/>
              <a:t>Estos puntos</a:t>
            </a:r>
            <a:r>
              <a:rPr lang="es-ES" baseline="0" dirty="0" smtClean="0"/>
              <a:t> violan el concepto de </a:t>
            </a:r>
            <a:r>
              <a:rPr lang="es-ES" baseline="0" dirty="0" err="1" smtClean="0"/>
              <a:t>Singleton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**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difficult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fix</a:t>
            </a: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7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* Do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not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consider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the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word</a:t>
            </a:r>
            <a:r>
              <a:rPr lang="es-ES" b="1" baseline="0" dirty="0" smtClean="0"/>
              <a:t> interface as Java interface. </a:t>
            </a:r>
            <a:r>
              <a:rPr lang="es-ES" b="1" baseline="0" dirty="0" err="1" smtClean="0"/>
              <a:t>It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simply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means</a:t>
            </a:r>
            <a:r>
              <a:rPr lang="es-ES" b="1" baseline="0" dirty="0" smtClean="0"/>
              <a:t> to </a:t>
            </a:r>
            <a:r>
              <a:rPr lang="es-ES" b="1" baseline="0" dirty="0" err="1" smtClean="0"/>
              <a:t>provide</a:t>
            </a:r>
            <a:r>
              <a:rPr lang="es-ES" b="1" baseline="0" dirty="0" smtClean="0"/>
              <a:t> a </a:t>
            </a:r>
            <a:r>
              <a:rPr lang="es-ES" b="1" baseline="0" dirty="0" err="1" smtClean="0"/>
              <a:t>contract</a:t>
            </a:r>
            <a:r>
              <a:rPr lang="es-ES" b="1" baseline="0" dirty="0" smtClean="0"/>
              <a:t>/</a:t>
            </a:r>
            <a:r>
              <a:rPr lang="es-ES" b="1" baseline="0" dirty="0" err="1" smtClean="0"/>
              <a:t>method</a:t>
            </a:r>
            <a:r>
              <a:rPr lang="es-ES" b="1" baseline="0" dirty="0" smtClean="0"/>
              <a:t> to </a:t>
            </a:r>
            <a:r>
              <a:rPr lang="es-ES" b="1" baseline="0" dirty="0" err="1" smtClean="0"/>
              <a:t>create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an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object</a:t>
            </a:r>
            <a:r>
              <a:rPr lang="es-ES" b="1" baseline="0" dirty="0" smtClean="0"/>
              <a:t>.</a:t>
            </a:r>
            <a:endParaRPr lang="es-ES" b="1" dirty="0" smtClean="0"/>
          </a:p>
          <a:p>
            <a:r>
              <a:rPr lang="es-ES" dirty="0" err="1" smtClean="0"/>
              <a:t>Creational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endParaRPr lang="es-ES" dirty="0" smtClean="0"/>
          </a:p>
          <a:p>
            <a:r>
              <a:rPr lang="es-ES" dirty="0" smtClean="0"/>
              <a:t>https://www.youtube.com/watch?v=EdIwFK0gCm4</a:t>
            </a:r>
          </a:p>
          <a:p>
            <a:r>
              <a:rPr lang="es-ES" dirty="0" smtClean="0"/>
              <a:t>https://www.youtube.com/watch?v=KgfpICxwOOM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8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01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</a:p>
          <a:p>
            <a:r>
              <a:rPr lang="es-ES" dirty="0" smtClean="0"/>
              <a:t>https://github.com/java9s/factory-pattern-example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9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solidFill>
                  <a:prstClr val="black"/>
                </a:solidFill>
              </a:rPr>
              <a:t>Cuando todas las clases importantes pertenecen la misma jerarquía de subclases.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9A9B-F142-4518-B520-52B57915A676}" type="slidenum">
              <a:rPr lang="es-ES" smtClean="0"/>
              <a:t>10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Principios Diseño Orientado a Objetos   SOLID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5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F4119D-AE85-4CB2-8F27-DDA89E364B4C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DF6C49-56B7-405B-BEDA-721C47DEA8F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rroba.com/wp-content/uploads/2015/07/Reflection-Java-Class-www.jarroba.com_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708920"/>
            <a:ext cx="5637010" cy="882119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Diseño Orientado a Objetos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628801"/>
            <a:ext cx="7175351" cy="1080120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 smtClean="0">
                <a:effectLst/>
              </a:rPr>
              <a:t>Patrones de Diseño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Factory </a:t>
            </a:r>
            <a:r>
              <a:rPr lang="es-ES" dirty="0" err="1" smtClean="0">
                <a:effectLst/>
              </a:rPr>
              <a:t>Method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Justificación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55576" y="1988840"/>
            <a:ext cx="7704855" cy="388843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Cuando no sabemos con antelación qué objeto necesitamos crear.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Para centralizar el código que selecciona las clases a usar.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Para ocultar al usuario todas las subclases.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Para encapsular la creación de objetos.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prstClr val="black"/>
              </a:solidFill>
            </a:endParaRP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Design</a:t>
            </a:r>
            <a:r>
              <a:rPr lang="es-ES" dirty="0" smtClean="0">
                <a:effectLst/>
              </a:rPr>
              <a:t> </a:t>
            </a:r>
            <a:r>
              <a:rPr lang="es-ES" dirty="0" err="1" smtClean="0">
                <a:effectLst/>
              </a:rPr>
              <a:t>Patterns</a:t>
            </a:r>
            <a:endParaRPr lang="es-ES" dirty="0">
              <a:effectLst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106602" y="2060848"/>
            <a:ext cx="4248472" cy="26642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800" dirty="0" err="1" smtClean="0"/>
              <a:t>Adapter</a:t>
            </a:r>
            <a:endParaRPr lang="es-ES" sz="2800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C00000"/>
                </a:solidFill>
              </a:rPr>
              <a:t> </a:t>
            </a:r>
            <a:r>
              <a:rPr lang="es-ES" sz="2800" dirty="0" err="1" smtClean="0"/>
              <a:t>Composite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err="1" smtClean="0"/>
              <a:t>Decorator</a:t>
            </a:r>
            <a:endParaRPr lang="es-E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sz="2800" dirty="0" err="1" smtClean="0"/>
              <a:t>Facade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Proxy</a:t>
            </a:r>
            <a:endParaRPr lang="es-E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91680" y="980728"/>
            <a:ext cx="5637010" cy="441059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ES" sz="2800" b="1" dirty="0" smtClean="0">
                <a:solidFill>
                  <a:srgbClr val="C00000"/>
                </a:solidFill>
              </a:rPr>
              <a:t>Estructurales</a:t>
            </a:r>
            <a:endParaRPr lang="es-E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Proxy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1196752"/>
            <a:ext cx="7416824" cy="86409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 smtClean="0">
                <a:solidFill>
                  <a:prstClr val="black"/>
                </a:solidFill>
              </a:rPr>
              <a:t>Un objeto que representa a otro objeto.</a:t>
            </a:r>
            <a:endParaRPr lang="es-E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1771" y="2348880"/>
            <a:ext cx="7200800" cy="316835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prstClr val="black"/>
                </a:solidFill>
              </a:rPr>
              <a:t>Credit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card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is</a:t>
            </a:r>
            <a:r>
              <a:rPr lang="es-ES" sz="2400" dirty="0" smtClean="0">
                <a:solidFill>
                  <a:prstClr val="black"/>
                </a:solidFill>
              </a:rPr>
              <a:t> a proxy </a:t>
            </a:r>
            <a:r>
              <a:rPr lang="es-ES" sz="2400" dirty="0" err="1" smtClean="0">
                <a:solidFill>
                  <a:prstClr val="black"/>
                </a:solidFill>
              </a:rPr>
              <a:t>for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what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is</a:t>
            </a:r>
            <a:r>
              <a:rPr lang="es-ES" sz="2400" dirty="0" smtClean="0">
                <a:solidFill>
                  <a:prstClr val="black"/>
                </a:solidFill>
              </a:rPr>
              <a:t> in </a:t>
            </a:r>
            <a:r>
              <a:rPr lang="es-ES" sz="2400" dirty="0" err="1" smtClean="0">
                <a:solidFill>
                  <a:prstClr val="black"/>
                </a:solidFill>
              </a:rPr>
              <a:t>our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bank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  <a:r>
              <a:rPr lang="es-ES" sz="2400" dirty="0" err="1" smtClean="0">
                <a:solidFill>
                  <a:prstClr val="black"/>
                </a:solidFill>
              </a:rPr>
              <a:t>account</a:t>
            </a:r>
            <a:r>
              <a:rPr lang="es-ES" sz="2400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Objetos remotos (sistemas distribuidos)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EJB – </a:t>
            </a:r>
            <a:r>
              <a:rPr lang="es-ES" sz="2400" dirty="0" err="1" smtClean="0">
                <a:solidFill>
                  <a:prstClr val="black"/>
                </a:solidFill>
              </a:rPr>
              <a:t>Remote</a:t>
            </a:r>
            <a:r>
              <a:rPr lang="es-ES" sz="2400" dirty="0" smtClean="0">
                <a:solidFill>
                  <a:prstClr val="black"/>
                </a:solidFill>
              </a:rPr>
              <a:t> and Home: Proxy </a:t>
            </a:r>
            <a:r>
              <a:rPr lang="es-ES" sz="2400" dirty="0">
                <a:solidFill>
                  <a:prstClr val="black"/>
                </a:solidFill>
              </a:rPr>
              <a:t>o</a:t>
            </a:r>
            <a:r>
              <a:rPr lang="es-ES" sz="2400" dirty="0" smtClean="0">
                <a:solidFill>
                  <a:prstClr val="black"/>
                </a:solidFill>
              </a:rPr>
              <a:t>culta la complejidad en la comunicación con el objeto real</a:t>
            </a:r>
            <a:endParaRPr lang="es-E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Decorator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1196752"/>
            <a:ext cx="7416824" cy="86409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 smtClean="0">
                <a:solidFill>
                  <a:prstClr val="black"/>
                </a:solidFill>
              </a:rPr>
              <a:t>Añade responsabilidades a los objetos dinámicamente.</a:t>
            </a:r>
            <a:endParaRPr lang="es-E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1771" y="2348880"/>
            <a:ext cx="7200800" cy="216024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Permite añadir comportamiento en tiempo de ejecución de forma sencilla.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Java I/O: Complejidad al crear objetos.</a:t>
            </a:r>
            <a:endParaRPr lang="es-E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Reflection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Java </a:t>
            </a:r>
            <a:r>
              <a:rPr lang="es-ES" sz="2400" dirty="0" err="1" smtClean="0">
                <a:solidFill>
                  <a:srgbClr val="C00000"/>
                </a:solidFill>
              </a:rPr>
              <a:t>Reflection</a:t>
            </a:r>
            <a:r>
              <a:rPr lang="es-ES" sz="2400" dirty="0" smtClean="0">
                <a:solidFill>
                  <a:srgbClr val="C00000"/>
                </a:solidFill>
              </a:rPr>
              <a:t> API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55576" y="1988840"/>
            <a:ext cx="7704855" cy="374441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“Manipulador” de clases.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Librería para manipular clases (atributos, métodos, constructores, atributos y métodos privados… 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Puede ralentizar la ejecución del código (JVM no puede optimizar el código)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Debería usarse de forma controlada.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No es un patrón de diseño. A menudo se usa junto con patrones de diseño.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prstClr val="black"/>
              </a:solidFill>
            </a:endParaRP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flection Java Class - www.jarroba.com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9325"/>
            <a:ext cx="694545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Reflection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Java </a:t>
            </a:r>
            <a:r>
              <a:rPr lang="es-ES" sz="2400" dirty="0" err="1" smtClean="0">
                <a:solidFill>
                  <a:srgbClr val="C00000"/>
                </a:solidFill>
              </a:rPr>
              <a:t>Reflection</a:t>
            </a:r>
            <a:r>
              <a:rPr lang="es-ES" sz="2400" dirty="0" smtClean="0">
                <a:solidFill>
                  <a:srgbClr val="C00000"/>
                </a:solidFill>
              </a:rPr>
              <a:t> API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55576" y="1988840"/>
            <a:ext cx="7704855" cy="14401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“</a:t>
            </a:r>
            <a:r>
              <a:rPr lang="es-ES" sz="2400" dirty="0" err="1" smtClean="0">
                <a:solidFill>
                  <a:prstClr val="black"/>
                </a:solidFill>
              </a:rPr>
              <a:t>methodToExecute</a:t>
            </a:r>
            <a:r>
              <a:rPr lang="es-ES" sz="2400" dirty="0" smtClean="0">
                <a:solidFill>
                  <a:prstClr val="black"/>
                </a:solidFill>
              </a:rPr>
              <a:t>” pasado como un </a:t>
            </a:r>
            <a:r>
              <a:rPr lang="es-ES" sz="2400" dirty="0" err="1" smtClean="0">
                <a:solidFill>
                  <a:prstClr val="black"/>
                </a:solidFill>
              </a:rPr>
              <a:t>String</a:t>
            </a:r>
            <a:r>
              <a:rPr lang="es-ES" sz="2400" dirty="0" smtClean="0">
                <a:solidFill>
                  <a:prstClr val="black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“</a:t>
            </a:r>
            <a:r>
              <a:rPr lang="es-ES" sz="2400" dirty="0" err="1" smtClean="0">
                <a:solidFill>
                  <a:prstClr val="black"/>
                </a:solidFill>
              </a:rPr>
              <a:t>methodToExecute</a:t>
            </a:r>
            <a:r>
              <a:rPr lang="es-ES" sz="2400" dirty="0" smtClean="0">
                <a:solidFill>
                  <a:prstClr val="black"/>
                </a:solidFill>
              </a:rPr>
              <a:t>”(</a:t>
            </a:r>
            <a:r>
              <a:rPr lang="es-ES" sz="2400" dirty="0" err="1" smtClean="0">
                <a:solidFill>
                  <a:prstClr val="black"/>
                </a:solidFill>
              </a:rPr>
              <a:t>int</a:t>
            </a:r>
            <a:r>
              <a:rPr lang="es-ES" sz="2400" dirty="0" smtClean="0">
                <a:solidFill>
                  <a:prstClr val="black"/>
                </a:solidFill>
              </a:rPr>
              <a:t> var1, </a:t>
            </a:r>
            <a:r>
              <a:rPr lang="es-ES" sz="2400" dirty="0" err="1" smtClean="0">
                <a:solidFill>
                  <a:prstClr val="black"/>
                </a:solidFill>
              </a:rPr>
              <a:t>String</a:t>
            </a:r>
            <a:r>
              <a:rPr lang="es-ES" sz="2400" dirty="0" smtClean="0">
                <a:solidFill>
                  <a:prstClr val="black"/>
                </a:solidFill>
              </a:rPr>
              <a:t> var2);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prstClr val="black"/>
              </a:solidFill>
            </a:endParaRP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Patrón de Diseño</a:t>
            </a:r>
            <a:endParaRPr lang="es-E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208912" cy="15121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Solución de diseño a un problema recurrente en un contexto particular.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Problemas comunes y sus soluciones (</a:t>
            </a:r>
            <a:r>
              <a:rPr lang="es-ES" dirty="0" err="1" smtClean="0"/>
              <a:t>GoF</a:t>
            </a:r>
            <a:r>
              <a:rPr lang="es-ES" dirty="0" smtClean="0"/>
              <a:t>).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73641"/>
            <a:ext cx="532859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Design</a:t>
            </a:r>
            <a:r>
              <a:rPr lang="es-ES" dirty="0" smtClean="0">
                <a:effectLst/>
              </a:rPr>
              <a:t> </a:t>
            </a:r>
            <a:r>
              <a:rPr lang="es-ES" dirty="0" err="1" smtClean="0">
                <a:effectLst/>
              </a:rPr>
              <a:t>Patterns</a:t>
            </a:r>
            <a:endParaRPr lang="es-ES" dirty="0">
              <a:effectLst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1988840"/>
            <a:ext cx="7128792" cy="316835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err="1" smtClean="0"/>
              <a:t>Frameworks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Angular (JavaScript)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Spring (ORM, servicios REST, Swing,…)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Spring MVC (capa presentación)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smtClean="0"/>
              <a:t>Spring </a:t>
            </a:r>
            <a:r>
              <a:rPr lang="es-ES" sz="2800" dirty="0"/>
              <a:t>C</a:t>
            </a:r>
            <a:r>
              <a:rPr lang="es-ES" sz="2800" dirty="0" smtClean="0"/>
              <a:t>ore (inyección dependencias/</a:t>
            </a:r>
            <a:r>
              <a:rPr lang="es-ES" sz="2800" dirty="0" err="1" smtClean="0"/>
              <a:t>IoC</a:t>
            </a:r>
            <a:r>
              <a:rPr lang="es-ES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Configuración </a:t>
            </a:r>
            <a:r>
              <a:rPr lang="es-ES" sz="2800" dirty="0" err="1" smtClean="0"/>
              <a:t>Beans</a:t>
            </a:r>
            <a:r>
              <a:rPr lang="es-ES" sz="2800" dirty="0" smtClean="0"/>
              <a:t> Spring (</a:t>
            </a:r>
            <a:r>
              <a:rPr lang="es-ES" sz="2800" dirty="0" err="1" smtClean="0"/>
              <a:t>singleton</a:t>
            </a:r>
            <a:r>
              <a:rPr lang="es-ES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C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91680" y="980728"/>
            <a:ext cx="5637010" cy="441059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ES" sz="2800" b="1" dirty="0" smtClean="0">
                <a:solidFill>
                  <a:srgbClr val="C00000"/>
                </a:solidFill>
              </a:rPr>
              <a:t>Aplicaciones</a:t>
            </a:r>
            <a:endParaRPr lang="es-E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Design</a:t>
            </a:r>
            <a:r>
              <a:rPr lang="es-ES" dirty="0" smtClean="0">
                <a:effectLst/>
              </a:rPr>
              <a:t> </a:t>
            </a:r>
            <a:r>
              <a:rPr lang="es-ES" dirty="0" err="1" smtClean="0">
                <a:effectLst/>
              </a:rPr>
              <a:t>Patterns</a:t>
            </a:r>
            <a:endParaRPr lang="es-ES" dirty="0">
              <a:effectLst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2915816" y="2276872"/>
            <a:ext cx="3672408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800" dirty="0" err="1" smtClean="0"/>
              <a:t>Singleton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err="1" smtClean="0"/>
              <a:t>Prototype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err="1" smtClean="0"/>
              <a:t>Builder</a:t>
            </a:r>
            <a:endParaRPr lang="es-E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sz="2800" dirty="0" smtClean="0"/>
              <a:t>Factory </a:t>
            </a:r>
            <a:r>
              <a:rPr lang="es-ES" sz="2800" dirty="0" err="1" smtClean="0"/>
              <a:t>Method</a:t>
            </a:r>
            <a:endParaRPr lang="es-E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C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91680" y="980728"/>
            <a:ext cx="5637010" cy="441059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ES" sz="2800" b="1" dirty="0" smtClean="0">
                <a:solidFill>
                  <a:srgbClr val="C00000"/>
                </a:solidFill>
              </a:rPr>
              <a:t>Creacionales</a:t>
            </a:r>
            <a:endParaRPr lang="es-E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Singleton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1196752"/>
            <a:ext cx="7416824" cy="93610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 smtClean="0">
                <a:solidFill>
                  <a:prstClr val="black"/>
                </a:solidFill>
              </a:rPr>
              <a:t>Asegurar que una clase sólo tiene </a:t>
            </a:r>
            <a:r>
              <a:rPr lang="es-ES" sz="2200" b="1" dirty="0" smtClean="0">
                <a:solidFill>
                  <a:prstClr val="black"/>
                </a:solidFill>
              </a:rPr>
              <a:t>una instancia </a:t>
            </a:r>
            <a:r>
              <a:rPr lang="es-ES" sz="2200" dirty="0" smtClean="0">
                <a:solidFill>
                  <a:prstClr val="black"/>
                </a:solidFill>
              </a:rPr>
              <a:t>y proporciona un </a:t>
            </a:r>
            <a:r>
              <a:rPr lang="es-ES" sz="2200" b="1" dirty="0" smtClean="0">
                <a:solidFill>
                  <a:prstClr val="black"/>
                </a:solidFill>
              </a:rPr>
              <a:t>punto global de acceso </a:t>
            </a:r>
            <a:r>
              <a:rPr lang="es-ES" sz="2200" dirty="0" smtClean="0">
                <a:solidFill>
                  <a:prstClr val="black"/>
                </a:solidFill>
              </a:rPr>
              <a:t>a este.</a:t>
            </a:r>
            <a:endParaRPr lang="es-E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3033104"/>
              </p:ext>
            </p:extLst>
          </p:nvPr>
        </p:nvGraphicFramePr>
        <p:xfrm>
          <a:off x="2123728" y="2996952"/>
          <a:ext cx="470418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7" name="Elbow Connector 26"/>
          <p:cNvCxnSpPr>
            <a:stCxn id="6" idx="3"/>
          </p:cNvCxnSpPr>
          <p:nvPr/>
        </p:nvCxnSpPr>
        <p:spPr>
          <a:xfrm flipV="1">
            <a:off x="6827912" y="2577604"/>
            <a:ext cx="408384" cy="167948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6" idx="0"/>
          </p:cNvCxnSpPr>
          <p:nvPr/>
        </p:nvCxnSpPr>
        <p:spPr>
          <a:xfrm rot="10800000" flipV="1">
            <a:off x="4475820" y="2577604"/>
            <a:ext cx="2751032" cy="419348"/>
          </a:xfrm>
          <a:prstGeom prst="bentConnector2">
            <a:avLst/>
          </a:prstGeom>
          <a:ln w="28575" cap="sq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Singleton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Implementación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43608" y="2132856"/>
            <a:ext cx="7200800" cy="216024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Sólo una instancia: Constructor privado y hacer que la clase gestione su instancia.</a:t>
            </a: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Punto global de acceso: Método estático para obtener la única instancia.</a:t>
            </a:r>
            <a:endParaRPr lang="es-E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effectLst/>
              </a:rPr>
              <a:t>Singleton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A tener en cuenta…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7624" y="1988840"/>
            <a:ext cx="7200800" cy="273630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prstClr val="black"/>
                </a:solidFill>
              </a:rPr>
              <a:t>Reflection</a:t>
            </a: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prstClr val="black"/>
                </a:solidFill>
              </a:rPr>
              <a:t>Serialization</a:t>
            </a:r>
            <a:r>
              <a:rPr lang="es-ES" sz="2400" dirty="0" smtClean="0">
                <a:solidFill>
                  <a:prstClr val="black"/>
                </a:solidFill>
              </a:rPr>
              <a:t> / </a:t>
            </a:r>
            <a:r>
              <a:rPr lang="es-ES" sz="2400" dirty="0" err="1" smtClean="0">
                <a:solidFill>
                  <a:prstClr val="black"/>
                </a:solidFill>
              </a:rPr>
              <a:t>Deserialization</a:t>
            </a: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Clone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Multi-threaded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access</a:t>
            </a: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Multiple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loaders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prstClr val="black"/>
              </a:solidFill>
            </a:endParaRP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Factory </a:t>
            </a:r>
            <a:r>
              <a:rPr lang="es-ES" dirty="0" err="1" smtClean="0">
                <a:effectLst/>
              </a:rPr>
              <a:t>Method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7584" y="1196752"/>
            <a:ext cx="7416824" cy="108012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 smtClean="0">
                <a:solidFill>
                  <a:prstClr val="black"/>
                </a:solidFill>
              </a:rPr>
              <a:t>Define una </a:t>
            </a:r>
            <a:r>
              <a:rPr lang="es-ES" sz="2200" b="1" dirty="0" smtClean="0">
                <a:solidFill>
                  <a:prstClr val="black"/>
                </a:solidFill>
              </a:rPr>
              <a:t>interfaz*</a:t>
            </a:r>
            <a:r>
              <a:rPr lang="es-ES" sz="2200" dirty="0" smtClean="0">
                <a:solidFill>
                  <a:prstClr val="black"/>
                </a:solidFill>
              </a:rPr>
              <a:t> para crear un objeto, pero deja que las </a:t>
            </a:r>
            <a:r>
              <a:rPr lang="es-ES" sz="2200" b="1" dirty="0" smtClean="0">
                <a:solidFill>
                  <a:prstClr val="black"/>
                </a:solidFill>
              </a:rPr>
              <a:t>subclases</a:t>
            </a:r>
            <a:r>
              <a:rPr lang="es-ES" sz="2200" dirty="0" smtClean="0">
                <a:solidFill>
                  <a:prstClr val="black"/>
                </a:solidFill>
              </a:rPr>
              <a:t> decidan qué objeto </a:t>
            </a:r>
            <a:r>
              <a:rPr lang="es-ES" sz="2200" b="1" dirty="0" smtClean="0">
                <a:solidFill>
                  <a:prstClr val="black"/>
                </a:solidFill>
              </a:rPr>
              <a:t>instanciar</a:t>
            </a:r>
            <a:r>
              <a:rPr lang="es-ES" sz="2200" dirty="0" smtClean="0">
                <a:solidFill>
                  <a:prstClr val="black"/>
                </a:solidFill>
              </a:rPr>
              <a:t>.</a:t>
            </a:r>
            <a:endParaRPr lang="es-E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/>
          <a:stretch/>
        </p:blipFill>
        <p:spPr bwMode="auto">
          <a:xfrm>
            <a:off x="987241" y="2736737"/>
            <a:ext cx="7097510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2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6247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Factory </a:t>
            </a:r>
            <a:r>
              <a:rPr lang="es-ES" dirty="0" err="1" smtClean="0">
                <a:effectLst/>
              </a:rPr>
              <a:t>Method</a:t>
            </a:r>
            <a:endParaRPr lang="es-ES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1232" y="980728"/>
            <a:ext cx="3384376" cy="57606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rgbClr val="C00000"/>
                </a:solidFill>
              </a:rPr>
              <a:t>Implementación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43608" y="2132856"/>
            <a:ext cx="7200800" cy="216024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Proveer un método para crear objetos de una subclase con una superclase en común.</a:t>
            </a:r>
          </a:p>
          <a:p>
            <a:pPr marL="45720" indent="0">
              <a:buNone/>
            </a:pPr>
            <a:endParaRPr lang="es-ES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prstClr val="black"/>
                </a:solidFill>
              </a:rPr>
              <a:t>Sólo las subclases deciden qué objeto exacto instanciar </a:t>
            </a:r>
            <a:r>
              <a:rPr lang="es-ES" sz="2400" dirty="0" smtClean="0">
                <a:solidFill>
                  <a:prstClr val="black"/>
                </a:solidFill>
                <a:sym typeface="Wingdings"/>
              </a:rPr>
              <a:t> este patrón implica Herencia</a:t>
            </a:r>
            <a:r>
              <a:rPr lang="es-ES" sz="2400" dirty="0" smtClean="0">
                <a:solidFill>
                  <a:prstClr val="black"/>
                </a:solidFill>
              </a:rPr>
              <a:t>.</a:t>
            </a:r>
            <a:endParaRPr lang="es-E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10960</TotalTime>
  <Words>641</Words>
  <Application>Microsoft Office PowerPoint</Application>
  <PresentationFormat>Presentación en pantalla (4:3)</PresentationFormat>
  <Paragraphs>130</Paragraphs>
  <Slides>16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Slipstream</vt:lpstr>
      <vt:lpstr>Patrones de Diseño</vt:lpstr>
      <vt:lpstr>Patrón de Diseño</vt:lpstr>
      <vt:lpstr>Design Patterns</vt:lpstr>
      <vt:lpstr>Design Patterns</vt:lpstr>
      <vt:lpstr>Singleton</vt:lpstr>
      <vt:lpstr>Singleton</vt:lpstr>
      <vt:lpstr>Singleton</vt:lpstr>
      <vt:lpstr>Factory Method</vt:lpstr>
      <vt:lpstr>Factory Method</vt:lpstr>
      <vt:lpstr>Factory Method</vt:lpstr>
      <vt:lpstr>Design Patterns</vt:lpstr>
      <vt:lpstr>Proxy</vt:lpstr>
      <vt:lpstr>Decorator</vt:lpstr>
      <vt:lpstr>Reflection</vt:lpstr>
      <vt:lpstr>Presentación de PowerPoint</vt:lpstr>
      <vt:lpstr>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Ezequiel Llarena Borges</dc:creator>
  <cp:lastModifiedBy>Ezequiel Llarena Borges</cp:lastModifiedBy>
  <cp:revision>117</cp:revision>
  <cp:lastPrinted>2016-11-16T13:18:24Z</cp:lastPrinted>
  <dcterms:created xsi:type="dcterms:W3CDTF">2016-11-15T09:46:42Z</dcterms:created>
  <dcterms:modified xsi:type="dcterms:W3CDTF">2017-11-20T22:49:32Z</dcterms:modified>
</cp:coreProperties>
</file>