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61" r:id="rId6"/>
    <p:sldId id="262" r:id="rId7"/>
    <p:sldId id="275" r:id="rId8"/>
    <p:sldId id="265" r:id="rId9"/>
    <p:sldId id="263" r:id="rId10"/>
    <p:sldId id="264" r:id="rId11"/>
    <p:sldId id="266" r:id="rId12"/>
    <p:sldId id="274" r:id="rId13"/>
    <p:sldId id="268" r:id="rId14"/>
    <p:sldId id="270" r:id="rId15"/>
    <p:sldId id="269" r:id="rId16"/>
    <p:sldId id="271" r:id="rId17"/>
    <p:sldId id="272" r:id="rId18"/>
    <p:sldId id="273" r:id="rId19"/>
  </p:sldIdLst>
  <p:sldSz cx="9144000" cy="6858000" type="screen4x3"/>
  <p:notesSz cx="6765925" cy="98679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31" autoAdjust="0"/>
  </p:normalViewPr>
  <p:slideViewPr>
    <p:cSldViewPr>
      <p:cViewPr>
        <p:scale>
          <a:sx n="57" d="100"/>
          <a:sy n="57" d="100"/>
        </p:scale>
        <p:origin x="-1650"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1901" cy="493395"/>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32458" y="0"/>
            <a:ext cx="2931901" cy="493395"/>
          </a:xfrm>
          <a:prstGeom prst="rect">
            <a:avLst/>
          </a:prstGeom>
        </p:spPr>
        <p:txBody>
          <a:bodyPr vert="horz" lIns="91440" tIns="45720" rIns="91440" bIns="45720" rtlCol="0"/>
          <a:lstStyle>
            <a:lvl1pPr algn="r">
              <a:defRPr sz="1200"/>
            </a:lvl1pPr>
          </a:lstStyle>
          <a:p>
            <a:r>
              <a:rPr lang="es-ES" smtClean="0"/>
              <a:t>Principios Diseño Orientado a Objetos   SOLID</a:t>
            </a:r>
            <a:endParaRPr lang="es-ES"/>
          </a:p>
        </p:txBody>
      </p:sp>
      <p:sp>
        <p:nvSpPr>
          <p:cNvPr id="4" name="Footer Placeholder 3"/>
          <p:cNvSpPr>
            <a:spLocks noGrp="1"/>
          </p:cNvSpPr>
          <p:nvPr>
            <p:ph type="ftr" sz="quarter" idx="2"/>
          </p:nvPr>
        </p:nvSpPr>
        <p:spPr>
          <a:xfrm>
            <a:off x="0" y="9372792"/>
            <a:ext cx="2931901" cy="493395"/>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32458" y="9372792"/>
            <a:ext cx="2931901" cy="493395"/>
          </a:xfrm>
          <a:prstGeom prst="rect">
            <a:avLst/>
          </a:prstGeom>
        </p:spPr>
        <p:txBody>
          <a:bodyPr vert="horz" lIns="91440" tIns="45720" rIns="91440" bIns="45720" rtlCol="0" anchor="b"/>
          <a:lstStyle>
            <a:lvl1pPr algn="r">
              <a:defRPr sz="1200"/>
            </a:lvl1pPr>
          </a:lstStyle>
          <a:p>
            <a:fld id="{6EC8AB2F-517B-46C7-A11D-76C48A740CA7}" type="slidenum">
              <a:rPr lang="es-ES" smtClean="0"/>
              <a:t>‹Nº›</a:t>
            </a:fld>
            <a:endParaRPr lang="es-ES"/>
          </a:p>
        </p:txBody>
      </p:sp>
    </p:spTree>
    <p:extLst>
      <p:ext uri="{BB962C8B-B14F-4D97-AF65-F5344CB8AC3E}">
        <p14:creationId xmlns:p14="http://schemas.microsoft.com/office/powerpoint/2010/main" val="27707129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1901" cy="493395"/>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32458" y="0"/>
            <a:ext cx="2931901" cy="493395"/>
          </a:xfrm>
          <a:prstGeom prst="rect">
            <a:avLst/>
          </a:prstGeom>
        </p:spPr>
        <p:txBody>
          <a:bodyPr vert="horz" lIns="91440" tIns="45720" rIns="91440" bIns="45720" rtlCol="0"/>
          <a:lstStyle>
            <a:lvl1pPr algn="r">
              <a:defRPr sz="1200"/>
            </a:lvl1pPr>
          </a:lstStyle>
          <a:p>
            <a:r>
              <a:rPr lang="es-ES" smtClean="0"/>
              <a:t>Principios Diseño Orientado a Objetos   SOLID</a:t>
            </a:r>
            <a:endParaRPr lang="es-ES"/>
          </a:p>
        </p:txBody>
      </p:sp>
      <p:sp>
        <p:nvSpPr>
          <p:cNvPr id="4" name="Slide Image Placeholder 3"/>
          <p:cNvSpPr>
            <a:spLocks noGrp="1" noRot="1" noChangeAspect="1"/>
          </p:cNvSpPr>
          <p:nvPr>
            <p:ph type="sldImg" idx="2"/>
          </p:nvPr>
        </p:nvSpPr>
        <p:spPr>
          <a:xfrm>
            <a:off x="915988" y="739775"/>
            <a:ext cx="4933950" cy="3700463"/>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76593" y="4687253"/>
            <a:ext cx="5412740" cy="444055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9372792"/>
            <a:ext cx="2931901" cy="493395"/>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32458" y="9372792"/>
            <a:ext cx="2931901" cy="493395"/>
          </a:xfrm>
          <a:prstGeom prst="rect">
            <a:avLst/>
          </a:prstGeom>
        </p:spPr>
        <p:txBody>
          <a:bodyPr vert="horz" lIns="91440" tIns="45720" rIns="91440" bIns="45720" rtlCol="0" anchor="b"/>
          <a:lstStyle>
            <a:lvl1pPr algn="r">
              <a:defRPr sz="1200"/>
            </a:lvl1pPr>
          </a:lstStyle>
          <a:p>
            <a:fld id="{FCFF9A9B-F142-4518-B520-52B57915A676}" type="slidenum">
              <a:rPr lang="es-ES" smtClean="0"/>
              <a:t>‹Nº›</a:t>
            </a:fld>
            <a:endParaRPr lang="es-ES"/>
          </a:p>
        </p:txBody>
      </p:sp>
    </p:spTree>
    <p:extLst>
      <p:ext uri="{BB962C8B-B14F-4D97-AF65-F5344CB8AC3E}">
        <p14:creationId xmlns:p14="http://schemas.microsoft.com/office/powerpoint/2010/main" val="376209383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s.wikipedia.org/wiki/Adapter_(patr%C3%B3n_de_dise%C3%B1o)"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evexperto.com/principio-responsabilidad-unic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Adapter_(patr%C3%B3n_de_dise%C3%B1o)"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w.eventer.com/yow-2013-1080/the-solid-design-principles-deconstructed-by-kevlin-henney-138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yow.eventer.com/yow-2013-1080/the-solid-design-principles-deconstructed-by-kevlin-henney-138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yow.eventer.com/yow-2013-1080/the-solid-design-principles-deconstructed-by-kevlin-henney-138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SOLID tiene bastante relación con los patrones de diseño, en especial, con la </a:t>
            </a:r>
            <a:r>
              <a:rPr lang="es-ES" b="1" dirty="0" smtClean="0"/>
              <a:t>alta cohesión </a:t>
            </a:r>
            <a:r>
              <a:rPr lang="es-ES" dirty="0" smtClean="0"/>
              <a:t>y el bajo </a:t>
            </a:r>
            <a:r>
              <a:rPr lang="es-ES" b="1" dirty="0" smtClean="0"/>
              <a:t>acoplamiento.</a:t>
            </a:r>
          </a:p>
          <a:p>
            <a:endParaRPr lang="es-ES" dirty="0" smtClean="0"/>
          </a:p>
          <a:p>
            <a:r>
              <a:rPr lang="es-ES" dirty="0" smtClean="0"/>
              <a:t>El objetivo de tener un buen diseño de programación es abarcar la fase de mantenimiento de una manera más legible y sencilla así como conseguir crear nuevas funcionalidades sin tener que modificar en gran medida código antiguo. Los costes de mantenimiento pueden abarcar el 80% de un proyecto de software por lo que hay que valorar un buen diseño.</a:t>
            </a:r>
            <a:endParaRPr lang="es-ES" dirty="0"/>
          </a:p>
        </p:txBody>
      </p:sp>
      <p:sp>
        <p:nvSpPr>
          <p:cNvPr id="4" name="3 Marcador de fecha"/>
          <p:cNvSpPr>
            <a:spLocks noGrp="1"/>
          </p:cNvSpPr>
          <p:nvPr>
            <p:ph type="dt" idx="10"/>
          </p:nvPr>
        </p:nvSpPr>
        <p:spPr/>
        <p:txBody>
          <a:bodyPr/>
          <a:lstStyle/>
          <a:p>
            <a:r>
              <a:rPr lang="es-ES" smtClean="0"/>
              <a:t>Principios Diseño Orientado a Objetos   SOLID</a:t>
            </a:r>
            <a:endParaRPr lang="es-ES"/>
          </a:p>
        </p:txBody>
      </p:sp>
      <p:sp>
        <p:nvSpPr>
          <p:cNvPr id="5" name="4 Marcador de número de diapositiva"/>
          <p:cNvSpPr>
            <a:spLocks noGrp="1"/>
          </p:cNvSpPr>
          <p:nvPr>
            <p:ph type="sldNum" sz="quarter" idx="11"/>
          </p:nvPr>
        </p:nvSpPr>
        <p:spPr/>
        <p:txBody>
          <a:bodyPr/>
          <a:lstStyle/>
          <a:p>
            <a:fld id="{FCFF9A9B-F142-4518-B520-52B57915A676}" type="slidenum">
              <a:rPr lang="es-ES" smtClean="0"/>
              <a:t>1</a:t>
            </a:fld>
            <a:endParaRPr lang="es-ES"/>
          </a:p>
        </p:txBody>
      </p:sp>
    </p:spTree>
    <p:extLst>
      <p:ext uri="{BB962C8B-B14F-4D97-AF65-F5344CB8AC3E}">
        <p14:creationId xmlns:p14="http://schemas.microsoft.com/office/powerpoint/2010/main" val="373283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Este principio fue creado por </a:t>
            </a:r>
            <a:r>
              <a:rPr lang="es-ES" sz="1200" b="1" i="0" kern="1200" dirty="0" err="1" smtClean="0">
                <a:solidFill>
                  <a:schemeClr val="tx1"/>
                </a:solidFill>
                <a:effectLst/>
                <a:latin typeface="+mn-lt"/>
                <a:ea typeface="+mn-ea"/>
                <a:cs typeface="+mn-cs"/>
              </a:rPr>
              <a:t>Barbara</a:t>
            </a:r>
            <a:r>
              <a:rPr lang="es-ES" sz="1200" b="1"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Liskov</a:t>
            </a:r>
            <a:r>
              <a:rPr lang="es-ES" sz="1200" b="0" i="0" kern="1200" dirty="0" smtClean="0">
                <a:solidFill>
                  <a:schemeClr val="tx1"/>
                </a:solidFill>
                <a:effectLst/>
                <a:latin typeface="+mn-lt"/>
                <a:ea typeface="+mn-ea"/>
                <a:cs typeface="+mn-cs"/>
              </a:rPr>
              <a:t> y habla de la importancia de crear todas las clases derivadas para que también puedan ser tratadas como la propia clase base. Cuando creamos clases derivadas debemos asegurarnos de no </a:t>
            </a:r>
            <a:r>
              <a:rPr lang="es-ES" sz="1200" b="0" i="0" kern="1200" dirty="0" err="1" smtClean="0">
                <a:solidFill>
                  <a:schemeClr val="tx1"/>
                </a:solidFill>
                <a:effectLst/>
                <a:latin typeface="+mn-lt"/>
                <a:ea typeface="+mn-ea"/>
                <a:cs typeface="+mn-cs"/>
              </a:rPr>
              <a:t>reimplementar</a:t>
            </a:r>
            <a:r>
              <a:rPr lang="es-ES" sz="1200" b="0" i="0" kern="1200" smtClean="0">
                <a:solidFill>
                  <a:schemeClr val="tx1"/>
                </a:solidFill>
                <a:effectLst/>
                <a:latin typeface="+mn-lt"/>
                <a:ea typeface="+mn-ea"/>
                <a:cs typeface="+mn-cs"/>
              </a:rPr>
              <a:t> métodos que hagan que los métodos de la clase base no funcionases si se tratasen como un objeto de esa clase base.</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12</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s-ES" sz="1200" b="0" i="0" kern="1200" dirty="0" smtClean="0">
                <a:solidFill>
                  <a:schemeClr val="tx1"/>
                </a:solidFill>
                <a:effectLst/>
                <a:latin typeface="+mn-lt"/>
                <a:ea typeface="+mn-ea"/>
                <a:cs typeface="+mn-cs"/>
              </a:rPr>
              <a:t>La problemática surge cuando esas interfaces intentan definir más cosas de las debidas, lo que se denominan </a:t>
            </a:r>
            <a:r>
              <a:rPr lang="es-ES" sz="1200" b="0" i="1" kern="1200" dirty="0" err="1" smtClean="0">
                <a:solidFill>
                  <a:schemeClr val="tx1"/>
                </a:solidFill>
                <a:effectLst/>
                <a:latin typeface="+mn-lt"/>
                <a:ea typeface="+mn-ea"/>
                <a:cs typeface="+mn-cs"/>
              </a:rPr>
              <a:t>fat</a:t>
            </a:r>
            <a:r>
              <a:rPr lang="es-ES" sz="1200" b="0" i="1" kern="1200" dirty="0" smtClean="0">
                <a:solidFill>
                  <a:schemeClr val="tx1"/>
                </a:solidFill>
                <a:effectLst/>
                <a:latin typeface="+mn-lt"/>
                <a:ea typeface="+mn-ea"/>
                <a:cs typeface="+mn-cs"/>
              </a:rPr>
              <a:t> interfaces</a:t>
            </a:r>
            <a:r>
              <a:rPr lang="es-ES" sz="1200" b="0" i="0" kern="1200" dirty="0" smtClean="0">
                <a:solidFill>
                  <a:schemeClr val="tx1"/>
                </a:solidFill>
                <a:effectLst/>
                <a:latin typeface="+mn-lt"/>
                <a:ea typeface="+mn-ea"/>
                <a:cs typeface="+mn-cs"/>
              </a:rPr>
              <a:t>. Probablemente ocurrirá que </a:t>
            </a:r>
            <a:r>
              <a:rPr lang="es-ES" sz="1200" b="1" i="0" kern="1200" dirty="0" smtClean="0">
                <a:solidFill>
                  <a:schemeClr val="tx1"/>
                </a:solidFill>
                <a:effectLst/>
                <a:latin typeface="+mn-lt"/>
                <a:ea typeface="+mn-ea"/>
                <a:cs typeface="+mn-cs"/>
              </a:rPr>
              <a:t>las clases hijas acabarán por no usar muchos de esos métodos</a:t>
            </a:r>
            <a:r>
              <a:rPr lang="es-ES" sz="1200" b="0" i="0" kern="1200" dirty="0" smtClean="0">
                <a:solidFill>
                  <a:schemeClr val="tx1"/>
                </a:solidFill>
                <a:effectLst/>
                <a:latin typeface="+mn-lt"/>
                <a:ea typeface="+mn-ea"/>
                <a:cs typeface="+mn-cs"/>
              </a:rPr>
              <a:t>, y habrá que darles una implementación. Muy habitual es lanzar una excepción, o simplemente no hacer nada.</a:t>
            </a:r>
          </a:p>
          <a:p>
            <a:pPr fontAlgn="base"/>
            <a:r>
              <a:rPr lang="es-ES" sz="1200" b="0" i="0" kern="1200" dirty="0" smtClean="0">
                <a:solidFill>
                  <a:schemeClr val="tx1"/>
                </a:solidFill>
                <a:effectLst/>
                <a:latin typeface="+mn-lt"/>
                <a:ea typeface="+mn-ea"/>
                <a:cs typeface="+mn-cs"/>
              </a:rPr>
              <a:t>Pero, al igual que vimos en algún ejemplo en el principio de sustitución de </a:t>
            </a:r>
            <a:r>
              <a:rPr lang="es-ES" sz="1200" b="0" i="0" kern="1200" dirty="0" err="1" smtClean="0">
                <a:solidFill>
                  <a:schemeClr val="tx1"/>
                </a:solidFill>
                <a:effectLst/>
                <a:latin typeface="+mn-lt"/>
                <a:ea typeface="+mn-ea"/>
                <a:cs typeface="+mn-cs"/>
              </a:rPr>
              <a:t>Liskov</a:t>
            </a:r>
            <a:r>
              <a:rPr lang="es-ES" sz="1200" b="0" i="0"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esto es peligroso</a:t>
            </a:r>
            <a:r>
              <a:rPr lang="es-ES" sz="1200" b="0" i="0" kern="1200" dirty="0" smtClean="0">
                <a:solidFill>
                  <a:schemeClr val="tx1"/>
                </a:solidFill>
                <a:effectLst/>
                <a:latin typeface="+mn-lt"/>
                <a:ea typeface="+mn-ea"/>
                <a:cs typeface="+mn-cs"/>
              </a:rPr>
              <a:t>. Si lanzamos una excepción, es más que probable que el módulo que define esa interfaz use el método en algún momento, y esto hará fallar nuestro programa. El resto de implementaciones “por defecto” que podamos dar pueden generar efectos secundarios que no esperemos, y a los que sólo podemos responder conociendo el código fuente del módulo en cuestión, cosa que no nos interesa.</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a:solidFill>
                  <a:prstClr val="black"/>
                </a:solidFill>
              </a:rPr>
              <a:pPr/>
              <a:t>13</a:t>
            </a:fld>
            <a:endParaRPr lang="es-ES">
              <a:solidFill>
                <a:prstClr val="black"/>
              </a:solidFill>
            </a:endParaRPr>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El objetivo de este principio es principalmente poder </a:t>
            </a:r>
            <a:r>
              <a:rPr lang="es-ES" sz="1200" b="1" i="0" kern="1200" dirty="0" smtClean="0">
                <a:solidFill>
                  <a:schemeClr val="tx1"/>
                </a:solidFill>
                <a:effectLst/>
                <a:latin typeface="+mn-lt"/>
                <a:ea typeface="+mn-ea"/>
                <a:cs typeface="+mn-cs"/>
              </a:rPr>
              <a:t>reaprovechar los interfaces</a:t>
            </a:r>
            <a:r>
              <a:rPr lang="es-ES" sz="1200" b="0" i="0" kern="1200" dirty="0" smtClean="0">
                <a:solidFill>
                  <a:schemeClr val="tx1"/>
                </a:solidFill>
                <a:effectLst/>
                <a:latin typeface="+mn-lt"/>
                <a:ea typeface="+mn-ea"/>
                <a:cs typeface="+mn-cs"/>
              </a:rPr>
              <a:t> en otras clases. Si tenemos un interface que </a:t>
            </a:r>
            <a:r>
              <a:rPr lang="es-ES" sz="1200" b="1" i="0" kern="1200" dirty="0" smtClean="0">
                <a:solidFill>
                  <a:schemeClr val="tx1"/>
                </a:solidFill>
                <a:effectLst/>
                <a:latin typeface="+mn-lt"/>
                <a:ea typeface="+mn-ea"/>
                <a:cs typeface="+mn-cs"/>
              </a:rPr>
              <a:t>compara y clona</a:t>
            </a:r>
            <a:r>
              <a:rPr lang="es-ES" sz="1200" b="0" i="0" kern="1200" dirty="0" smtClean="0">
                <a:solidFill>
                  <a:schemeClr val="tx1"/>
                </a:solidFill>
                <a:effectLst/>
                <a:latin typeface="+mn-lt"/>
                <a:ea typeface="+mn-ea"/>
                <a:cs typeface="+mn-cs"/>
              </a:rPr>
              <a:t> en el mismo interface, de manera más complicada se podrá utilizar en una clase que solo debe comparar o en otra que solo debe clonar.</a:t>
            </a:r>
            <a:endParaRPr lang="es-ES" dirty="0" smtClean="0"/>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Si </a:t>
            </a:r>
            <a:r>
              <a:rPr lang="es-ES" sz="1200" b="0" i="0" kern="1200" dirty="0" smtClean="0">
                <a:solidFill>
                  <a:schemeClr val="tx1"/>
                </a:solidFill>
                <a:effectLst/>
                <a:latin typeface="+mn-lt"/>
                <a:ea typeface="+mn-ea"/>
                <a:cs typeface="+mn-cs"/>
              </a:rPr>
              <a:t>ya tienes código que utiliza </a:t>
            </a:r>
            <a:r>
              <a:rPr lang="es-ES" sz="1200" b="0" i="1" kern="1200" dirty="0" err="1" smtClean="0">
                <a:solidFill>
                  <a:schemeClr val="tx1"/>
                </a:solidFill>
                <a:effectLst/>
                <a:latin typeface="+mn-lt"/>
                <a:ea typeface="+mn-ea"/>
                <a:cs typeface="+mn-cs"/>
              </a:rPr>
              <a:t>fat</a:t>
            </a:r>
            <a:r>
              <a:rPr lang="es-ES" sz="1200" b="0" i="1" kern="1200" dirty="0" smtClean="0">
                <a:solidFill>
                  <a:schemeClr val="tx1"/>
                </a:solidFill>
                <a:effectLst/>
                <a:latin typeface="+mn-lt"/>
                <a:ea typeface="+mn-ea"/>
                <a:cs typeface="+mn-cs"/>
              </a:rPr>
              <a:t> interfaces</a:t>
            </a:r>
            <a:r>
              <a:rPr lang="es-ES" sz="1200" b="0" i="0" kern="1200" dirty="0" smtClean="0">
                <a:solidFill>
                  <a:schemeClr val="tx1"/>
                </a:solidFill>
                <a:effectLst/>
                <a:latin typeface="+mn-lt"/>
                <a:ea typeface="+mn-ea"/>
                <a:cs typeface="+mn-cs"/>
              </a:rPr>
              <a:t>, la solución puede ser </a:t>
            </a:r>
            <a:r>
              <a:rPr lang="es-ES" sz="1200" b="1" i="0" kern="1200" dirty="0" smtClean="0">
                <a:solidFill>
                  <a:schemeClr val="tx1"/>
                </a:solidFill>
                <a:effectLst/>
                <a:latin typeface="+mn-lt"/>
                <a:ea typeface="+mn-ea"/>
                <a:cs typeface="+mn-cs"/>
              </a:rPr>
              <a:t>utilizar el patrón de diseño “</a:t>
            </a:r>
            <a:r>
              <a:rPr lang="es-ES" sz="1200" b="1" i="0" kern="1200" dirty="0" err="1" smtClean="0">
                <a:solidFill>
                  <a:schemeClr val="tx1"/>
                </a:solidFill>
                <a:effectLst/>
                <a:latin typeface="+mn-lt"/>
                <a:ea typeface="+mn-ea"/>
                <a:cs typeface="+mn-cs"/>
              </a:rPr>
              <a:t>Adapter</a:t>
            </a:r>
            <a:r>
              <a:rPr lang="es-ES" sz="1200" b="1" i="0" kern="1200" dirty="0" smtClean="0">
                <a:solidFill>
                  <a:schemeClr val="tx1"/>
                </a:solidFill>
                <a:effectLst/>
                <a:latin typeface="+mn-lt"/>
                <a:ea typeface="+mn-ea"/>
                <a:cs typeface="+mn-cs"/>
              </a:rPr>
              <a:t>”</a:t>
            </a:r>
            <a:r>
              <a:rPr lang="es-ES" sz="1200" b="0" i="0" kern="1200" dirty="0" smtClean="0">
                <a:solidFill>
                  <a:schemeClr val="tx1"/>
                </a:solidFill>
                <a:effectLst/>
                <a:latin typeface="+mn-lt"/>
                <a:ea typeface="+mn-ea"/>
                <a:cs typeface="+mn-cs"/>
              </a:rPr>
              <a:t>. El </a:t>
            </a:r>
            <a:r>
              <a:rPr lang="es-ES" sz="1200" b="0" i="0" u="none" strike="noStrike" kern="1200" dirty="0" smtClean="0">
                <a:solidFill>
                  <a:schemeClr val="tx1"/>
                </a:solidFill>
                <a:effectLst/>
                <a:latin typeface="+mn-lt"/>
                <a:ea typeface="+mn-ea"/>
                <a:cs typeface="+mn-cs"/>
                <a:hlinkClick r:id="rId3"/>
              </a:rPr>
              <a:t>patrón </a:t>
            </a:r>
            <a:r>
              <a:rPr lang="es-ES" sz="1200" b="0" i="0" u="none" strike="noStrike" kern="1200" dirty="0" err="1" smtClean="0">
                <a:solidFill>
                  <a:schemeClr val="tx1"/>
                </a:solidFill>
                <a:effectLst/>
                <a:latin typeface="+mn-lt"/>
                <a:ea typeface="+mn-ea"/>
                <a:cs typeface="+mn-cs"/>
                <a:hlinkClick r:id="rId3"/>
              </a:rPr>
              <a:t>Adapter</a:t>
            </a:r>
            <a:r>
              <a:rPr lang="es-ES" sz="1200" b="0" i="0" kern="1200" dirty="0" smtClean="0">
                <a:solidFill>
                  <a:schemeClr val="tx1"/>
                </a:solidFill>
                <a:effectLst/>
                <a:latin typeface="+mn-lt"/>
                <a:ea typeface="+mn-ea"/>
                <a:cs typeface="+mn-cs"/>
              </a:rPr>
              <a:t> nos permite convertir unas interfaces en otras, por lo que puedes usar adaptadores que conviertan la interfaz antigua en las nuevas. </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14</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Este principio es una técnica básica, y será </a:t>
            </a:r>
            <a:r>
              <a:rPr lang="es-ES" sz="1200" b="1" i="0" kern="1200" dirty="0" smtClean="0">
                <a:solidFill>
                  <a:schemeClr val="tx1"/>
                </a:solidFill>
                <a:effectLst/>
                <a:latin typeface="+mn-lt"/>
                <a:ea typeface="+mn-ea"/>
                <a:cs typeface="+mn-cs"/>
              </a:rPr>
              <a:t>el que más presente tengas en tu día a día si quieres hacer que tu código sea </a:t>
            </a:r>
            <a:r>
              <a:rPr lang="es-ES" sz="1200" b="1" i="0" kern="1200" dirty="0" err="1" smtClean="0">
                <a:solidFill>
                  <a:schemeClr val="tx1"/>
                </a:solidFill>
                <a:effectLst/>
                <a:latin typeface="+mn-lt"/>
                <a:ea typeface="+mn-ea"/>
                <a:cs typeface="+mn-cs"/>
              </a:rPr>
              <a:t>testable</a:t>
            </a:r>
            <a:r>
              <a:rPr lang="es-ES" sz="1200" b="1" i="0" kern="1200" dirty="0" smtClean="0">
                <a:solidFill>
                  <a:schemeClr val="tx1"/>
                </a:solidFill>
                <a:effectLst/>
                <a:latin typeface="+mn-lt"/>
                <a:ea typeface="+mn-ea"/>
                <a:cs typeface="+mn-cs"/>
              </a:rPr>
              <a:t> y </a:t>
            </a:r>
            <a:r>
              <a:rPr lang="es-ES" sz="1200" b="1" i="0" kern="1200" dirty="0" err="1" smtClean="0">
                <a:solidFill>
                  <a:schemeClr val="tx1"/>
                </a:solidFill>
                <a:effectLst/>
                <a:latin typeface="+mn-lt"/>
                <a:ea typeface="+mn-ea"/>
                <a:cs typeface="+mn-cs"/>
              </a:rPr>
              <a:t>mantenible</a:t>
            </a:r>
            <a:r>
              <a:rPr lang="es-ES" sz="1200" b="0" i="0" kern="1200" dirty="0" smtClean="0">
                <a:solidFill>
                  <a:schemeClr val="tx1"/>
                </a:solidFill>
                <a:effectLst/>
                <a:latin typeface="+mn-lt"/>
                <a:ea typeface="+mn-ea"/>
                <a:cs typeface="+mn-cs"/>
              </a:rPr>
              <a:t>. Gracias al principio de inversión de dependencias, podemos hacer que el código que es el núcleo de nuestra aplicación no dependa de los detalles de implementación, como pueden ser el </a:t>
            </a:r>
            <a:r>
              <a:rPr lang="es-ES" sz="1200" b="0" i="0" kern="1200" dirty="0" err="1" smtClean="0">
                <a:solidFill>
                  <a:schemeClr val="tx1"/>
                </a:solidFill>
                <a:effectLst/>
                <a:latin typeface="+mn-lt"/>
                <a:ea typeface="+mn-ea"/>
                <a:cs typeface="+mn-cs"/>
              </a:rPr>
              <a:t>framework</a:t>
            </a:r>
            <a:r>
              <a:rPr lang="es-ES" sz="1200" b="0" i="0" kern="1200" dirty="0" smtClean="0">
                <a:solidFill>
                  <a:schemeClr val="tx1"/>
                </a:solidFill>
                <a:effectLst/>
                <a:latin typeface="+mn-lt"/>
                <a:ea typeface="+mn-ea"/>
                <a:cs typeface="+mn-cs"/>
              </a:rPr>
              <a:t> que utilices, la base de datos, cómo te conectes a tu servidor… Todos estos aspectos se especificarán </a:t>
            </a:r>
            <a:r>
              <a:rPr lang="es-ES" sz="1200" b="1" i="0" kern="1200" dirty="0" smtClean="0">
                <a:solidFill>
                  <a:schemeClr val="tx1"/>
                </a:solidFill>
                <a:effectLst/>
                <a:latin typeface="+mn-lt"/>
                <a:ea typeface="+mn-ea"/>
                <a:cs typeface="+mn-cs"/>
              </a:rPr>
              <a:t>mediante interfaces</a:t>
            </a:r>
            <a:r>
              <a:rPr lang="es-ES" sz="1200" b="0" i="0" kern="1200" dirty="0" smtClean="0">
                <a:solidFill>
                  <a:schemeClr val="tx1"/>
                </a:solidFill>
                <a:effectLst/>
                <a:latin typeface="+mn-lt"/>
                <a:ea typeface="+mn-ea"/>
                <a:cs typeface="+mn-cs"/>
              </a:rPr>
              <a:t>, y el núcleo no tendrá que conocer cuál es la implementación real para funcionar.</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a:solidFill>
                  <a:prstClr val="black"/>
                </a:solidFill>
              </a:rPr>
              <a:pPr/>
              <a:t>15</a:t>
            </a:fld>
            <a:endParaRPr lang="es-ES">
              <a:solidFill>
                <a:prstClr val="black"/>
              </a:solidFill>
            </a:endParaRPr>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s-ES" sz="1200" b="1" i="0" kern="1200" dirty="0" smtClean="0">
                <a:solidFill>
                  <a:schemeClr val="tx1"/>
                </a:solidFill>
                <a:effectLst/>
                <a:latin typeface="+mn-lt"/>
                <a:ea typeface="+mn-ea"/>
                <a:cs typeface="+mn-cs"/>
              </a:rPr>
              <a:t>Las parte más genérica de nuestro código (lo que llamaríamos el dominio o lógica de negocio) dependerá por todas partes de detalles de implementación</a:t>
            </a:r>
            <a:r>
              <a:rPr lang="es-ES" sz="1200" b="0" i="0" kern="1200" dirty="0" smtClean="0">
                <a:solidFill>
                  <a:schemeClr val="tx1"/>
                </a:solidFill>
                <a:effectLst/>
                <a:latin typeface="+mn-lt"/>
                <a:ea typeface="+mn-ea"/>
                <a:cs typeface="+mn-cs"/>
              </a:rPr>
              <a:t>. Esto no es bueno, porque no podremos reutilizarlo, ya que estará acoplado al </a:t>
            </a:r>
            <a:r>
              <a:rPr lang="es-ES" sz="1200" b="0" i="0" kern="1200" dirty="0" err="1" smtClean="0">
                <a:solidFill>
                  <a:schemeClr val="tx1"/>
                </a:solidFill>
                <a:effectLst/>
                <a:latin typeface="+mn-lt"/>
                <a:ea typeface="+mn-ea"/>
                <a:cs typeface="+mn-cs"/>
              </a:rPr>
              <a:t>framework</a:t>
            </a:r>
            <a:r>
              <a:rPr lang="es-ES" sz="1200" b="0" i="0" kern="1200" dirty="0" smtClean="0">
                <a:solidFill>
                  <a:schemeClr val="tx1"/>
                </a:solidFill>
                <a:effectLst/>
                <a:latin typeface="+mn-lt"/>
                <a:ea typeface="+mn-ea"/>
                <a:cs typeface="+mn-cs"/>
              </a:rPr>
              <a:t> de turno que usemos, a la forma que tengamos de persistir los datos, etc. Si cambiamos algo de eso, tendremos que rehacer también la parte más importante de nuestro programa.</a:t>
            </a:r>
          </a:p>
          <a:p>
            <a:pPr fontAlgn="base"/>
            <a:r>
              <a:rPr lang="es-ES" sz="1200" b="1" i="0" kern="1200" dirty="0" smtClean="0">
                <a:solidFill>
                  <a:schemeClr val="tx1"/>
                </a:solidFill>
                <a:effectLst/>
                <a:latin typeface="+mn-lt"/>
                <a:ea typeface="+mn-ea"/>
                <a:cs typeface="+mn-cs"/>
              </a:rPr>
              <a:t>No quedan claras las dependencias</a:t>
            </a:r>
            <a:r>
              <a:rPr lang="es-ES" sz="1200" b="0" i="0" kern="1200" dirty="0" smtClean="0">
                <a:solidFill>
                  <a:schemeClr val="tx1"/>
                </a:solidFill>
                <a:effectLst/>
                <a:latin typeface="+mn-lt"/>
                <a:ea typeface="+mn-ea"/>
                <a:cs typeface="+mn-cs"/>
              </a:rPr>
              <a:t>: si las instancias se crean dentro del módulo que las usa, es mucho más difícil detectar de qué depende nuestro módulo y, por tanto, es más difícil predecir los efectos de un cambio en uno de esos módulos. También nos costará más tener claro si estamos violando algunos otros principios, como el de </a:t>
            </a:r>
            <a:r>
              <a:rPr lang="es-ES" sz="1200" b="0" i="0" u="none" strike="noStrike" kern="1200" dirty="0" smtClean="0">
                <a:solidFill>
                  <a:schemeClr val="tx1"/>
                </a:solidFill>
                <a:effectLst/>
                <a:latin typeface="+mn-lt"/>
                <a:ea typeface="+mn-ea"/>
                <a:cs typeface="+mn-cs"/>
                <a:hlinkClick r:id="rId3"/>
              </a:rPr>
              <a:t>responsabilidad única</a:t>
            </a:r>
            <a:r>
              <a:rPr lang="es-ES" sz="1200" b="0" i="0" kern="1200" dirty="0" smtClean="0">
                <a:solidFill>
                  <a:schemeClr val="tx1"/>
                </a:solidFill>
                <a:effectLst/>
                <a:latin typeface="+mn-lt"/>
                <a:ea typeface="+mn-ea"/>
                <a:cs typeface="+mn-cs"/>
              </a:rPr>
              <a:t>.</a:t>
            </a:r>
          </a:p>
          <a:p>
            <a:pPr fontAlgn="base"/>
            <a:r>
              <a:rPr lang="es-ES" sz="1200" b="1" i="0" kern="1200" dirty="0" smtClean="0">
                <a:solidFill>
                  <a:schemeClr val="tx1"/>
                </a:solidFill>
                <a:effectLst/>
                <a:latin typeface="+mn-lt"/>
                <a:ea typeface="+mn-ea"/>
                <a:cs typeface="+mn-cs"/>
              </a:rPr>
              <a:t>Es muy complicado hacer </a:t>
            </a:r>
            <a:r>
              <a:rPr lang="es-ES" sz="1200" b="1" i="0" kern="1200" dirty="0" err="1" smtClean="0">
                <a:solidFill>
                  <a:schemeClr val="tx1"/>
                </a:solidFill>
                <a:effectLst/>
                <a:latin typeface="+mn-lt"/>
                <a:ea typeface="+mn-ea"/>
                <a:cs typeface="+mn-cs"/>
              </a:rPr>
              <a:t>tests</a:t>
            </a:r>
            <a:r>
              <a:rPr lang="es-ES" sz="1200" b="0" i="0" kern="1200" dirty="0" smtClean="0">
                <a:solidFill>
                  <a:schemeClr val="tx1"/>
                </a:solidFill>
                <a:effectLst/>
                <a:latin typeface="+mn-lt"/>
                <a:ea typeface="+mn-ea"/>
                <a:cs typeface="+mn-cs"/>
              </a:rPr>
              <a:t>: Si tu clase depende de otras y no tienes forma de sustituir el comportamiento de esas otras clases, no puedes testarla de forma aislada. Si algo en los </a:t>
            </a:r>
            <a:r>
              <a:rPr lang="es-ES" sz="1200" b="0" i="0" kern="1200" dirty="0" err="1" smtClean="0">
                <a:solidFill>
                  <a:schemeClr val="tx1"/>
                </a:solidFill>
                <a:effectLst/>
                <a:latin typeface="+mn-lt"/>
                <a:ea typeface="+mn-ea"/>
                <a:cs typeface="+mn-cs"/>
              </a:rPr>
              <a:t>tests</a:t>
            </a:r>
            <a:r>
              <a:rPr lang="es-ES" sz="1200" b="0" i="0" kern="1200" dirty="0" smtClean="0">
                <a:solidFill>
                  <a:schemeClr val="tx1"/>
                </a:solidFill>
                <a:effectLst/>
                <a:latin typeface="+mn-lt"/>
                <a:ea typeface="+mn-ea"/>
                <a:cs typeface="+mn-cs"/>
              </a:rPr>
              <a:t> falla, no tendrías forma de saber de un primer vistazo qué clase es la culpable.</a:t>
            </a:r>
          </a:p>
          <a:p>
            <a:r>
              <a:rPr lang="es-ES" sz="1200" b="0" i="0" kern="1200" dirty="0" smtClean="0">
                <a:solidFill>
                  <a:schemeClr val="tx1"/>
                </a:solidFill>
                <a:effectLst/>
                <a:latin typeface="+mn-lt"/>
                <a:ea typeface="+mn-ea"/>
                <a:cs typeface="+mn-cs"/>
              </a:rPr>
              <a:t>El objetivo de este principio es principalmente poder </a:t>
            </a:r>
            <a:r>
              <a:rPr lang="es-ES" sz="1200" b="1" i="0" kern="1200" dirty="0" smtClean="0">
                <a:solidFill>
                  <a:schemeClr val="tx1"/>
                </a:solidFill>
                <a:effectLst/>
                <a:latin typeface="+mn-lt"/>
                <a:ea typeface="+mn-ea"/>
                <a:cs typeface="+mn-cs"/>
              </a:rPr>
              <a:t>reaprovechar los interfaces</a:t>
            </a:r>
            <a:r>
              <a:rPr lang="es-ES" sz="1200" b="0" i="0" kern="1200" dirty="0" smtClean="0">
                <a:solidFill>
                  <a:schemeClr val="tx1"/>
                </a:solidFill>
                <a:effectLst/>
                <a:latin typeface="+mn-lt"/>
                <a:ea typeface="+mn-ea"/>
                <a:cs typeface="+mn-cs"/>
              </a:rPr>
              <a:t> en otras clases. Si tenemos un interface que </a:t>
            </a:r>
            <a:r>
              <a:rPr lang="es-ES" sz="1200" b="1" i="0" kern="1200" dirty="0" smtClean="0">
                <a:solidFill>
                  <a:schemeClr val="tx1"/>
                </a:solidFill>
                <a:effectLst/>
                <a:latin typeface="+mn-lt"/>
                <a:ea typeface="+mn-ea"/>
                <a:cs typeface="+mn-cs"/>
              </a:rPr>
              <a:t>compara y clona</a:t>
            </a:r>
            <a:r>
              <a:rPr lang="es-ES" sz="1200" b="0" i="0" kern="1200" dirty="0" smtClean="0">
                <a:solidFill>
                  <a:schemeClr val="tx1"/>
                </a:solidFill>
                <a:effectLst/>
                <a:latin typeface="+mn-lt"/>
                <a:ea typeface="+mn-ea"/>
                <a:cs typeface="+mn-cs"/>
              </a:rPr>
              <a:t> en el mismo interface, de manera más complicada se podrá utilizar en una clase que solo debe comparar o en otra que solo debe clonar.</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a:solidFill>
                  <a:prstClr val="black"/>
                </a:solidFill>
              </a:rPr>
              <a:pPr/>
              <a:t>16</a:t>
            </a:fld>
            <a:endParaRPr lang="es-ES">
              <a:solidFill>
                <a:prstClr val="black"/>
              </a:solidFill>
            </a:endParaRPr>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s-ES" sz="1200" b="0" i="0" kern="1200" dirty="0" smtClean="0">
                <a:solidFill>
                  <a:schemeClr val="tx1"/>
                </a:solidFill>
                <a:effectLst/>
                <a:latin typeface="+mn-lt"/>
                <a:ea typeface="+mn-ea"/>
                <a:cs typeface="+mn-cs"/>
              </a:rPr>
              <a:t>Tendrás que utilizar alguna de las alternativas que existen para suministrarle esas dependencias. Aunque hay varias, las que más se suelen utilizar son </a:t>
            </a:r>
            <a:r>
              <a:rPr lang="es-ES" sz="1200" b="1" i="0" kern="1200" dirty="0" smtClean="0">
                <a:solidFill>
                  <a:schemeClr val="tx1"/>
                </a:solidFill>
                <a:effectLst/>
                <a:latin typeface="+mn-lt"/>
                <a:ea typeface="+mn-ea"/>
                <a:cs typeface="+mn-cs"/>
              </a:rPr>
              <a:t>mediante constructor y mediante </a:t>
            </a:r>
            <a:r>
              <a:rPr lang="es-ES" sz="1200" b="1" i="0" kern="1200" dirty="0" err="1" smtClean="0">
                <a:solidFill>
                  <a:schemeClr val="tx1"/>
                </a:solidFill>
                <a:effectLst/>
                <a:latin typeface="+mn-lt"/>
                <a:ea typeface="+mn-ea"/>
                <a:cs typeface="+mn-cs"/>
              </a:rPr>
              <a:t>setters</a:t>
            </a:r>
            <a:r>
              <a:rPr lang="es-ES" sz="1200" b="0" i="0" kern="1200" dirty="0" smtClean="0">
                <a:solidFill>
                  <a:schemeClr val="tx1"/>
                </a:solidFill>
                <a:effectLst/>
                <a:latin typeface="+mn-lt"/>
                <a:ea typeface="+mn-ea"/>
                <a:cs typeface="+mn-cs"/>
              </a:rPr>
              <a:t> (funciones que lo único que hacen es asignar un valor).</a:t>
            </a:r>
          </a:p>
          <a:p>
            <a:pPr fontAlgn="base"/>
            <a:r>
              <a:rPr lang="es-ES" sz="1200" b="0" i="0" kern="1200" dirty="0" smtClean="0">
                <a:solidFill>
                  <a:schemeClr val="tx1"/>
                </a:solidFill>
                <a:effectLst/>
                <a:latin typeface="+mn-lt"/>
                <a:ea typeface="+mn-ea"/>
                <a:cs typeface="+mn-cs"/>
              </a:rPr>
              <a:t>¿Y entonces quién se encarga de proveer las dependencias? Lo más habitual es utilizar un </a:t>
            </a:r>
            <a:r>
              <a:rPr lang="es-ES" sz="1200" b="1" i="0" kern="1200" dirty="0" smtClean="0">
                <a:solidFill>
                  <a:schemeClr val="tx1"/>
                </a:solidFill>
                <a:effectLst/>
                <a:latin typeface="+mn-lt"/>
                <a:ea typeface="+mn-ea"/>
                <a:cs typeface="+mn-cs"/>
              </a:rPr>
              <a:t>inyector de dependencias</a:t>
            </a:r>
            <a:r>
              <a:rPr lang="es-ES" sz="1200" b="0" i="0" kern="1200" dirty="0" smtClean="0">
                <a:solidFill>
                  <a:schemeClr val="tx1"/>
                </a:solidFill>
                <a:effectLst/>
                <a:latin typeface="+mn-lt"/>
                <a:ea typeface="+mn-ea"/>
                <a:cs typeface="+mn-cs"/>
              </a:rPr>
              <a:t>: un módulo que se encarga de instanciar los objetos que se necesiten y pasárselos a las nuevas instancias de otros objetos. Se puede hacer una inyección muy sencilla a mano, o usar alguna de las muchas librerías que existen si necesitamos algo más complejo.</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17</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Si ya tienes código que utiliza </a:t>
            </a:r>
            <a:r>
              <a:rPr lang="es-ES" sz="1200" b="0" i="1" kern="1200" dirty="0" err="1" smtClean="0">
                <a:solidFill>
                  <a:schemeClr val="tx1"/>
                </a:solidFill>
                <a:effectLst/>
                <a:latin typeface="+mn-lt"/>
                <a:ea typeface="+mn-ea"/>
                <a:cs typeface="+mn-cs"/>
              </a:rPr>
              <a:t>fat</a:t>
            </a:r>
            <a:r>
              <a:rPr lang="es-ES" sz="1200" b="0" i="1" kern="1200" dirty="0" smtClean="0">
                <a:solidFill>
                  <a:schemeClr val="tx1"/>
                </a:solidFill>
                <a:effectLst/>
                <a:latin typeface="+mn-lt"/>
                <a:ea typeface="+mn-ea"/>
                <a:cs typeface="+mn-cs"/>
              </a:rPr>
              <a:t> interfaces</a:t>
            </a:r>
            <a:r>
              <a:rPr lang="es-ES" sz="1200" b="0" i="0" kern="1200" dirty="0" smtClean="0">
                <a:solidFill>
                  <a:schemeClr val="tx1"/>
                </a:solidFill>
                <a:effectLst/>
                <a:latin typeface="+mn-lt"/>
                <a:ea typeface="+mn-ea"/>
                <a:cs typeface="+mn-cs"/>
              </a:rPr>
              <a:t>, la solución puede ser </a:t>
            </a:r>
            <a:r>
              <a:rPr lang="es-ES" sz="1200" b="1" i="0" kern="1200" dirty="0" smtClean="0">
                <a:solidFill>
                  <a:schemeClr val="tx1"/>
                </a:solidFill>
                <a:effectLst/>
                <a:latin typeface="+mn-lt"/>
                <a:ea typeface="+mn-ea"/>
                <a:cs typeface="+mn-cs"/>
              </a:rPr>
              <a:t>utilizar el patrón de diseño “</a:t>
            </a:r>
            <a:r>
              <a:rPr lang="es-ES" sz="1200" b="1" i="0" kern="1200" dirty="0" err="1" smtClean="0">
                <a:solidFill>
                  <a:schemeClr val="tx1"/>
                </a:solidFill>
                <a:effectLst/>
                <a:latin typeface="+mn-lt"/>
                <a:ea typeface="+mn-ea"/>
                <a:cs typeface="+mn-cs"/>
              </a:rPr>
              <a:t>Adapter</a:t>
            </a:r>
            <a:r>
              <a:rPr lang="es-ES" sz="1200" b="1" i="0" kern="1200" dirty="0" smtClean="0">
                <a:solidFill>
                  <a:schemeClr val="tx1"/>
                </a:solidFill>
                <a:effectLst/>
                <a:latin typeface="+mn-lt"/>
                <a:ea typeface="+mn-ea"/>
                <a:cs typeface="+mn-cs"/>
              </a:rPr>
              <a:t>”</a:t>
            </a:r>
            <a:r>
              <a:rPr lang="es-ES" sz="1200" b="0" i="0" kern="1200" dirty="0" smtClean="0">
                <a:solidFill>
                  <a:schemeClr val="tx1"/>
                </a:solidFill>
                <a:effectLst/>
                <a:latin typeface="+mn-lt"/>
                <a:ea typeface="+mn-ea"/>
                <a:cs typeface="+mn-cs"/>
              </a:rPr>
              <a:t>. El </a:t>
            </a:r>
            <a:r>
              <a:rPr lang="es-ES" sz="1200" b="0" i="0" u="none" strike="noStrike" kern="1200" dirty="0" smtClean="0">
                <a:solidFill>
                  <a:schemeClr val="tx1"/>
                </a:solidFill>
                <a:effectLst/>
                <a:latin typeface="+mn-lt"/>
                <a:ea typeface="+mn-ea"/>
                <a:cs typeface="+mn-cs"/>
                <a:hlinkClick r:id="rId3"/>
              </a:rPr>
              <a:t>patrón </a:t>
            </a:r>
            <a:r>
              <a:rPr lang="es-ES" sz="1200" b="0" i="0" u="none" strike="noStrike" kern="1200" dirty="0" err="1" smtClean="0">
                <a:solidFill>
                  <a:schemeClr val="tx1"/>
                </a:solidFill>
                <a:effectLst/>
                <a:latin typeface="+mn-lt"/>
                <a:ea typeface="+mn-ea"/>
                <a:cs typeface="+mn-cs"/>
                <a:hlinkClick r:id="rId3"/>
              </a:rPr>
              <a:t>Adapter</a:t>
            </a:r>
            <a:r>
              <a:rPr lang="es-ES" sz="1200" b="0" i="0" kern="1200" dirty="0" smtClean="0">
                <a:solidFill>
                  <a:schemeClr val="tx1"/>
                </a:solidFill>
                <a:effectLst/>
                <a:latin typeface="+mn-lt"/>
                <a:ea typeface="+mn-ea"/>
                <a:cs typeface="+mn-cs"/>
              </a:rPr>
              <a:t> nos permite convertir unas interfaces en otras, por lo que puedes usar adaptadores que conviertan la interfaz antigua en las nuevas. </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18</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smtClean="0"/>
              <a:t>IMPORTANTE:</a:t>
            </a:r>
            <a:r>
              <a:rPr lang="es-ES" baseline="0" dirty="0" smtClean="0"/>
              <a:t> </a:t>
            </a:r>
            <a:r>
              <a:rPr lang="es-ES" sz="1200" b="0" i="0" kern="1200" dirty="0" smtClean="0">
                <a:solidFill>
                  <a:schemeClr val="tx1"/>
                </a:solidFill>
                <a:effectLst/>
                <a:latin typeface="+mn-lt"/>
                <a:ea typeface="+mn-ea"/>
                <a:cs typeface="+mn-cs"/>
              </a:rPr>
              <a:t>las reglas SOLID son ideas muy potentes, pero hay que aplicarlas donde corresponda y sin obsesionarnos con cumplirlas en cada punto del desarrollo. Casi siempre es más sencillo limitarse a usarlas cuando nos haya surgido la necesidad real.</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4</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108601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En general no hay reglas de oro para estar 100% seguros. La práctica te irá haciendo ver cuándo es recomendable que cierto código se mueva a otra clase, pero estos indicios te ayudarán a detectar algunos casos donde tengas dudas.</a:t>
            </a:r>
          </a:p>
          <a:p>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Para los que quieran bucear más en SOLID, esta charla de </a:t>
            </a:r>
            <a:r>
              <a:rPr lang="es-ES" sz="1200" b="0" i="0" kern="1200" dirty="0" err="1" smtClean="0">
                <a:solidFill>
                  <a:schemeClr val="tx1"/>
                </a:solidFill>
                <a:effectLst/>
                <a:latin typeface="+mn-lt"/>
                <a:ea typeface="+mn-ea"/>
                <a:cs typeface="+mn-cs"/>
              </a:rPr>
              <a:t>Kevlin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Henney</a:t>
            </a:r>
            <a:r>
              <a:rPr lang="es-ES" sz="1200" b="0" i="0" kern="1200" dirty="0" smtClean="0">
                <a:solidFill>
                  <a:schemeClr val="tx1"/>
                </a:solidFill>
                <a:effectLst/>
                <a:latin typeface="+mn-lt"/>
                <a:ea typeface="+mn-ea"/>
                <a:cs typeface="+mn-cs"/>
              </a:rPr>
              <a:t> es muy interesante porque descompone y explica el por qué de cada principio:</a:t>
            </a:r>
          </a:p>
          <a:p>
            <a:pPr fontAlgn="base"/>
            <a:r>
              <a:rPr lang="es-ES" sz="1200" b="0" i="0" u="none" strike="noStrike" kern="1200" dirty="0" smtClean="0">
                <a:solidFill>
                  <a:schemeClr val="tx1"/>
                </a:solidFill>
                <a:effectLst/>
                <a:latin typeface="+mn-lt"/>
                <a:ea typeface="+mn-ea"/>
                <a:cs typeface="+mn-cs"/>
                <a:hlinkClick r:id="rId3"/>
              </a:rPr>
              <a:t>https://yow.eventer.com/yow-2013-1080/the-solid-design-principles-deconstructed-by-kevlin-henney-1386</a:t>
            </a:r>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Lo que más me interesó es el matiz del SRP como realmente “single </a:t>
            </a:r>
            <a:r>
              <a:rPr lang="es-ES" sz="1200" b="0" i="0" kern="1200" dirty="0" err="1" smtClean="0">
                <a:solidFill>
                  <a:schemeClr val="tx1"/>
                </a:solidFill>
                <a:effectLst/>
                <a:latin typeface="+mn-lt"/>
                <a:ea typeface="+mn-ea"/>
                <a:cs typeface="+mn-cs"/>
              </a:rPr>
              <a:t>reason</a:t>
            </a:r>
            <a:r>
              <a:rPr lang="es-ES" sz="1200" b="0" i="0" kern="1200" dirty="0" smtClean="0">
                <a:solidFill>
                  <a:schemeClr val="tx1"/>
                </a:solidFill>
                <a:effectLst/>
                <a:latin typeface="+mn-lt"/>
                <a:ea typeface="+mn-ea"/>
                <a:cs typeface="+mn-cs"/>
              </a:rPr>
              <a:t> to </a:t>
            </a:r>
            <a:r>
              <a:rPr lang="es-ES" sz="1200" b="0" i="0" kern="1200" dirty="0" err="1" smtClean="0">
                <a:solidFill>
                  <a:schemeClr val="tx1"/>
                </a:solidFill>
                <a:effectLst/>
                <a:latin typeface="+mn-lt"/>
                <a:ea typeface="+mn-ea"/>
                <a:cs typeface="+mn-cs"/>
              </a:rPr>
              <a:t>change</a:t>
            </a:r>
            <a:r>
              <a:rPr lang="es-ES" sz="1200" b="0" i="0" kern="1200" dirty="0" smtClean="0">
                <a:solidFill>
                  <a:schemeClr val="tx1"/>
                </a:solidFill>
                <a:effectLst/>
                <a:latin typeface="+mn-lt"/>
                <a:ea typeface="+mn-ea"/>
                <a:cs typeface="+mn-cs"/>
              </a:rPr>
              <a:t>” (única razón para cambiar) porque lo que realmente buscamos es aislar los cambios, no las responsabilidades, aunque normalmente las responsabilidades y las razones para hacer cambios van estrechamente ligados.</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5</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Aunque a primera vista puede parecer una clase de lo más razonable, en seguida podemos detectar que </a:t>
            </a:r>
            <a:r>
              <a:rPr lang="es-ES" sz="1200" b="1" i="0" kern="1200" dirty="0" smtClean="0">
                <a:solidFill>
                  <a:schemeClr val="tx1"/>
                </a:solidFill>
                <a:effectLst/>
                <a:latin typeface="+mn-lt"/>
                <a:ea typeface="+mn-ea"/>
                <a:cs typeface="+mn-cs"/>
              </a:rPr>
              <a:t>estamos mezclando dos conceptos muy diferentes</a:t>
            </a:r>
            <a:r>
              <a:rPr lang="es-ES" sz="1200" b="0" i="0" kern="1200" dirty="0" smtClean="0">
                <a:solidFill>
                  <a:schemeClr val="tx1"/>
                </a:solidFill>
                <a:effectLst/>
                <a:latin typeface="+mn-lt"/>
                <a:ea typeface="+mn-ea"/>
                <a:cs typeface="+mn-cs"/>
              </a:rPr>
              <a:t>: la lógica de negocio y la lógica de presentación. </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6</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Imaginemos una implementación de servicio donde se requiere que usuario tenga un determinado rol para realizar todas las operaciones que puede exponer.  incluiría una verificación de permisos antes de ejecutar los métodos expuesto en la </a:t>
            </a:r>
            <a:r>
              <a:rPr lang="es-ES" sz="1200" b="0" i="0" kern="1200" dirty="0" err="1" smtClean="0">
                <a:solidFill>
                  <a:schemeClr val="tx1"/>
                </a:solidFill>
                <a:effectLst/>
                <a:latin typeface="+mn-lt"/>
                <a:ea typeface="+mn-ea"/>
                <a:cs typeface="+mn-cs"/>
              </a:rPr>
              <a:t>service</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layer</a:t>
            </a:r>
            <a:r>
              <a:rPr lang="es-ES" sz="1200" b="0" i="0" kern="1200" dirty="0" smtClean="0">
                <a:solidFill>
                  <a:schemeClr val="tx1"/>
                </a:solidFill>
                <a:effectLst/>
                <a:latin typeface="+mn-lt"/>
                <a:ea typeface="+mn-ea"/>
                <a:cs typeface="+mn-cs"/>
              </a:rPr>
              <a:t>.</a:t>
            </a:r>
          </a:p>
          <a:p>
            <a:pPr fontAlgn="base"/>
            <a:r>
              <a:rPr lang="es-ES" sz="1200" b="0" i="0" kern="1200" dirty="0" smtClean="0">
                <a:solidFill>
                  <a:schemeClr val="tx1"/>
                </a:solidFill>
                <a:effectLst/>
                <a:latin typeface="+mn-lt"/>
                <a:ea typeface="+mn-ea"/>
                <a:cs typeface="+mn-cs"/>
              </a:rPr>
              <a:t>Este código tiene dos problemas:</a:t>
            </a:r>
          </a:p>
          <a:p>
            <a:pPr fontAlgn="base"/>
            <a:r>
              <a:rPr lang="es-ES" sz="1200" b="0" i="0"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Mezcla y acopla conceptos </a:t>
            </a:r>
            <a:r>
              <a:rPr lang="es-ES" sz="1200" b="0" i="0" kern="1200" dirty="0" smtClean="0">
                <a:solidFill>
                  <a:schemeClr val="tx1"/>
                </a:solidFill>
                <a:effectLst/>
                <a:latin typeface="+mn-lt"/>
                <a:ea typeface="+mn-ea"/>
                <a:cs typeface="+mn-cs"/>
              </a:rPr>
              <a:t>que son diferentes: los métodos </a:t>
            </a:r>
            <a:r>
              <a:rPr lang="es-ES" sz="1200" b="0" i="0" kern="1200" dirty="0" err="1" smtClean="0">
                <a:solidFill>
                  <a:schemeClr val="tx1"/>
                </a:solidFill>
                <a:effectLst/>
                <a:latin typeface="+mn-lt"/>
                <a:ea typeface="+mn-ea"/>
                <a:cs typeface="+mn-cs"/>
              </a:rPr>
              <a:t>findById</a:t>
            </a:r>
            <a:r>
              <a:rPr lang="es-ES" sz="1200" b="0" i="0" kern="1200" dirty="0" smtClean="0">
                <a:solidFill>
                  <a:schemeClr val="tx1"/>
                </a:solidFill>
                <a:effectLst/>
                <a:latin typeface="+mn-lt"/>
                <a:ea typeface="+mn-ea"/>
                <a:cs typeface="+mn-cs"/>
              </a:rPr>
              <a:t> y </a:t>
            </a:r>
            <a:r>
              <a:rPr lang="es-ES" sz="1200" b="0" i="0" kern="1200" dirty="0" err="1" smtClean="0">
                <a:solidFill>
                  <a:schemeClr val="tx1"/>
                </a:solidFill>
                <a:effectLst/>
                <a:latin typeface="+mn-lt"/>
                <a:ea typeface="+mn-ea"/>
                <a:cs typeface="+mn-cs"/>
              </a:rPr>
              <a:t>findByRoom</a:t>
            </a:r>
            <a:r>
              <a:rPr lang="es-ES" sz="1200" b="0" i="0" kern="1200" dirty="0" smtClean="0">
                <a:solidFill>
                  <a:schemeClr val="tx1"/>
                </a:solidFill>
                <a:effectLst/>
                <a:latin typeface="+mn-lt"/>
                <a:ea typeface="+mn-ea"/>
                <a:cs typeface="+mn-cs"/>
              </a:rPr>
              <a:t> deben preocuparse de encontrar los datos, no de gestionar la seguridad. Esto es lo que conocemos como “</a:t>
            </a:r>
            <a:r>
              <a:rPr lang="es-ES" sz="1200" b="1" i="0" kern="1200" dirty="0" err="1" smtClean="0">
                <a:solidFill>
                  <a:schemeClr val="tx1"/>
                </a:solidFill>
                <a:effectLst/>
                <a:latin typeface="+mn-lt"/>
                <a:ea typeface="+mn-ea"/>
                <a:cs typeface="+mn-cs"/>
              </a:rPr>
              <a:t>code</a:t>
            </a:r>
            <a:r>
              <a:rPr lang="es-ES" sz="1200" b="1"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tangling</a:t>
            </a:r>
            <a:r>
              <a:rPr lang="es-ES" sz="1200" b="0" i="0" kern="1200" dirty="0" smtClean="0">
                <a:solidFill>
                  <a:schemeClr val="tx1"/>
                </a:solidFill>
                <a:effectLst/>
                <a:latin typeface="+mn-lt"/>
                <a:ea typeface="+mn-ea"/>
                <a:cs typeface="+mn-cs"/>
              </a:rPr>
              <a:t>” (enredo de código).</a:t>
            </a:r>
          </a:p>
          <a:p>
            <a:pPr fontAlgn="base"/>
            <a:r>
              <a:rPr lang="es-ES" sz="1200" b="0" i="0" kern="1200" dirty="0" smtClean="0">
                <a:solidFill>
                  <a:schemeClr val="tx1"/>
                </a:solidFill>
                <a:effectLst/>
                <a:latin typeface="+mn-lt"/>
                <a:ea typeface="+mn-ea"/>
                <a:cs typeface="+mn-cs"/>
              </a:rPr>
              <a:t>·         La solución a un mismo problema aparece</a:t>
            </a:r>
            <a:r>
              <a:rPr lang="es-ES" sz="1200" b="1" i="0" kern="1200" dirty="0" smtClean="0">
                <a:solidFill>
                  <a:schemeClr val="tx1"/>
                </a:solidFill>
                <a:effectLst/>
                <a:latin typeface="+mn-lt"/>
                <a:ea typeface="+mn-ea"/>
                <a:cs typeface="+mn-cs"/>
              </a:rPr>
              <a:t> repetida varias veces en diferentes partes de la aplicación</a:t>
            </a:r>
            <a:r>
              <a:rPr lang="es-ES" sz="1200" b="0" i="0" kern="1200" dirty="0" smtClean="0">
                <a:solidFill>
                  <a:schemeClr val="tx1"/>
                </a:solidFill>
                <a:effectLst/>
                <a:latin typeface="+mn-lt"/>
                <a:ea typeface="+mn-ea"/>
                <a:cs typeface="+mn-cs"/>
              </a:rPr>
              <a:t>: el código que comprueba el rol de usuario está repetido en diferentes puntos. Esto es lo que conocemos como “</a:t>
            </a:r>
            <a:r>
              <a:rPr lang="es-ES" sz="1200" b="1" i="0" kern="1200" dirty="0" err="1" smtClean="0">
                <a:solidFill>
                  <a:schemeClr val="tx1"/>
                </a:solidFill>
                <a:effectLst/>
                <a:latin typeface="+mn-lt"/>
                <a:ea typeface="+mn-ea"/>
                <a:cs typeface="+mn-cs"/>
              </a:rPr>
              <a:t>code</a:t>
            </a:r>
            <a:r>
              <a:rPr lang="es-ES" sz="1200" b="1"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scattering</a:t>
            </a:r>
            <a:r>
              <a:rPr lang="es-ES" sz="1200" b="0" i="0" kern="1200" dirty="0" smtClean="0">
                <a:solidFill>
                  <a:schemeClr val="tx1"/>
                </a:solidFill>
                <a:effectLst/>
                <a:latin typeface="+mn-lt"/>
                <a:ea typeface="+mn-ea"/>
                <a:cs typeface="+mn-cs"/>
              </a:rPr>
              <a:t>” (dispersión de código).</a:t>
            </a:r>
          </a:p>
          <a:p>
            <a:pPr fontAlgn="base"/>
            <a:r>
              <a:rPr lang="es-ES" sz="1200" b="0" i="0" kern="1200" smtClean="0">
                <a:solidFill>
                  <a:schemeClr val="tx1"/>
                </a:solidFill>
                <a:effectLst/>
                <a:latin typeface="+mn-lt"/>
                <a:ea typeface="+mn-ea"/>
                <a:cs typeface="+mn-cs"/>
              </a:rPr>
              <a:t/>
            </a:r>
            <a:br>
              <a:rPr lang="es-ES" sz="1200" b="0" i="0" kern="1200" smtClean="0">
                <a:solidFill>
                  <a:schemeClr val="tx1"/>
                </a:solidFill>
                <a:effectLst/>
                <a:latin typeface="+mn-lt"/>
                <a:ea typeface="+mn-ea"/>
                <a:cs typeface="+mn-cs"/>
              </a:rPr>
            </a:br>
            <a:r>
              <a:rPr lang="es-ES" sz="1200" b="1" i="0" kern="1200" smtClean="0">
                <a:solidFill>
                  <a:schemeClr val="tx1"/>
                </a:solidFill>
                <a:effectLst/>
                <a:latin typeface="+mn-lt"/>
                <a:ea typeface="+mn-ea"/>
                <a:cs typeface="+mn-cs"/>
              </a:rPr>
              <a:t>Nota</a:t>
            </a:r>
            <a:r>
              <a:rPr lang="es-ES" sz="1200" b="1" i="0" kern="1200" dirty="0" smtClean="0">
                <a:solidFill>
                  <a:schemeClr val="tx1"/>
                </a:solidFill>
                <a:effectLst/>
                <a:latin typeface="+mn-lt"/>
                <a:ea typeface="+mn-ea"/>
                <a:cs typeface="+mn-cs"/>
              </a:rPr>
              <a:t>:</a:t>
            </a:r>
            <a:r>
              <a:rPr lang="es-ES" sz="1200" b="0" i="0" kern="1200" dirty="0" smtClean="0">
                <a:solidFill>
                  <a:schemeClr val="tx1"/>
                </a:solidFill>
                <a:effectLst/>
                <a:latin typeface="+mn-lt"/>
                <a:ea typeface="+mn-ea"/>
                <a:cs typeface="+mn-cs"/>
              </a:rPr>
              <a:t> En una aplicación pequeña puede que esto no suponga un gran problema pero a medida que nuestra aplicación crece, es muy costoso mantener código disperso cuya funcionalidad, además, está entremezclada con otras.</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7</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En general no hay reglas de oro para estar 100% seguros. La práctica te irá haciendo ver cuándo es recomendable que cierto código se mueva a otra clase, pero estos indicios te ayudarán a detectar algunos casos donde tengas dudas.</a:t>
            </a:r>
          </a:p>
          <a:p>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Para los que quieran bucear más en SOLID, esta charla de </a:t>
            </a:r>
            <a:r>
              <a:rPr lang="es-ES" sz="1200" b="0" i="0" kern="1200" dirty="0" err="1" smtClean="0">
                <a:solidFill>
                  <a:schemeClr val="tx1"/>
                </a:solidFill>
                <a:effectLst/>
                <a:latin typeface="+mn-lt"/>
                <a:ea typeface="+mn-ea"/>
                <a:cs typeface="+mn-cs"/>
              </a:rPr>
              <a:t>Kevlin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Henney</a:t>
            </a:r>
            <a:r>
              <a:rPr lang="es-ES" sz="1200" b="0" i="0" kern="1200" dirty="0" smtClean="0">
                <a:solidFill>
                  <a:schemeClr val="tx1"/>
                </a:solidFill>
                <a:effectLst/>
                <a:latin typeface="+mn-lt"/>
                <a:ea typeface="+mn-ea"/>
                <a:cs typeface="+mn-cs"/>
              </a:rPr>
              <a:t> es muy interesante porque descompone y explica el por qué de cada principio:</a:t>
            </a:r>
          </a:p>
          <a:p>
            <a:pPr fontAlgn="base"/>
            <a:r>
              <a:rPr lang="es-ES" sz="1200" b="0" i="0" u="none" strike="noStrike" kern="1200" dirty="0" smtClean="0">
                <a:solidFill>
                  <a:schemeClr val="tx1"/>
                </a:solidFill>
                <a:effectLst/>
                <a:latin typeface="+mn-lt"/>
                <a:ea typeface="+mn-ea"/>
                <a:cs typeface="+mn-cs"/>
                <a:hlinkClick r:id="rId3"/>
              </a:rPr>
              <a:t>https://yow.eventer.com/yow-2013-1080/the-solid-design-principles-deconstructed-by-kevlin-henney-1386</a:t>
            </a:r>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Lo que más me interesó es el matiz del SRP como realmente “single </a:t>
            </a:r>
            <a:r>
              <a:rPr lang="es-ES" sz="1200" b="0" i="0" kern="1200" dirty="0" err="1" smtClean="0">
                <a:solidFill>
                  <a:schemeClr val="tx1"/>
                </a:solidFill>
                <a:effectLst/>
                <a:latin typeface="+mn-lt"/>
                <a:ea typeface="+mn-ea"/>
                <a:cs typeface="+mn-cs"/>
              </a:rPr>
              <a:t>reason</a:t>
            </a:r>
            <a:r>
              <a:rPr lang="es-ES" sz="1200" b="0" i="0" kern="1200" dirty="0" smtClean="0">
                <a:solidFill>
                  <a:schemeClr val="tx1"/>
                </a:solidFill>
                <a:effectLst/>
                <a:latin typeface="+mn-lt"/>
                <a:ea typeface="+mn-ea"/>
                <a:cs typeface="+mn-cs"/>
              </a:rPr>
              <a:t> to </a:t>
            </a:r>
            <a:r>
              <a:rPr lang="es-ES" sz="1200" b="0" i="0" kern="1200" dirty="0" err="1" smtClean="0">
                <a:solidFill>
                  <a:schemeClr val="tx1"/>
                </a:solidFill>
                <a:effectLst/>
                <a:latin typeface="+mn-lt"/>
                <a:ea typeface="+mn-ea"/>
                <a:cs typeface="+mn-cs"/>
              </a:rPr>
              <a:t>change</a:t>
            </a:r>
            <a:r>
              <a:rPr lang="es-ES" sz="1200" b="0" i="0" kern="1200" dirty="0" smtClean="0">
                <a:solidFill>
                  <a:schemeClr val="tx1"/>
                </a:solidFill>
                <a:effectLst/>
                <a:latin typeface="+mn-lt"/>
                <a:ea typeface="+mn-ea"/>
                <a:cs typeface="+mn-cs"/>
              </a:rPr>
              <a:t>” (única razón para cambiar) porque lo que realmente buscamos es aislar los cambios, no las responsabilidades, aunque normalmente las responsabilidades y las razones para hacer cambios van estrechamente ligados.</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8</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La forma de llegar a ello está muy relacionada con el punto anterior. Si las clases sólo tienen una responsabilidad, podremos añadir nuevas características que no les afectarán. </a:t>
            </a:r>
            <a:r>
              <a:rPr lang="es-ES" sz="1200" b="1" i="0" kern="1200" dirty="0" smtClean="0">
                <a:solidFill>
                  <a:schemeClr val="tx1"/>
                </a:solidFill>
                <a:effectLst/>
                <a:latin typeface="+mn-lt"/>
                <a:ea typeface="+mn-ea"/>
                <a:cs typeface="+mn-cs"/>
              </a:rPr>
              <a:t>Esto no quiere decir que cumpliendo el primer principio se cumpla automáticamente el segundo</a:t>
            </a:r>
            <a:r>
              <a:rPr lang="es-ES" sz="1200" b="0" i="0" kern="1200" dirty="0" smtClean="0">
                <a:solidFill>
                  <a:schemeClr val="tx1"/>
                </a:solidFill>
                <a:effectLst/>
                <a:latin typeface="+mn-lt"/>
                <a:ea typeface="+mn-ea"/>
                <a:cs typeface="+mn-cs"/>
              </a:rPr>
              <a:t>, ni viceversa. </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El principio Open/</a:t>
            </a:r>
            <a:r>
              <a:rPr lang="es-ES" sz="1200" b="0" i="0" kern="1200" dirty="0" err="1" smtClean="0">
                <a:solidFill>
                  <a:schemeClr val="tx1"/>
                </a:solidFill>
                <a:effectLst/>
                <a:latin typeface="+mn-lt"/>
                <a:ea typeface="+mn-ea"/>
                <a:cs typeface="+mn-cs"/>
              </a:rPr>
              <a:t>Closed</a:t>
            </a:r>
            <a:r>
              <a:rPr lang="es-ES" sz="1200" b="0" i="0"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se suele resolver utilizando </a:t>
            </a:r>
            <a:r>
              <a:rPr lang="es-ES" sz="1200" b="1" i="0" u="none" strike="noStrike" kern="1200" dirty="0" smtClean="0">
                <a:solidFill>
                  <a:schemeClr val="tx1"/>
                </a:solidFill>
                <a:effectLst/>
                <a:latin typeface="+mn-lt"/>
                <a:ea typeface="+mn-ea"/>
                <a:cs typeface="+mn-cs"/>
              </a:rPr>
              <a:t>herencia</a:t>
            </a:r>
            <a:r>
              <a:rPr lang="es-ES" sz="1200" b="1" i="0" u="none" strike="noStrike" kern="1200" baseline="0" dirty="0" smtClean="0">
                <a:solidFill>
                  <a:schemeClr val="tx1"/>
                </a:solidFill>
                <a:effectLst/>
                <a:latin typeface="+mn-lt"/>
                <a:ea typeface="+mn-ea"/>
                <a:cs typeface="+mn-cs"/>
              </a:rPr>
              <a:t> y polimorfismo</a:t>
            </a:r>
            <a:r>
              <a:rPr lang="es-ES" sz="1200" b="0" i="0" kern="1200" dirty="0" smtClean="0">
                <a:solidFill>
                  <a:schemeClr val="tx1"/>
                </a:solidFill>
                <a:effectLst/>
                <a:latin typeface="+mn-lt"/>
                <a:ea typeface="+mn-ea"/>
                <a:cs typeface="+mn-cs"/>
              </a:rPr>
              <a:t>. En vez de obligar a la clase principal a saber cómo realizar una operación, delega esta a los objetos que utiliza, de tal forma que no necesita saber explícitamente cómo llevarla a cabo. Estos objetos tendrán una interfaz común que implementarán de forma específica según sus requerimientos.</a:t>
            </a:r>
          </a:p>
          <a:p>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Hay que decir que añadir </a:t>
            </a:r>
            <a:r>
              <a:rPr lang="es-ES" sz="1200" b="1" i="0" kern="1200" dirty="0" smtClean="0">
                <a:solidFill>
                  <a:schemeClr val="tx1"/>
                </a:solidFill>
                <a:effectLst/>
                <a:latin typeface="+mn-lt"/>
                <a:ea typeface="+mn-ea"/>
                <a:cs typeface="+mn-cs"/>
              </a:rPr>
              <a:t>esta complejidad no siempre compensa</a:t>
            </a:r>
            <a:r>
              <a:rPr lang="es-ES" sz="1200" b="0" i="0" kern="1200" dirty="0" smtClean="0">
                <a:solidFill>
                  <a:schemeClr val="tx1"/>
                </a:solidFill>
                <a:effectLst/>
                <a:latin typeface="+mn-lt"/>
                <a:ea typeface="+mn-ea"/>
                <a:cs typeface="+mn-cs"/>
              </a:rPr>
              <a:t>, y como el resto de principios, sólo será aplicable si realmente es necesario. Si tienes una parte de tu código que es propensa a cambios, plantéate hacerla de forma que un nuevo cambio impacte lo menos posible en el código existente. Normalmente esto no es fácil de saber a priori, por lo que puedes preocuparte por ello cuando tengas que modificarlo, y hacer los cambios necesarios para cumplir este principio en ese momento.</a:t>
            </a:r>
          </a:p>
          <a:p>
            <a:pPr fontAlgn="base"/>
            <a:r>
              <a:rPr lang="es-ES" sz="1200" b="0" i="0" kern="1200" dirty="0" smtClean="0">
                <a:solidFill>
                  <a:schemeClr val="tx1"/>
                </a:solidFill>
                <a:effectLst/>
                <a:latin typeface="+mn-lt"/>
                <a:ea typeface="+mn-ea"/>
                <a:cs typeface="+mn-cs"/>
              </a:rPr>
              <a:t>Intentar hacer </a:t>
            </a:r>
            <a:r>
              <a:rPr lang="es-ES" sz="1200" b="1" i="0" kern="1200" dirty="0" smtClean="0">
                <a:solidFill>
                  <a:schemeClr val="tx1"/>
                </a:solidFill>
                <a:effectLst/>
                <a:latin typeface="+mn-lt"/>
                <a:ea typeface="+mn-ea"/>
                <a:cs typeface="+mn-cs"/>
              </a:rPr>
              <a:t>un código 100% Open/</a:t>
            </a:r>
            <a:r>
              <a:rPr lang="es-ES" sz="1200" b="1" i="0" kern="1200" dirty="0" err="1" smtClean="0">
                <a:solidFill>
                  <a:schemeClr val="tx1"/>
                </a:solidFill>
                <a:effectLst/>
                <a:latin typeface="+mn-lt"/>
                <a:ea typeface="+mn-ea"/>
                <a:cs typeface="+mn-cs"/>
              </a:rPr>
              <a:t>Closed</a:t>
            </a:r>
            <a:r>
              <a:rPr lang="es-ES" sz="1200" b="1" i="0" kern="1200" dirty="0" smtClean="0">
                <a:solidFill>
                  <a:schemeClr val="tx1"/>
                </a:solidFill>
                <a:effectLst/>
                <a:latin typeface="+mn-lt"/>
                <a:ea typeface="+mn-ea"/>
                <a:cs typeface="+mn-cs"/>
              </a:rPr>
              <a:t> es prácticamente imposible</a:t>
            </a:r>
            <a:r>
              <a:rPr lang="es-ES" sz="1200" b="0" i="0" kern="1200" dirty="0" smtClean="0">
                <a:solidFill>
                  <a:schemeClr val="tx1"/>
                </a:solidFill>
                <a:effectLst/>
                <a:latin typeface="+mn-lt"/>
                <a:ea typeface="+mn-ea"/>
                <a:cs typeface="+mn-cs"/>
              </a:rPr>
              <a:t>, y puede hacer que sea ilegible e incluso más difícil de mantener.</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a:solidFill>
                  <a:prstClr val="black"/>
                </a:solidFill>
              </a:rPr>
              <a:pPr/>
              <a:t>9</a:t>
            </a:fld>
            <a:endParaRPr lang="es-ES">
              <a:solidFill>
                <a:prstClr val="black"/>
              </a:solidFill>
            </a:endParaRPr>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smtClean="0">
                <a:solidFill>
                  <a:schemeClr val="tx1"/>
                </a:solidFill>
                <a:effectLst/>
                <a:latin typeface="+mn-lt"/>
                <a:ea typeface="+mn-ea"/>
                <a:cs typeface="+mn-cs"/>
              </a:rPr>
              <a:t>En general no hay reglas de oro para estar 100% seguros. La práctica te irá haciendo ver cuándo es recomendable que cierto código se mueva a otra clase, pero estos indicios te ayudarán a detectar algunos casos donde tengas dudas.</a:t>
            </a:r>
          </a:p>
          <a:p>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Para los que quieran bucear más en SOLID, esta charla de </a:t>
            </a:r>
            <a:r>
              <a:rPr lang="es-ES" sz="1200" b="0" i="0" kern="1200" dirty="0" err="1" smtClean="0">
                <a:solidFill>
                  <a:schemeClr val="tx1"/>
                </a:solidFill>
                <a:effectLst/>
                <a:latin typeface="+mn-lt"/>
                <a:ea typeface="+mn-ea"/>
                <a:cs typeface="+mn-cs"/>
              </a:rPr>
              <a:t>Kevlin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Henney</a:t>
            </a:r>
            <a:r>
              <a:rPr lang="es-ES" sz="1200" b="0" i="0" kern="1200" dirty="0" smtClean="0">
                <a:solidFill>
                  <a:schemeClr val="tx1"/>
                </a:solidFill>
                <a:effectLst/>
                <a:latin typeface="+mn-lt"/>
                <a:ea typeface="+mn-ea"/>
                <a:cs typeface="+mn-cs"/>
              </a:rPr>
              <a:t> es muy interesante porque descompone y explica el por qué de cada principio:</a:t>
            </a:r>
          </a:p>
          <a:p>
            <a:pPr fontAlgn="base"/>
            <a:r>
              <a:rPr lang="es-ES" sz="1200" b="0" i="0" u="none" strike="noStrike" kern="1200" dirty="0" smtClean="0">
                <a:solidFill>
                  <a:schemeClr val="tx1"/>
                </a:solidFill>
                <a:effectLst/>
                <a:latin typeface="+mn-lt"/>
                <a:ea typeface="+mn-ea"/>
                <a:cs typeface="+mn-cs"/>
                <a:hlinkClick r:id="rId3"/>
              </a:rPr>
              <a:t>https://yow.eventer.com/yow-2013-1080/the-solid-design-principles-deconstructed-by-kevlin-henney-1386</a:t>
            </a:r>
            <a:endParaRPr lang="es-ES" sz="1200" b="0" i="0" kern="1200" dirty="0" smtClean="0">
              <a:solidFill>
                <a:schemeClr val="tx1"/>
              </a:solidFill>
              <a:effectLst/>
              <a:latin typeface="+mn-lt"/>
              <a:ea typeface="+mn-ea"/>
              <a:cs typeface="+mn-cs"/>
            </a:endParaRPr>
          </a:p>
          <a:p>
            <a:pPr fontAlgn="base"/>
            <a:r>
              <a:rPr lang="es-ES" sz="1200" b="0" i="0" kern="1200" dirty="0" smtClean="0">
                <a:solidFill>
                  <a:schemeClr val="tx1"/>
                </a:solidFill>
                <a:effectLst/>
                <a:latin typeface="+mn-lt"/>
                <a:ea typeface="+mn-ea"/>
                <a:cs typeface="+mn-cs"/>
              </a:rPr>
              <a:t>Lo que más me interesó es el matiz del SRP como realmente “single </a:t>
            </a:r>
            <a:r>
              <a:rPr lang="es-ES" sz="1200" b="0" i="0" kern="1200" dirty="0" err="1" smtClean="0">
                <a:solidFill>
                  <a:schemeClr val="tx1"/>
                </a:solidFill>
                <a:effectLst/>
                <a:latin typeface="+mn-lt"/>
                <a:ea typeface="+mn-ea"/>
                <a:cs typeface="+mn-cs"/>
              </a:rPr>
              <a:t>reason</a:t>
            </a:r>
            <a:r>
              <a:rPr lang="es-ES" sz="1200" b="0" i="0" kern="1200" dirty="0" smtClean="0">
                <a:solidFill>
                  <a:schemeClr val="tx1"/>
                </a:solidFill>
                <a:effectLst/>
                <a:latin typeface="+mn-lt"/>
                <a:ea typeface="+mn-ea"/>
                <a:cs typeface="+mn-cs"/>
              </a:rPr>
              <a:t> to </a:t>
            </a:r>
            <a:r>
              <a:rPr lang="es-ES" sz="1200" b="0" i="0" kern="1200" dirty="0" err="1" smtClean="0">
                <a:solidFill>
                  <a:schemeClr val="tx1"/>
                </a:solidFill>
                <a:effectLst/>
                <a:latin typeface="+mn-lt"/>
                <a:ea typeface="+mn-ea"/>
                <a:cs typeface="+mn-cs"/>
              </a:rPr>
              <a:t>change</a:t>
            </a:r>
            <a:r>
              <a:rPr lang="es-ES" sz="1200" b="0" i="0" kern="1200" dirty="0" smtClean="0">
                <a:solidFill>
                  <a:schemeClr val="tx1"/>
                </a:solidFill>
                <a:effectLst/>
                <a:latin typeface="+mn-lt"/>
                <a:ea typeface="+mn-ea"/>
                <a:cs typeface="+mn-cs"/>
              </a:rPr>
              <a:t>” (única razón para cambiar) porque lo que realmente buscamos es aislar los cambios, no las responsabilidades, aunque normalmente las responsabilidades y las razones para hacer cambios van estrechamente ligados.</a:t>
            </a:r>
          </a:p>
          <a:p>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smtClean="0"/>
              <a:t>10</a:t>
            </a:fld>
            <a:endParaRPr lang="es-ES"/>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Ver</a:t>
            </a:r>
            <a:r>
              <a:rPr lang="es-ES" baseline="0" dirty="0" smtClean="0"/>
              <a:t> también: </a:t>
            </a:r>
            <a:r>
              <a:rPr lang="es-ES" b="1" baseline="0" dirty="0" smtClean="0"/>
              <a:t>Diseño por Contrato</a:t>
            </a:r>
          </a:p>
          <a:p>
            <a:r>
              <a:rPr lang="es-ES" sz="1200" b="0" i="0" kern="1200" dirty="0" smtClean="0">
                <a:solidFill>
                  <a:schemeClr val="tx1"/>
                </a:solidFill>
                <a:effectLst/>
                <a:latin typeface="+mn-lt"/>
                <a:ea typeface="+mn-ea"/>
                <a:cs typeface="+mn-cs"/>
              </a:rPr>
              <a:t>Este principio viene a desmentir la idea preconcebida de que las clases son una forma directa de modelar la realidad. Esto no siempre es así, y el ejemplo más típico es el de un rectángulo y un cuadrado. Un cuadrado es un rectángulo con los dos lados iguales. Si intentamos modelar un cuadrado como una concreción de un rectángulo, vamos a tener problemas con este principio: http://devexperto.com/principio-de-sustitucion-de-liskov/</a:t>
            </a:r>
            <a:endParaRPr lang="es-ES" dirty="0"/>
          </a:p>
        </p:txBody>
      </p:sp>
      <p:sp>
        <p:nvSpPr>
          <p:cNvPr id="4" name="Slide Number Placeholder 3"/>
          <p:cNvSpPr>
            <a:spLocks noGrp="1"/>
          </p:cNvSpPr>
          <p:nvPr>
            <p:ph type="sldNum" sz="quarter" idx="10"/>
          </p:nvPr>
        </p:nvSpPr>
        <p:spPr/>
        <p:txBody>
          <a:bodyPr/>
          <a:lstStyle/>
          <a:p>
            <a:fld id="{FCFF9A9B-F142-4518-B520-52B57915A676}" type="slidenum">
              <a:rPr lang="es-ES">
                <a:solidFill>
                  <a:prstClr val="black"/>
                </a:solidFill>
              </a:rPr>
              <a:pPr/>
              <a:t>11</a:t>
            </a:fld>
            <a:endParaRPr lang="es-ES">
              <a:solidFill>
                <a:prstClr val="black"/>
              </a:solidFill>
            </a:endParaRPr>
          </a:p>
        </p:txBody>
      </p:sp>
      <p:sp>
        <p:nvSpPr>
          <p:cNvPr id="5" name="Date Placeholder 4"/>
          <p:cNvSpPr>
            <a:spLocks noGrp="1"/>
          </p:cNvSpPr>
          <p:nvPr>
            <p:ph type="dt" idx="11"/>
          </p:nvPr>
        </p:nvSpPr>
        <p:spPr/>
        <p:txBody>
          <a:bodyPr/>
          <a:lstStyle/>
          <a:p>
            <a:r>
              <a:rPr lang="es-ES" smtClean="0"/>
              <a:t>Principios Diseño Orientado a Objetos   SOLID</a:t>
            </a:r>
            <a:endParaRPr lang="es-ES"/>
          </a:p>
        </p:txBody>
      </p:sp>
    </p:spTree>
    <p:extLst>
      <p:ext uri="{BB962C8B-B14F-4D97-AF65-F5344CB8AC3E}">
        <p14:creationId xmlns:p14="http://schemas.microsoft.com/office/powerpoint/2010/main" val="282935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F4119D-AE85-4CB2-8F27-DDA89E364B4C}" type="datetimeFigureOut">
              <a:rPr lang="es-ES" smtClean="0"/>
              <a:t>28/05/2017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F6C49-56B7-405B-BEDA-721C47DEA8FC}" type="slidenum">
              <a:rPr lang="es-ES" smtClean="0"/>
              <a:t>‹Nº›</a:t>
            </a:fld>
            <a:endParaRPr lang="es-E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4119D-AE85-4CB2-8F27-DDA89E364B4C}" type="datetimeFigureOut">
              <a:rPr lang="es-ES" smtClean="0"/>
              <a:t>28/05/2017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4119D-AE85-4CB2-8F27-DDA89E364B4C}" type="datetimeFigureOut">
              <a:rPr lang="es-ES" smtClean="0"/>
              <a:t>28/05/2017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4119D-AE85-4CB2-8F27-DDA89E364B4C}" type="datetimeFigureOut">
              <a:rPr lang="es-ES" smtClean="0"/>
              <a:t>28/05/2017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F6C49-56B7-405B-BEDA-721C47DEA8FC}" type="slidenum">
              <a:rPr lang="es-ES" smtClean="0"/>
              <a:t>‹Nº›</a:t>
            </a:fld>
            <a:endParaRPr lang="es-E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4119D-AE85-4CB2-8F27-DDA89E364B4C}" type="datetimeFigureOut">
              <a:rPr lang="es-ES" smtClean="0"/>
              <a:t>28/05/2017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F4119D-AE85-4CB2-8F27-DDA89E364B4C}" type="datetimeFigureOut">
              <a:rPr lang="es-ES" smtClean="0"/>
              <a:t>28/05/2017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F6C49-56B7-405B-BEDA-721C47DEA8FC}" type="slidenum">
              <a:rPr lang="es-ES" smtClean="0"/>
              <a:t>‹Nº›</a:t>
            </a:fld>
            <a:endParaRPr lang="es-E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4119D-AE85-4CB2-8F27-DDA89E364B4C}" type="datetimeFigureOut">
              <a:rPr lang="es-ES" smtClean="0"/>
              <a:t>28/05/2017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DF6C49-56B7-405B-BEDA-721C47DEA8FC}" type="slidenum">
              <a:rPr lang="es-ES" smtClean="0"/>
              <a:t>‹Nº›</a:t>
            </a:fld>
            <a:endParaRPr lang="es-E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F4119D-AE85-4CB2-8F27-DDA89E364B4C}" type="datetimeFigureOut">
              <a:rPr lang="es-ES" smtClean="0"/>
              <a:t>28/05/2017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4119D-AE85-4CB2-8F27-DDA89E364B4C}" type="datetimeFigureOut">
              <a:rPr lang="es-ES" smtClean="0"/>
              <a:t>28/05/2017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4119D-AE85-4CB2-8F27-DDA89E364B4C}" type="datetimeFigureOut">
              <a:rPr lang="es-ES" smtClean="0"/>
              <a:t>28/05/2017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F6C49-56B7-405B-BEDA-721C47DEA8FC}"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4119D-AE85-4CB2-8F27-DDA89E364B4C}" type="datetimeFigureOut">
              <a:rPr lang="es-ES" smtClean="0"/>
              <a:t>28/05/2017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F6C49-56B7-405B-BEDA-721C47DEA8FC}" type="slidenum">
              <a:rPr lang="es-ES" smtClean="0"/>
              <a:t>‹Nº›</a:t>
            </a:fld>
            <a:endParaRPr lang="es-E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4F4119D-AE85-4CB2-8F27-DDA89E364B4C}" type="datetimeFigureOut">
              <a:rPr lang="es-ES" smtClean="0"/>
              <a:t>28/05/2017</a:t>
            </a:fld>
            <a:endParaRPr lang="es-E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0DF6C49-56B7-405B-BEDA-721C47DEA8F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708920"/>
            <a:ext cx="5637010" cy="882119"/>
          </a:xfrm>
        </p:spPr>
        <p:txBody>
          <a:bodyPr/>
          <a:lstStyle/>
          <a:p>
            <a:pPr algn="ctr"/>
            <a:r>
              <a:rPr lang="es-ES" dirty="0" smtClean="0">
                <a:solidFill>
                  <a:srgbClr val="C00000"/>
                </a:solidFill>
              </a:rPr>
              <a:t>Análisis y Diseño Orientado a Objetos</a:t>
            </a:r>
            <a:endParaRPr lang="es-ES" dirty="0">
              <a:solidFill>
                <a:srgbClr val="C00000"/>
              </a:solidFill>
            </a:endParaRPr>
          </a:p>
        </p:txBody>
      </p:sp>
      <p:sp>
        <p:nvSpPr>
          <p:cNvPr id="2" name="Title 1"/>
          <p:cNvSpPr>
            <a:spLocks noGrp="1"/>
          </p:cNvSpPr>
          <p:nvPr>
            <p:ph type="ctrTitle"/>
          </p:nvPr>
        </p:nvSpPr>
        <p:spPr>
          <a:xfrm>
            <a:off x="827584" y="1628801"/>
            <a:ext cx="7175351" cy="1080120"/>
          </a:xfrm>
        </p:spPr>
        <p:txBody>
          <a:bodyPr/>
          <a:lstStyle/>
          <a:p>
            <a:pPr marL="182880" indent="0" algn="ctr">
              <a:buNone/>
            </a:pPr>
            <a:r>
              <a:rPr lang="es-ES" dirty="0" smtClean="0">
                <a:effectLst/>
              </a:rPr>
              <a:t>Principios SOLID</a:t>
            </a:r>
            <a:endParaRPr lang="es-ES" dirty="0">
              <a:effectLst/>
            </a:endParaRPr>
          </a:p>
        </p:txBody>
      </p:sp>
    </p:spTree>
    <p:extLst>
      <p:ext uri="{BB962C8B-B14F-4D97-AF65-F5344CB8AC3E}">
        <p14:creationId xmlns:p14="http://schemas.microsoft.com/office/powerpoint/2010/main" val="98531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Open/</a:t>
            </a:r>
            <a:r>
              <a:rPr lang="es-ES" dirty="0" err="1" smtClean="0">
                <a:effectLst/>
              </a:rPr>
              <a:t>Closed</a:t>
            </a:r>
            <a:endParaRPr lang="es-ES" dirty="0">
              <a:effectLst/>
            </a:endParaRPr>
          </a:p>
        </p:txBody>
      </p:sp>
      <p:sp>
        <p:nvSpPr>
          <p:cNvPr id="4" name="Rounded Rectangle 3"/>
          <p:cNvSpPr/>
          <p:nvPr/>
        </p:nvSpPr>
        <p:spPr>
          <a:xfrm>
            <a:off x="2751232" y="980728"/>
            <a:ext cx="3384376"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rgbClr val="C00000"/>
                </a:solidFill>
              </a:rPr>
              <a:t>Conclusión</a:t>
            </a:r>
            <a:endParaRPr lang="es-ES" sz="2000" dirty="0">
              <a:solidFill>
                <a:srgbClr val="C00000"/>
              </a:solidFill>
            </a:endParaRPr>
          </a:p>
        </p:txBody>
      </p:sp>
      <p:sp>
        <p:nvSpPr>
          <p:cNvPr id="7" name="Subtitle 2"/>
          <p:cNvSpPr txBox="1">
            <a:spLocks/>
          </p:cNvSpPr>
          <p:nvPr/>
        </p:nvSpPr>
        <p:spPr>
          <a:xfrm>
            <a:off x="1043608" y="2132856"/>
            <a:ext cx="7200800" cy="2592288"/>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indent="-182563">
              <a:buFont typeface="Arial" panose="020B0604020202020204" pitchFamily="34" charset="0"/>
              <a:buChar char="•"/>
            </a:pPr>
            <a:r>
              <a:rPr lang="es-ES" dirty="0"/>
              <a:t>Tener código cerrado a modificación y abierto a extensión nos da la máxima flexibilidad con el mínimo impacto.</a:t>
            </a:r>
          </a:p>
          <a:p>
            <a:pPr indent="-182563">
              <a:buFont typeface="Arial" panose="020B0604020202020204" pitchFamily="34" charset="0"/>
              <a:buChar char="•"/>
            </a:pPr>
            <a:r>
              <a:rPr lang="es-ES" dirty="0"/>
              <a:t>Esta complejidad no siempre compensa, y como el resto de principios, sólo será aplicable si realmente es necesario. </a:t>
            </a:r>
          </a:p>
        </p:txBody>
      </p:sp>
    </p:spTree>
    <p:extLst>
      <p:ext uri="{BB962C8B-B14F-4D97-AF65-F5344CB8AC3E}">
        <p14:creationId xmlns:p14="http://schemas.microsoft.com/office/powerpoint/2010/main" val="1329445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344816" cy="1143000"/>
          </a:xfrm>
        </p:spPr>
        <p:txBody>
          <a:bodyPr/>
          <a:lstStyle/>
          <a:p>
            <a:pPr marL="0" indent="0" algn="ctr">
              <a:buNone/>
            </a:pPr>
            <a:r>
              <a:rPr lang="es-ES" dirty="0" smtClean="0">
                <a:effectLst/>
              </a:rPr>
              <a:t>3/ Sustitución de </a:t>
            </a:r>
            <a:r>
              <a:rPr lang="es-ES" dirty="0" err="1" smtClean="0">
                <a:effectLst/>
              </a:rPr>
              <a:t>Liskov</a:t>
            </a:r>
            <a:endParaRPr lang="es-ES" dirty="0">
              <a:effectLst/>
            </a:endParaRPr>
          </a:p>
        </p:txBody>
      </p:sp>
      <p:sp>
        <p:nvSpPr>
          <p:cNvPr id="5" name="Content Placeholder 2"/>
          <p:cNvSpPr txBox="1">
            <a:spLocks/>
          </p:cNvSpPr>
          <p:nvPr/>
        </p:nvSpPr>
        <p:spPr>
          <a:xfrm>
            <a:off x="467544" y="2348880"/>
            <a:ext cx="8424936" cy="410445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Clr>
                <a:srgbClr val="F14124">
                  <a:lumMod val="75000"/>
                </a:srgbClr>
              </a:buClr>
              <a:buFont typeface="Arial" panose="020B0604020202020204" pitchFamily="34" charset="0"/>
              <a:buChar char="•"/>
            </a:pPr>
            <a:r>
              <a:rPr lang="es-ES" dirty="0" smtClean="0"/>
              <a:t>Si estamos </a:t>
            </a:r>
            <a:r>
              <a:rPr lang="es-ES" dirty="0"/>
              <a:t>usando una clase, y esta clase es extendida, tenemos que poder utilizar cualquiera de las clases hijas y que el programa siga siendo válido</a:t>
            </a:r>
            <a:r>
              <a:rPr lang="es-ES" dirty="0" smtClean="0"/>
              <a:t>.</a:t>
            </a:r>
          </a:p>
          <a:p>
            <a:pPr>
              <a:buClr>
                <a:srgbClr val="F14124">
                  <a:lumMod val="75000"/>
                </a:srgbClr>
              </a:buClr>
              <a:buFont typeface="Arial" panose="020B0604020202020204" pitchFamily="34" charset="0"/>
              <a:buChar char="•"/>
            </a:pPr>
            <a:r>
              <a:rPr lang="es-ES" dirty="0"/>
              <a:t>N</a:t>
            </a:r>
            <a:r>
              <a:rPr lang="es-ES" dirty="0" smtClean="0"/>
              <a:t>os </a:t>
            </a:r>
            <a:r>
              <a:rPr lang="es-ES" dirty="0"/>
              <a:t>obliga a asegurarnos de que cuando extendemos una clase no estamos alterando el comportamiento de la </a:t>
            </a:r>
            <a:r>
              <a:rPr lang="es-ES" dirty="0" smtClean="0"/>
              <a:t>padre.</a:t>
            </a:r>
          </a:p>
          <a:p>
            <a:pPr>
              <a:buClr>
                <a:srgbClr val="F14124">
                  <a:lumMod val="75000"/>
                </a:srgbClr>
              </a:buClr>
            </a:pPr>
            <a:r>
              <a:rPr lang="es-ES" b="1" dirty="0">
                <a:solidFill>
                  <a:prstClr val="black"/>
                </a:solidFill>
              </a:rPr>
              <a:t>Indicadores</a:t>
            </a:r>
            <a:r>
              <a:rPr lang="es-ES" dirty="0">
                <a:solidFill>
                  <a:prstClr val="black"/>
                </a:solidFill>
              </a:rPr>
              <a:t> para determinar su </a:t>
            </a:r>
            <a:r>
              <a:rPr lang="es-ES" dirty="0" smtClean="0">
                <a:solidFill>
                  <a:prstClr val="black"/>
                </a:solidFill>
              </a:rPr>
              <a:t>(in)cumplimiento:</a:t>
            </a:r>
          </a:p>
          <a:p>
            <a:pPr>
              <a:buClr>
                <a:srgbClr val="F14124">
                  <a:lumMod val="75000"/>
                </a:srgbClr>
              </a:buClr>
              <a:buFont typeface="Arial" panose="020B0604020202020204" pitchFamily="34" charset="0"/>
              <a:buChar char="•"/>
            </a:pPr>
            <a:r>
              <a:rPr lang="es-ES" dirty="0"/>
              <a:t>Si un método sobrescrito no hace nada o lanza una excepción, </a:t>
            </a:r>
            <a:r>
              <a:rPr lang="es-ES" sz="1800" dirty="0"/>
              <a:t>es muy probable que estés violando el principio de sustitución de </a:t>
            </a:r>
            <a:r>
              <a:rPr lang="es-ES" sz="1800" dirty="0" err="1" smtClean="0"/>
              <a:t>Liskov</a:t>
            </a:r>
            <a:r>
              <a:rPr lang="es-ES" dirty="0" smtClean="0"/>
              <a:t>.</a:t>
            </a:r>
          </a:p>
          <a:p>
            <a:pPr>
              <a:buClr>
                <a:srgbClr val="F14124">
                  <a:lumMod val="75000"/>
                </a:srgbClr>
              </a:buClr>
              <a:buFont typeface="Arial" panose="020B0604020202020204" pitchFamily="34" charset="0"/>
              <a:buChar char="•"/>
            </a:pPr>
            <a:r>
              <a:rPr lang="es-ES" dirty="0"/>
              <a:t>L</a:t>
            </a:r>
            <a:r>
              <a:rPr lang="es-ES" dirty="0" smtClean="0"/>
              <a:t>os </a:t>
            </a:r>
            <a:r>
              <a:rPr lang="es-ES" dirty="0" err="1"/>
              <a:t>tests</a:t>
            </a:r>
            <a:r>
              <a:rPr lang="es-ES" dirty="0"/>
              <a:t> de la clase padre no funcionan para la </a:t>
            </a:r>
            <a:r>
              <a:rPr lang="es-ES" dirty="0" smtClean="0"/>
              <a:t>hija.</a:t>
            </a:r>
          </a:p>
          <a:p>
            <a:pPr>
              <a:buClr>
                <a:srgbClr val="F14124">
                  <a:lumMod val="75000"/>
                </a:srgbClr>
              </a:buClr>
              <a:buFont typeface="Arial" panose="020B0604020202020204" pitchFamily="34" charset="0"/>
              <a:buChar char="•"/>
            </a:pPr>
            <a:endParaRPr lang="es-ES" dirty="0" smtClean="0"/>
          </a:p>
          <a:p>
            <a:pPr>
              <a:buClr>
                <a:srgbClr val="F14124">
                  <a:lumMod val="75000"/>
                </a:srgbClr>
              </a:buClr>
              <a:buFont typeface="Arial" panose="020B0604020202020204" pitchFamily="34" charset="0"/>
              <a:buChar char="•"/>
            </a:pPr>
            <a:endParaRPr lang="es-ES" dirty="0">
              <a:solidFill>
                <a:prstClr val="black">
                  <a:lumMod val="75000"/>
                  <a:lumOff val="25000"/>
                </a:prstClr>
              </a:solidFill>
            </a:endParaRPr>
          </a:p>
        </p:txBody>
      </p:sp>
      <p:sp>
        <p:nvSpPr>
          <p:cNvPr id="6" name="Rounded Rectangle 5"/>
          <p:cNvSpPr/>
          <p:nvPr/>
        </p:nvSpPr>
        <p:spPr>
          <a:xfrm>
            <a:off x="107504" y="1204784"/>
            <a:ext cx="8928992"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Objetos </a:t>
            </a:r>
            <a:r>
              <a:rPr lang="es-ES" sz="2200" dirty="0">
                <a:solidFill>
                  <a:prstClr val="black"/>
                </a:solidFill>
              </a:rPr>
              <a:t>de un programa deberían ser reemplazables por instancias de sus subtipos sin alterar el correcto funcionamiento del programa.</a:t>
            </a:r>
            <a:endParaRPr lang="es-ES" dirty="0">
              <a:solidFill>
                <a:prstClr val="white"/>
              </a:solidFill>
            </a:endParaRPr>
          </a:p>
        </p:txBody>
      </p:sp>
    </p:spTree>
    <p:extLst>
      <p:ext uri="{BB962C8B-B14F-4D97-AF65-F5344CB8AC3E}">
        <p14:creationId xmlns:p14="http://schemas.microsoft.com/office/powerpoint/2010/main" val="3116221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848872" cy="1143000"/>
          </a:xfrm>
        </p:spPr>
        <p:txBody>
          <a:bodyPr/>
          <a:lstStyle/>
          <a:p>
            <a:pPr marL="0" indent="0" algn="ctr">
              <a:buNone/>
            </a:pPr>
            <a:r>
              <a:rPr lang="es-ES" dirty="0" smtClean="0">
                <a:effectLst/>
              </a:rPr>
              <a:t>Sustitución de </a:t>
            </a:r>
            <a:r>
              <a:rPr lang="es-ES" dirty="0" err="1" smtClean="0">
                <a:effectLst/>
              </a:rPr>
              <a:t>Liskov</a:t>
            </a:r>
            <a:endParaRPr lang="es-ES" dirty="0">
              <a:effectLst/>
            </a:endParaRPr>
          </a:p>
        </p:txBody>
      </p:sp>
      <p:sp>
        <p:nvSpPr>
          <p:cNvPr id="4" name="Rounded Rectangle 3"/>
          <p:cNvSpPr/>
          <p:nvPr/>
        </p:nvSpPr>
        <p:spPr>
          <a:xfrm>
            <a:off x="2751232" y="980728"/>
            <a:ext cx="3384376"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rgbClr val="C00000"/>
                </a:solidFill>
              </a:rPr>
              <a:t>Conclusión</a:t>
            </a:r>
            <a:endParaRPr lang="es-ES" sz="2000" dirty="0">
              <a:solidFill>
                <a:srgbClr val="C00000"/>
              </a:solidFill>
            </a:endParaRPr>
          </a:p>
        </p:txBody>
      </p:sp>
      <p:sp>
        <p:nvSpPr>
          <p:cNvPr id="7" name="Subtitle 2"/>
          <p:cNvSpPr txBox="1">
            <a:spLocks/>
          </p:cNvSpPr>
          <p:nvPr/>
        </p:nvSpPr>
        <p:spPr>
          <a:xfrm>
            <a:off x="1043608" y="2132856"/>
            <a:ext cx="7200800" cy="3456384"/>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indent="-182563">
              <a:buFont typeface="Arial" panose="020B0604020202020204" pitchFamily="34" charset="0"/>
              <a:buChar char="•"/>
            </a:pPr>
            <a:r>
              <a:rPr lang="es-ES" dirty="0"/>
              <a:t>A la larga compensa por la flexibilidad que otorga a la arquitectura de nuestra aplicación.</a:t>
            </a:r>
          </a:p>
          <a:p>
            <a:pPr indent="-182563">
              <a:buFont typeface="Arial" panose="020B0604020202020204" pitchFamily="34" charset="0"/>
              <a:buChar char="•"/>
            </a:pPr>
            <a:r>
              <a:rPr lang="es-ES" dirty="0"/>
              <a:t>Nos ahorrará muchos errores derivados de nuestro afán por modelar lo que vemos en la vida real en clases siguiendo la misma lógica.</a:t>
            </a:r>
          </a:p>
          <a:p>
            <a:pPr indent="-182563">
              <a:buFont typeface="Arial" panose="020B0604020202020204" pitchFamily="34" charset="0"/>
              <a:buChar char="•"/>
            </a:pPr>
            <a:r>
              <a:rPr lang="es-ES" dirty="0"/>
              <a:t>No siempre hay una modelización exacta, por lo que este principio nos ayudará a descubrir la mejor forma de hacerlo. </a:t>
            </a:r>
          </a:p>
        </p:txBody>
      </p:sp>
    </p:spTree>
    <p:extLst>
      <p:ext uri="{BB962C8B-B14F-4D97-AF65-F5344CB8AC3E}">
        <p14:creationId xmlns:p14="http://schemas.microsoft.com/office/powerpoint/2010/main" val="1546781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08912" cy="1143000"/>
          </a:xfrm>
        </p:spPr>
        <p:txBody>
          <a:bodyPr/>
          <a:lstStyle/>
          <a:p>
            <a:pPr marL="0" indent="0" algn="ctr">
              <a:buNone/>
            </a:pPr>
            <a:r>
              <a:rPr lang="es-ES" dirty="0" smtClean="0">
                <a:effectLst/>
              </a:rPr>
              <a:t>4/ Segregación de Interfaces</a:t>
            </a:r>
            <a:endParaRPr lang="es-ES" dirty="0">
              <a:effectLst/>
            </a:endParaRPr>
          </a:p>
        </p:txBody>
      </p:sp>
      <p:sp>
        <p:nvSpPr>
          <p:cNvPr id="5" name="Content Placeholder 2"/>
          <p:cNvSpPr txBox="1">
            <a:spLocks/>
          </p:cNvSpPr>
          <p:nvPr/>
        </p:nvSpPr>
        <p:spPr>
          <a:xfrm>
            <a:off x="467544" y="2348880"/>
            <a:ext cx="8424936" cy="410445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Clr>
                <a:srgbClr val="F14124">
                  <a:lumMod val="75000"/>
                </a:srgbClr>
              </a:buClr>
              <a:buFont typeface="Arial" panose="020B0604020202020204" pitchFamily="34" charset="0"/>
              <a:buChar char="•"/>
            </a:pPr>
            <a:r>
              <a:rPr lang="es-ES" dirty="0"/>
              <a:t> </a:t>
            </a:r>
            <a:r>
              <a:rPr lang="es-ES" dirty="0" smtClean="0"/>
              <a:t>Asegurarnos </a:t>
            </a:r>
            <a:r>
              <a:rPr lang="es-ES" dirty="0"/>
              <a:t>de que todas las clases que implementen </a:t>
            </a:r>
            <a:r>
              <a:rPr lang="es-ES" dirty="0" smtClean="0"/>
              <a:t>interfaces </a:t>
            </a:r>
            <a:r>
              <a:rPr lang="es-ES" dirty="0"/>
              <a:t>vayan a necesitar y ser capaces de agregar comportamientos a todos los métodos</a:t>
            </a:r>
            <a:r>
              <a:rPr lang="es-ES" dirty="0" smtClean="0"/>
              <a:t>.</a:t>
            </a:r>
          </a:p>
          <a:p>
            <a:pPr>
              <a:buClr>
                <a:srgbClr val="F14124">
                  <a:lumMod val="75000"/>
                </a:srgbClr>
              </a:buClr>
              <a:buFont typeface="Arial" panose="020B0604020202020204" pitchFamily="34" charset="0"/>
              <a:buChar char="•"/>
            </a:pPr>
            <a:r>
              <a:rPr lang="es-ES" dirty="0"/>
              <a:t>En caso contrario, es mejor tener varias interfaces más pequeñas</a:t>
            </a:r>
            <a:r>
              <a:rPr lang="es-ES" dirty="0" smtClean="0"/>
              <a:t>.</a:t>
            </a:r>
          </a:p>
          <a:p>
            <a:pPr>
              <a:buClr>
                <a:srgbClr val="F14124">
                  <a:lumMod val="75000"/>
                </a:srgbClr>
              </a:buClr>
              <a:buFont typeface="Arial" panose="020B0604020202020204" pitchFamily="34" charset="0"/>
              <a:buChar char="•"/>
            </a:pPr>
            <a:r>
              <a:rPr lang="es-ES" dirty="0"/>
              <a:t>Las interfaces nos ayudan a </a:t>
            </a:r>
            <a:r>
              <a:rPr lang="es-ES" b="1" dirty="0"/>
              <a:t>desacoplar</a:t>
            </a:r>
            <a:r>
              <a:rPr lang="es-ES" dirty="0"/>
              <a:t> módulos entre sí.</a:t>
            </a:r>
            <a:endParaRPr lang="es-ES" dirty="0" smtClean="0"/>
          </a:p>
          <a:p>
            <a:pPr>
              <a:buClr>
                <a:srgbClr val="F14124">
                  <a:lumMod val="75000"/>
                </a:srgbClr>
              </a:buClr>
            </a:pPr>
            <a:r>
              <a:rPr lang="es-ES" b="1" dirty="0">
                <a:solidFill>
                  <a:prstClr val="black"/>
                </a:solidFill>
              </a:rPr>
              <a:t>Indicadores</a:t>
            </a:r>
            <a:r>
              <a:rPr lang="es-ES" dirty="0">
                <a:solidFill>
                  <a:prstClr val="black"/>
                </a:solidFill>
              </a:rPr>
              <a:t> para determinar su </a:t>
            </a:r>
            <a:r>
              <a:rPr lang="es-ES" dirty="0" smtClean="0">
                <a:solidFill>
                  <a:prstClr val="black"/>
                </a:solidFill>
              </a:rPr>
              <a:t>(in)cumplimiento:</a:t>
            </a:r>
          </a:p>
          <a:p>
            <a:pPr>
              <a:buClr>
                <a:srgbClr val="F14124">
                  <a:lumMod val="75000"/>
                </a:srgbClr>
              </a:buClr>
              <a:buFont typeface="Arial" panose="020B0604020202020204" pitchFamily="34" charset="0"/>
              <a:buChar char="•"/>
            </a:pPr>
            <a:r>
              <a:rPr lang="es-ES" dirty="0" smtClean="0"/>
              <a:t>Al </a:t>
            </a:r>
            <a:r>
              <a:rPr lang="es-ES" dirty="0"/>
              <a:t>implementar una interfaz </a:t>
            </a:r>
            <a:r>
              <a:rPr lang="es-ES" dirty="0" smtClean="0"/>
              <a:t>se observa </a:t>
            </a:r>
            <a:r>
              <a:rPr lang="es-ES" dirty="0"/>
              <a:t>que uno o varios de los métodos no tienen sentido y </a:t>
            </a:r>
            <a:r>
              <a:rPr lang="es-ES" dirty="0" smtClean="0"/>
              <a:t>hace </a:t>
            </a:r>
            <a:r>
              <a:rPr lang="es-ES" dirty="0"/>
              <a:t>falta dejarlos vacíos o lanzar excepciones.</a:t>
            </a:r>
            <a:endParaRPr lang="es-ES" dirty="0" smtClean="0"/>
          </a:p>
          <a:p>
            <a:pPr>
              <a:buClr>
                <a:srgbClr val="F14124">
                  <a:lumMod val="75000"/>
                </a:srgbClr>
              </a:buClr>
              <a:buFont typeface="Arial" panose="020B0604020202020204" pitchFamily="34" charset="0"/>
              <a:buChar char="•"/>
            </a:pPr>
            <a:endParaRPr lang="es-ES" dirty="0" smtClean="0"/>
          </a:p>
          <a:p>
            <a:pPr>
              <a:buClr>
                <a:srgbClr val="F14124">
                  <a:lumMod val="75000"/>
                </a:srgbClr>
              </a:buClr>
              <a:buFont typeface="Arial" panose="020B0604020202020204" pitchFamily="34" charset="0"/>
              <a:buChar char="•"/>
            </a:pPr>
            <a:endParaRPr lang="es-ES" dirty="0">
              <a:solidFill>
                <a:prstClr val="black">
                  <a:lumMod val="75000"/>
                  <a:lumOff val="25000"/>
                </a:prstClr>
              </a:solidFill>
            </a:endParaRPr>
          </a:p>
        </p:txBody>
      </p:sp>
      <p:sp>
        <p:nvSpPr>
          <p:cNvPr id="6" name="Rounded Rectangle 5"/>
          <p:cNvSpPr/>
          <p:nvPr/>
        </p:nvSpPr>
        <p:spPr>
          <a:xfrm>
            <a:off x="971600" y="1268760"/>
            <a:ext cx="7416824"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Muchas </a:t>
            </a:r>
            <a:r>
              <a:rPr lang="es-ES" sz="2200" dirty="0">
                <a:solidFill>
                  <a:prstClr val="black"/>
                </a:solidFill>
              </a:rPr>
              <a:t>interfaces </a:t>
            </a:r>
            <a:r>
              <a:rPr lang="es-ES" sz="2200" dirty="0" smtClean="0">
                <a:solidFill>
                  <a:prstClr val="black"/>
                </a:solidFill>
              </a:rPr>
              <a:t>específicas </a:t>
            </a:r>
            <a:r>
              <a:rPr lang="es-ES" sz="2200" dirty="0">
                <a:solidFill>
                  <a:prstClr val="black"/>
                </a:solidFill>
              </a:rPr>
              <a:t>son mejores que una interfaz de propósito general.</a:t>
            </a:r>
            <a:endParaRPr lang="es-ES" dirty="0">
              <a:solidFill>
                <a:prstClr val="white"/>
              </a:solidFill>
            </a:endParaRPr>
          </a:p>
        </p:txBody>
      </p:sp>
    </p:spTree>
    <p:extLst>
      <p:ext uri="{BB962C8B-B14F-4D97-AF65-F5344CB8AC3E}">
        <p14:creationId xmlns:p14="http://schemas.microsoft.com/office/powerpoint/2010/main" val="210396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1143000"/>
          </a:xfrm>
        </p:spPr>
        <p:txBody>
          <a:bodyPr/>
          <a:lstStyle/>
          <a:p>
            <a:pPr marL="0" indent="0" algn="ctr">
              <a:buNone/>
            </a:pPr>
            <a:r>
              <a:rPr lang="es-ES" dirty="0">
                <a:effectLst/>
              </a:rPr>
              <a:t>Segregación de Interfaces</a:t>
            </a:r>
          </a:p>
        </p:txBody>
      </p:sp>
      <p:sp>
        <p:nvSpPr>
          <p:cNvPr id="4" name="Rounded Rectangle 3"/>
          <p:cNvSpPr/>
          <p:nvPr/>
        </p:nvSpPr>
        <p:spPr>
          <a:xfrm>
            <a:off x="2751232" y="980728"/>
            <a:ext cx="3384376"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rgbClr val="C00000"/>
                </a:solidFill>
              </a:rPr>
              <a:t>Conclusión</a:t>
            </a:r>
            <a:endParaRPr lang="es-ES" sz="2000" dirty="0">
              <a:solidFill>
                <a:srgbClr val="C00000"/>
              </a:solidFill>
            </a:endParaRPr>
          </a:p>
        </p:txBody>
      </p:sp>
      <p:sp>
        <p:nvSpPr>
          <p:cNvPr id="7" name="Subtitle 2"/>
          <p:cNvSpPr txBox="1">
            <a:spLocks/>
          </p:cNvSpPr>
          <p:nvPr/>
        </p:nvSpPr>
        <p:spPr>
          <a:xfrm>
            <a:off x="1043608" y="2132856"/>
            <a:ext cx="7200800" cy="3096344"/>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indent="-182563">
              <a:buFont typeface="Arial" panose="020B0604020202020204" pitchFamily="34" charset="0"/>
              <a:buChar char="•"/>
            </a:pPr>
            <a:r>
              <a:rPr lang="es-ES" dirty="0"/>
              <a:t>Reaprovechar </a:t>
            </a:r>
            <a:r>
              <a:rPr lang="es-ES" dirty="0"/>
              <a:t>los interfaces en otras clases. </a:t>
            </a:r>
            <a:endParaRPr lang="es-ES" dirty="0" smtClean="0"/>
          </a:p>
          <a:p>
            <a:pPr indent="-182563">
              <a:buFont typeface="Arial" panose="020B0604020202020204" pitchFamily="34" charset="0"/>
              <a:buChar char="•"/>
            </a:pPr>
            <a:r>
              <a:rPr lang="es-ES" dirty="0" smtClean="0"/>
              <a:t>No </a:t>
            </a:r>
            <a:r>
              <a:rPr lang="es-ES" dirty="0"/>
              <a:t>obligar a ninguna clase a implementar métodos que no utiliza.</a:t>
            </a:r>
          </a:p>
          <a:p>
            <a:pPr indent="-182563">
              <a:buFont typeface="Arial" panose="020B0604020202020204" pitchFamily="34" charset="0"/>
              <a:buChar char="•"/>
            </a:pPr>
            <a:r>
              <a:rPr lang="es-ES" dirty="0"/>
              <a:t>Esto nos evitará problemas que nos pueden llevar a errores inesperados y a dependencias no deseadas. </a:t>
            </a:r>
          </a:p>
        </p:txBody>
      </p:sp>
    </p:spTree>
    <p:extLst>
      <p:ext uri="{BB962C8B-B14F-4D97-AF65-F5344CB8AC3E}">
        <p14:creationId xmlns:p14="http://schemas.microsoft.com/office/powerpoint/2010/main" val="167358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424936" cy="1143000"/>
          </a:xfrm>
        </p:spPr>
        <p:txBody>
          <a:bodyPr/>
          <a:lstStyle/>
          <a:p>
            <a:pPr marL="0" indent="0" algn="ctr">
              <a:buNone/>
            </a:pPr>
            <a:r>
              <a:rPr lang="es-ES" dirty="0">
                <a:effectLst/>
              </a:rPr>
              <a:t>5</a:t>
            </a:r>
            <a:r>
              <a:rPr lang="es-ES" dirty="0" smtClean="0">
                <a:effectLst/>
              </a:rPr>
              <a:t>/ Inversión de Dependencias</a:t>
            </a:r>
            <a:endParaRPr lang="es-ES" dirty="0">
              <a:effectLst/>
            </a:endParaRPr>
          </a:p>
        </p:txBody>
      </p:sp>
      <p:sp>
        <p:nvSpPr>
          <p:cNvPr id="5" name="Content Placeholder 2"/>
          <p:cNvSpPr txBox="1">
            <a:spLocks/>
          </p:cNvSpPr>
          <p:nvPr/>
        </p:nvSpPr>
        <p:spPr>
          <a:xfrm>
            <a:off x="323528" y="3068960"/>
            <a:ext cx="8424936" cy="201622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Clr>
                <a:srgbClr val="F14124">
                  <a:lumMod val="75000"/>
                </a:srgbClr>
              </a:buClr>
              <a:buFont typeface="Arial" panose="020B0604020202020204" pitchFamily="34" charset="0"/>
              <a:buChar char="•"/>
            </a:pPr>
            <a:r>
              <a:rPr lang="es-ES" dirty="0" smtClean="0"/>
              <a:t>Las clases de alto nivel no deberían depender de las clases de bajo nivel. Ambas deberían depender de las abstracciones.</a:t>
            </a:r>
          </a:p>
          <a:p>
            <a:pPr>
              <a:buClr>
                <a:srgbClr val="F14124">
                  <a:lumMod val="75000"/>
                </a:srgbClr>
              </a:buClr>
              <a:buFont typeface="Arial" panose="020B0604020202020204" pitchFamily="34" charset="0"/>
              <a:buChar char="•"/>
            </a:pPr>
            <a:r>
              <a:rPr lang="es-ES" dirty="0" smtClean="0"/>
              <a:t>Las abstracciones no deberían depender de los detalles. Los detalles deberían depender de las abstracciones.</a:t>
            </a:r>
          </a:p>
          <a:p>
            <a:pPr>
              <a:buClr>
                <a:srgbClr val="F14124">
                  <a:lumMod val="75000"/>
                </a:srgbClr>
              </a:buClr>
              <a:buFont typeface="Arial" panose="020B0604020202020204" pitchFamily="34" charset="0"/>
              <a:buChar char="•"/>
            </a:pPr>
            <a:endParaRPr lang="es-ES" dirty="0" smtClean="0"/>
          </a:p>
          <a:p>
            <a:pPr>
              <a:buClr>
                <a:srgbClr val="F14124">
                  <a:lumMod val="75000"/>
                </a:srgbClr>
              </a:buClr>
              <a:buFont typeface="Arial" panose="020B0604020202020204" pitchFamily="34" charset="0"/>
              <a:buChar char="•"/>
            </a:pPr>
            <a:endParaRPr lang="es-ES" dirty="0">
              <a:solidFill>
                <a:prstClr val="black">
                  <a:lumMod val="75000"/>
                  <a:lumOff val="25000"/>
                </a:prstClr>
              </a:solidFill>
            </a:endParaRPr>
          </a:p>
        </p:txBody>
      </p:sp>
      <p:sp>
        <p:nvSpPr>
          <p:cNvPr id="6" name="Rounded Rectangle 5"/>
          <p:cNvSpPr/>
          <p:nvPr/>
        </p:nvSpPr>
        <p:spPr>
          <a:xfrm>
            <a:off x="1589269" y="1204784"/>
            <a:ext cx="6408712"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Depender </a:t>
            </a:r>
            <a:r>
              <a:rPr lang="es-ES" sz="2200" dirty="0">
                <a:solidFill>
                  <a:prstClr val="black"/>
                </a:solidFill>
              </a:rPr>
              <a:t>de abstracciones, no depender de implementaciones.</a:t>
            </a:r>
            <a:endParaRPr lang="es-ES" dirty="0">
              <a:solidFill>
                <a:prstClr val="white"/>
              </a:solidFill>
            </a:endParaRPr>
          </a:p>
        </p:txBody>
      </p:sp>
      <p:sp>
        <p:nvSpPr>
          <p:cNvPr id="3" name="Rectangle 2"/>
          <p:cNvSpPr/>
          <p:nvPr/>
        </p:nvSpPr>
        <p:spPr>
          <a:xfrm>
            <a:off x="467544" y="2580293"/>
            <a:ext cx="1340432" cy="400110"/>
          </a:xfrm>
          <a:prstGeom prst="rect">
            <a:avLst/>
          </a:prstGeom>
        </p:spPr>
        <p:txBody>
          <a:bodyPr wrap="none">
            <a:spAutoFit/>
          </a:bodyPr>
          <a:lstStyle/>
          <a:p>
            <a:r>
              <a:rPr lang="es-ES" sz="2000" dirty="0" smtClean="0">
                <a:solidFill>
                  <a:srgbClr val="C00000"/>
                </a:solidFill>
              </a:rPr>
              <a:t>Definición</a:t>
            </a:r>
            <a:endParaRPr lang="es-ES" dirty="0"/>
          </a:p>
        </p:txBody>
      </p:sp>
    </p:spTree>
    <p:extLst>
      <p:ext uri="{BB962C8B-B14F-4D97-AF65-F5344CB8AC3E}">
        <p14:creationId xmlns:p14="http://schemas.microsoft.com/office/powerpoint/2010/main" val="640744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424936" cy="1143000"/>
          </a:xfrm>
        </p:spPr>
        <p:txBody>
          <a:bodyPr/>
          <a:lstStyle/>
          <a:p>
            <a:pPr marL="0" indent="0" algn="ctr">
              <a:buNone/>
            </a:pPr>
            <a:r>
              <a:rPr lang="es-ES" dirty="0">
                <a:effectLst/>
              </a:rPr>
              <a:t>5</a:t>
            </a:r>
            <a:r>
              <a:rPr lang="es-ES" dirty="0" smtClean="0">
                <a:effectLst/>
              </a:rPr>
              <a:t>/ Inversión de Dependencias</a:t>
            </a:r>
            <a:endParaRPr lang="es-ES" dirty="0">
              <a:effectLst/>
            </a:endParaRPr>
          </a:p>
        </p:txBody>
      </p:sp>
      <p:sp>
        <p:nvSpPr>
          <p:cNvPr id="5" name="Content Placeholder 2"/>
          <p:cNvSpPr txBox="1">
            <a:spLocks/>
          </p:cNvSpPr>
          <p:nvPr/>
        </p:nvSpPr>
        <p:spPr>
          <a:xfrm>
            <a:off x="323528" y="2780928"/>
            <a:ext cx="8640960" cy="3305099"/>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Clr>
                <a:srgbClr val="F14124">
                  <a:lumMod val="75000"/>
                </a:srgbClr>
              </a:buClr>
              <a:buNone/>
            </a:pPr>
            <a:r>
              <a:rPr lang="es-ES" dirty="0"/>
              <a:t>En la programación vista desde el modo tradicional, cuando un módulo depende de otro módulo, se crea una nueva instancia y la utiliza sin más </a:t>
            </a:r>
            <a:r>
              <a:rPr lang="es-ES" dirty="0" smtClean="0"/>
              <a:t>complicaciones…</a:t>
            </a:r>
            <a:r>
              <a:rPr lang="es-ES" dirty="0" smtClean="0">
                <a:solidFill>
                  <a:srgbClr val="C00000"/>
                </a:solidFill>
              </a:rPr>
              <a:t>problemas:</a:t>
            </a:r>
          </a:p>
          <a:p>
            <a:pPr>
              <a:buClr>
                <a:srgbClr val="F14124">
                  <a:lumMod val="75000"/>
                </a:srgbClr>
              </a:buClr>
              <a:buFont typeface="Arial" panose="020B0604020202020204" pitchFamily="34" charset="0"/>
              <a:buChar char="•"/>
            </a:pPr>
            <a:r>
              <a:rPr lang="es-ES" dirty="0" smtClean="0"/>
              <a:t>La parte </a:t>
            </a:r>
            <a:r>
              <a:rPr lang="es-ES" dirty="0"/>
              <a:t>más genérica de nuestro código (lo que llamaríamos el dominio o lógica de negocio) dependerá por todas partes de detalles de </a:t>
            </a:r>
            <a:r>
              <a:rPr lang="es-ES" dirty="0" smtClean="0"/>
              <a:t>implementación.</a:t>
            </a:r>
          </a:p>
          <a:p>
            <a:pPr>
              <a:buClr>
                <a:srgbClr val="F14124">
                  <a:lumMod val="75000"/>
                </a:srgbClr>
              </a:buClr>
              <a:buFont typeface="Arial" panose="020B0604020202020204" pitchFamily="34" charset="0"/>
              <a:buChar char="•"/>
            </a:pPr>
            <a:r>
              <a:rPr lang="es-ES" dirty="0"/>
              <a:t>No quedan claras las </a:t>
            </a:r>
            <a:r>
              <a:rPr lang="es-ES" dirty="0" smtClean="0"/>
              <a:t>dependencias.</a:t>
            </a:r>
          </a:p>
          <a:p>
            <a:pPr>
              <a:buClr>
                <a:srgbClr val="F14124">
                  <a:lumMod val="75000"/>
                </a:srgbClr>
              </a:buClr>
              <a:buFont typeface="Arial" panose="020B0604020202020204" pitchFamily="34" charset="0"/>
              <a:buChar char="•"/>
            </a:pPr>
            <a:r>
              <a:rPr lang="es-ES" dirty="0"/>
              <a:t>Es muy complicado hacer </a:t>
            </a:r>
            <a:r>
              <a:rPr lang="es-ES" dirty="0" err="1" smtClean="0"/>
              <a:t>tests</a:t>
            </a:r>
            <a:r>
              <a:rPr lang="es-ES" dirty="0" smtClean="0"/>
              <a:t>.</a:t>
            </a:r>
          </a:p>
          <a:p>
            <a:pPr>
              <a:buClr>
                <a:srgbClr val="F14124">
                  <a:lumMod val="75000"/>
                </a:srgbClr>
              </a:buClr>
              <a:buFont typeface="Arial" panose="020B0604020202020204" pitchFamily="34" charset="0"/>
              <a:buChar char="•"/>
            </a:pPr>
            <a:endParaRPr lang="es-ES" dirty="0" smtClean="0"/>
          </a:p>
          <a:p>
            <a:pPr>
              <a:buClr>
                <a:srgbClr val="F14124">
                  <a:lumMod val="75000"/>
                </a:srgbClr>
              </a:buClr>
              <a:buFont typeface="Arial" panose="020B0604020202020204" pitchFamily="34" charset="0"/>
              <a:buChar char="•"/>
            </a:pPr>
            <a:endParaRPr lang="es-ES" dirty="0">
              <a:solidFill>
                <a:prstClr val="black">
                  <a:lumMod val="75000"/>
                  <a:lumOff val="25000"/>
                </a:prstClr>
              </a:solidFill>
            </a:endParaRPr>
          </a:p>
        </p:txBody>
      </p:sp>
      <p:sp>
        <p:nvSpPr>
          <p:cNvPr id="6" name="Rounded Rectangle 5"/>
          <p:cNvSpPr/>
          <p:nvPr/>
        </p:nvSpPr>
        <p:spPr>
          <a:xfrm>
            <a:off x="1589269" y="1204784"/>
            <a:ext cx="6408712"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Depender </a:t>
            </a:r>
            <a:r>
              <a:rPr lang="es-ES" sz="2200" dirty="0">
                <a:solidFill>
                  <a:prstClr val="black"/>
                </a:solidFill>
              </a:rPr>
              <a:t>de abstracciones, no depender de implementaciones.</a:t>
            </a:r>
            <a:endParaRPr lang="es-ES" dirty="0">
              <a:solidFill>
                <a:prstClr val="white"/>
              </a:solidFill>
            </a:endParaRPr>
          </a:p>
        </p:txBody>
      </p:sp>
      <p:sp>
        <p:nvSpPr>
          <p:cNvPr id="3" name="Rectangle 2"/>
          <p:cNvSpPr/>
          <p:nvPr/>
        </p:nvSpPr>
        <p:spPr>
          <a:xfrm>
            <a:off x="384417" y="2337878"/>
            <a:ext cx="1944216" cy="400110"/>
          </a:xfrm>
          <a:prstGeom prst="rect">
            <a:avLst/>
          </a:prstGeom>
        </p:spPr>
        <p:txBody>
          <a:bodyPr wrap="square">
            <a:spAutoFit/>
          </a:bodyPr>
          <a:lstStyle/>
          <a:p>
            <a:r>
              <a:rPr lang="es-ES" sz="2000" dirty="0" smtClean="0">
                <a:solidFill>
                  <a:srgbClr val="C00000"/>
                </a:solidFill>
              </a:rPr>
              <a:t>EL PROBLEMA</a:t>
            </a:r>
            <a:endParaRPr lang="es-ES" dirty="0"/>
          </a:p>
        </p:txBody>
      </p:sp>
    </p:spTree>
    <p:extLst>
      <p:ext uri="{BB962C8B-B14F-4D97-AF65-F5344CB8AC3E}">
        <p14:creationId xmlns:p14="http://schemas.microsoft.com/office/powerpoint/2010/main" val="211821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80920" cy="1143000"/>
          </a:xfrm>
        </p:spPr>
        <p:txBody>
          <a:bodyPr/>
          <a:lstStyle/>
          <a:p>
            <a:pPr marL="0" indent="0" algn="ctr">
              <a:buNone/>
            </a:pPr>
            <a:r>
              <a:rPr lang="es-ES" dirty="0">
                <a:effectLst/>
              </a:rPr>
              <a:t>5</a:t>
            </a:r>
            <a:r>
              <a:rPr lang="es-ES" dirty="0" smtClean="0">
                <a:effectLst/>
              </a:rPr>
              <a:t>/ Inversión de Dependencias</a:t>
            </a:r>
            <a:endParaRPr lang="es-ES" dirty="0">
              <a:effectLst/>
            </a:endParaRPr>
          </a:p>
        </p:txBody>
      </p:sp>
      <p:sp>
        <p:nvSpPr>
          <p:cNvPr id="4" name="Rounded Rectangle 3"/>
          <p:cNvSpPr/>
          <p:nvPr/>
        </p:nvSpPr>
        <p:spPr>
          <a:xfrm>
            <a:off x="569063" y="2204864"/>
            <a:ext cx="7272808"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200" b="1" dirty="0" smtClean="0">
                <a:solidFill>
                  <a:prstClr val="black"/>
                </a:solidFill>
              </a:rPr>
              <a:t>Indicadores</a:t>
            </a:r>
            <a:r>
              <a:rPr lang="es-ES" sz="2200" dirty="0" smtClean="0">
                <a:solidFill>
                  <a:prstClr val="black"/>
                </a:solidFill>
              </a:rPr>
              <a:t> para determinar su (in)cumplimiento:</a:t>
            </a:r>
            <a:endParaRPr lang="es-ES" dirty="0"/>
          </a:p>
        </p:txBody>
      </p:sp>
      <p:sp>
        <p:nvSpPr>
          <p:cNvPr id="5" name="Content Placeholder 2"/>
          <p:cNvSpPr txBox="1">
            <a:spLocks/>
          </p:cNvSpPr>
          <p:nvPr/>
        </p:nvSpPr>
        <p:spPr>
          <a:xfrm>
            <a:off x="581157" y="2924944"/>
            <a:ext cx="8424936" cy="1728192"/>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ES" dirty="0" smtClean="0"/>
              <a:t>Cualquier </a:t>
            </a:r>
            <a:r>
              <a:rPr lang="es-ES" dirty="0"/>
              <a:t>instanciación de clases complejas o módulos es una violación de este principio. </a:t>
            </a:r>
            <a:endParaRPr lang="es-ES" dirty="0" smtClean="0"/>
          </a:p>
          <a:p>
            <a:pPr>
              <a:buFont typeface="Arial" panose="020B0604020202020204" pitchFamily="34" charset="0"/>
              <a:buChar char="•"/>
            </a:pPr>
            <a:r>
              <a:rPr lang="es-ES" dirty="0"/>
              <a:t>N</a:t>
            </a:r>
            <a:r>
              <a:rPr lang="es-ES" dirty="0" smtClean="0"/>
              <a:t>o </a:t>
            </a:r>
            <a:r>
              <a:rPr lang="es-ES" dirty="0"/>
              <a:t>puedas </a:t>
            </a:r>
            <a:r>
              <a:rPr lang="es-ES" dirty="0" smtClean="0"/>
              <a:t>probar (</a:t>
            </a:r>
            <a:r>
              <a:rPr lang="es-ES" dirty="0" err="1" smtClean="0"/>
              <a:t>tests</a:t>
            </a:r>
            <a:r>
              <a:rPr lang="es-ES" dirty="0" smtClean="0"/>
              <a:t>) </a:t>
            </a:r>
            <a:r>
              <a:rPr lang="es-ES" dirty="0"/>
              <a:t>esa clase con facilidad porque </a:t>
            </a:r>
            <a:r>
              <a:rPr lang="es-ES" dirty="0" smtClean="0"/>
              <a:t>dependen </a:t>
            </a:r>
            <a:r>
              <a:rPr lang="es-ES" dirty="0"/>
              <a:t>del código de otra clase.</a:t>
            </a:r>
          </a:p>
        </p:txBody>
      </p:sp>
      <p:sp>
        <p:nvSpPr>
          <p:cNvPr id="7" name="Rounded Rectangle 6"/>
          <p:cNvSpPr/>
          <p:nvPr/>
        </p:nvSpPr>
        <p:spPr>
          <a:xfrm>
            <a:off x="1589269" y="1204784"/>
            <a:ext cx="6408712"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Depender </a:t>
            </a:r>
            <a:r>
              <a:rPr lang="es-ES" sz="2200" dirty="0">
                <a:solidFill>
                  <a:prstClr val="black"/>
                </a:solidFill>
              </a:rPr>
              <a:t>de abstracciones, no depender de implementaciones.</a:t>
            </a:r>
            <a:endParaRPr lang="es-ES" dirty="0">
              <a:solidFill>
                <a:prstClr val="white"/>
              </a:solidFill>
            </a:endParaRPr>
          </a:p>
        </p:txBody>
      </p:sp>
    </p:spTree>
    <p:extLst>
      <p:ext uri="{BB962C8B-B14F-4D97-AF65-F5344CB8AC3E}">
        <p14:creationId xmlns:p14="http://schemas.microsoft.com/office/powerpoint/2010/main" val="273161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1143000"/>
          </a:xfrm>
        </p:spPr>
        <p:txBody>
          <a:bodyPr/>
          <a:lstStyle/>
          <a:p>
            <a:pPr marL="0" indent="0" algn="ctr">
              <a:buNone/>
            </a:pPr>
            <a:r>
              <a:rPr lang="es-ES" dirty="0" smtClean="0">
                <a:effectLst/>
              </a:rPr>
              <a:t>Inversión de Dependencias</a:t>
            </a:r>
            <a:endParaRPr lang="es-ES" dirty="0">
              <a:effectLst/>
            </a:endParaRPr>
          </a:p>
        </p:txBody>
      </p:sp>
      <p:sp>
        <p:nvSpPr>
          <p:cNvPr id="4" name="Rounded Rectangle 3"/>
          <p:cNvSpPr/>
          <p:nvPr/>
        </p:nvSpPr>
        <p:spPr>
          <a:xfrm>
            <a:off x="2751232" y="980728"/>
            <a:ext cx="3384376"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rgbClr val="C00000"/>
                </a:solidFill>
              </a:rPr>
              <a:t>Conclusión</a:t>
            </a:r>
            <a:endParaRPr lang="es-ES" sz="2000" dirty="0">
              <a:solidFill>
                <a:srgbClr val="C00000"/>
              </a:solidFill>
            </a:endParaRPr>
          </a:p>
        </p:txBody>
      </p:sp>
      <p:sp>
        <p:nvSpPr>
          <p:cNvPr id="7" name="Subtitle 2"/>
          <p:cNvSpPr txBox="1">
            <a:spLocks/>
          </p:cNvSpPr>
          <p:nvPr/>
        </p:nvSpPr>
        <p:spPr>
          <a:xfrm>
            <a:off x="1043608" y="2132856"/>
            <a:ext cx="7200800" cy="2952328"/>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indent="-182563">
              <a:buFont typeface="Arial" panose="020B0604020202020204" pitchFamily="34" charset="0"/>
              <a:buChar char="•"/>
            </a:pPr>
            <a:r>
              <a:rPr lang="es-ES" dirty="0"/>
              <a:t>Este mecanismo nos obliga a organizar nuestro código de una manera muy distinta a como estamos acostumbrados, y en contra de lo que la lógica dicta inicialmente.</a:t>
            </a:r>
          </a:p>
          <a:p>
            <a:pPr indent="-182563">
              <a:buFont typeface="Arial" panose="020B0604020202020204" pitchFamily="34" charset="0"/>
              <a:buChar char="•"/>
            </a:pPr>
            <a:r>
              <a:rPr lang="es-ES" dirty="0"/>
              <a:t>A la larga compensa por la flexibilidad que otorga a la arquitectura de nuestra aplicación. </a:t>
            </a:r>
          </a:p>
        </p:txBody>
      </p:sp>
    </p:spTree>
    <p:extLst>
      <p:ext uri="{BB962C8B-B14F-4D97-AF65-F5344CB8AC3E}">
        <p14:creationId xmlns:p14="http://schemas.microsoft.com/office/powerpoint/2010/main" val="365805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SOLID</a:t>
            </a:r>
            <a:endParaRPr lang="es-ES" dirty="0">
              <a:effectLst/>
            </a:endParaRPr>
          </a:p>
        </p:txBody>
      </p:sp>
      <p:sp>
        <p:nvSpPr>
          <p:cNvPr id="3" name="Content Placeholder 2"/>
          <p:cNvSpPr>
            <a:spLocks noGrp="1"/>
          </p:cNvSpPr>
          <p:nvPr>
            <p:ph sz="quarter" idx="13"/>
          </p:nvPr>
        </p:nvSpPr>
        <p:spPr>
          <a:xfrm>
            <a:off x="683568" y="1484784"/>
            <a:ext cx="7776864" cy="4896544"/>
          </a:xfrm>
        </p:spPr>
        <p:txBody>
          <a:bodyPr>
            <a:normAutofit/>
          </a:bodyPr>
          <a:lstStyle/>
          <a:p>
            <a:pPr>
              <a:buFont typeface="Arial" panose="020B0604020202020204" pitchFamily="34" charset="0"/>
              <a:buChar char="•"/>
            </a:pPr>
            <a:r>
              <a:rPr lang="es-ES" dirty="0" smtClean="0"/>
              <a:t>Conjunto de Principios para escribir </a:t>
            </a:r>
            <a:r>
              <a:rPr lang="es-ES" b="1" dirty="0" smtClean="0"/>
              <a:t>software de calidad</a:t>
            </a:r>
          </a:p>
          <a:p>
            <a:pPr>
              <a:buFont typeface="Arial" panose="020B0604020202020204" pitchFamily="34" charset="0"/>
              <a:buChar char="•"/>
            </a:pPr>
            <a:r>
              <a:rPr lang="es-ES" dirty="0" smtClean="0"/>
              <a:t>Lenguajes de Programación Orientados a Objetos (</a:t>
            </a:r>
            <a:r>
              <a:rPr lang="es-ES" b="1" dirty="0" smtClean="0"/>
              <a:t>OOP</a:t>
            </a:r>
            <a:r>
              <a:rPr lang="es-ES" dirty="0" smtClean="0"/>
              <a:t>)</a:t>
            </a:r>
          </a:p>
          <a:p>
            <a:pPr>
              <a:buFont typeface="Arial" panose="020B0604020202020204" pitchFamily="34" charset="0"/>
              <a:buChar char="•"/>
            </a:pPr>
            <a:r>
              <a:rPr lang="es-ES" b="1" dirty="0" smtClean="0"/>
              <a:t>Reutilización</a:t>
            </a:r>
            <a:r>
              <a:rPr lang="es-ES" dirty="0" smtClean="0"/>
              <a:t> del Diseño</a:t>
            </a:r>
          </a:p>
          <a:p>
            <a:pPr>
              <a:buFont typeface="Arial" panose="020B0604020202020204" pitchFamily="34" charset="0"/>
              <a:buChar char="•"/>
            </a:pPr>
            <a:r>
              <a:rPr lang="es-ES" dirty="0" smtClean="0"/>
              <a:t>Proveer </a:t>
            </a:r>
            <a:r>
              <a:rPr lang="es-ES" b="1" dirty="0" smtClean="0"/>
              <a:t>flexibilidad</a:t>
            </a:r>
          </a:p>
          <a:p>
            <a:pPr>
              <a:buFont typeface="Arial" panose="020B0604020202020204" pitchFamily="34" charset="0"/>
              <a:buChar char="•"/>
            </a:pPr>
            <a:r>
              <a:rPr lang="es-ES" dirty="0" smtClean="0"/>
              <a:t>Código </a:t>
            </a:r>
            <a:r>
              <a:rPr lang="es-ES" b="1" dirty="0" smtClean="0"/>
              <a:t>más fácil de leer, testear y mantener</a:t>
            </a:r>
          </a:p>
          <a:p>
            <a:pPr>
              <a:buFont typeface="Arial" panose="020B0604020202020204" pitchFamily="34" charset="0"/>
              <a:buChar char="•"/>
            </a:pPr>
            <a:r>
              <a:rPr lang="es-ES" b="1" dirty="0" smtClean="0"/>
              <a:t>Refactorización</a:t>
            </a:r>
            <a:r>
              <a:rPr lang="es-ES" dirty="0" smtClean="0"/>
              <a:t> más sencilla</a:t>
            </a:r>
          </a:p>
          <a:p>
            <a:pPr marL="45720" indent="0">
              <a:buNone/>
            </a:pPr>
            <a:endParaRPr lang="es-ES" dirty="0" smtClean="0"/>
          </a:p>
          <a:p>
            <a:pPr marL="45720" indent="0">
              <a:buNone/>
            </a:pPr>
            <a:endParaRPr lang="es-ES" dirty="0"/>
          </a:p>
          <a:p>
            <a:pPr marL="45720" indent="0" algn="r">
              <a:buNone/>
            </a:pPr>
            <a:r>
              <a:rPr lang="es-ES" sz="2000" i="1" dirty="0" smtClean="0">
                <a:solidFill>
                  <a:srgbClr val="C00000"/>
                </a:solidFill>
              </a:rPr>
              <a:t>Robert C. Martin</a:t>
            </a:r>
          </a:p>
          <a:p>
            <a:pPr marL="45720" indent="0" algn="r">
              <a:buNone/>
            </a:pPr>
            <a:r>
              <a:rPr lang="es-ES" sz="2000" i="1" dirty="0" smtClean="0"/>
              <a:t>(</a:t>
            </a:r>
            <a:r>
              <a:rPr lang="es-ES" sz="2000" i="1" dirty="0" err="1" smtClean="0"/>
              <a:t>Uncle</a:t>
            </a:r>
            <a:r>
              <a:rPr lang="es-ES" sz="2000" i="1" dirty="0" smtClean="0"/>
              <a:t> Bob)</a:t>
            </a:r>
          </a:p>
        </p:txBody>
      </p:sp>
    </p:spTree>
    <p:extLst>
      <p:ext uri="{BB962C8B-B14F-4D97-AF65-F5344CB8AC3E}">
        <p14:creationId xmlns:p14="http://schemas.microsoft.com/office/powerpoint/2010/main" val="2922379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SOLID</a:t>
            </a:r>
            <a:endParaRPr lang="es-ES" dirty="0">
              <a:effectLst/>
            </a:endParaRPr>
          </a:p>
        </p:txBody>
      </p:sp>
      <p:sp>
        <p:nvSpPr>
          <p:cNvPr id="3" name="Content Placeholder 2"/>
          <p:cNvSpPr>
            <a:spLocks noGrp="1"/>
          </p:cNvSpPr>
          <p:nvPr>
            <p:ph sz="quarter" idx="13"/>
          </p:nvPr>
        </p:nvSpPr>
        <p:spPr>
          <a:xfrm>
            <a:off x="1619672" y="1700808"/>
            <a:ext cx="5544616" cy="3474720"/>
          </a:xfrm>
        </p:spPr>
        <p:txBody>
          <a:bodyPr>
            <a:normAutofit/>
          </a:bodyPr>
          <a:lstStyle/>
          <a:p>
            <a:pPr marL="45720" indent="0">
              <a:buNone/>
            </a:pPr>
            <a:r>
              <a:rPr lang="es-ES" sz="2800" b="1" dirty="0" smtClean="0"/>
              <a:t>S</a:t>
            </a:r>
            <a:r>
              <a:rPr lang="es-ES" sz="2400" i="1" dirty="0" smtClean="0"/>
              <a:t>ingle </a:t>
            </a:r>
            <a:r>
              <a:rPr lang="es-ES" sz="2400" i="1" dirty="0" err="1" smtClean="0"/>
              <a:t>responsibility</a:t>
            </a:r>
            <a:r>
              <a:rPr lang="es-ES" sz="2400" i="1" dirty="0" smtClean="0"/>
              <a:t> </a:t>
            </a:r>
            <a:r>
              <a:rPr lang="es-ES" sz="2400" i="1" dirty="0" err="1" smtClean="0"/>
              <a:t>principle</a:t>
            </a:r>
            <a:r>
              <a:rPr lang="es-ES" sz="2400" i="1" dirty="0" smtClean="0"/>
              <a:t> (SRP)</a:t>
            </a:r>
          </a:p>
          <a:p>
            <a:pPr marL="45720" indent="0">
              <a:buNone/>
            </a:pPr>
            <a:r>
              <a:rPr lang="es-ES" sz="2800" b="1" dirty="0" smtClean="0"/>
              <a:t>O</a:t>
            </a:r>
            <a:r>
              <a:rPr lang="es-ES" sz="2400" i="1" dirty="0" smtClean="0"/>
              <a:t>pen/</a:t>
            </a:r>
            <a:r>
              <a:rPr lang="es-ES" sz="2400" i="1" dirty="0" err="1" smtClean="0"/>
              <a:t>closed</a:t>
            </a:r>
            <a:r>
              <a:rPr lang="es-ES" sz="2400" i="1" dirty="0" smtClean="0"/>
              <a:t> </a:t>
            </a:r>
            <a:r>
              <a:rPr lang="es-ES" sz="2400" i="1" dirty="0" err="1" smtClean="0"/>
              <a:t>principle</a:t>
            </a:r>
            <a:r>
              <a:rPr lang="es-ES" sz="2400" i="1" dirty="0" smtClean="0"/>
              <a:t> (OCP)</a:t>
            </a:r>
          </a:p>
          <a:p>
            <a:pPr marL="45720" indent="0">
              <a:buNone/>
            </a:pPr>
            <a:r>
              <a:rPr lang="es-ES" sz="2800" b="1" dirty="0" err="1" smtClean="0"/>
              <a:t>L</a:t>
            </a:r>
            <a:r>
              <a:rPr lang="es-ES" sz="2400" i="1" dirty="0" err="1" smtClean="0"/>
              <a:t>iskov</a:t>
            </a:r>
            <a:r>
              <a:rPr lang="es-ES" sz="2400" i="1" dirty="0" smtClean="0"/>
              <a:t> </a:t>
            </a:r>
            <a:r>
              <a:rPr lang="es-ES" sz="2400" i="1" dirty="0" err="1" smtClean="0"/>
              <a:t>substitution</a:t>
            </a:r>
            <a:r>
              <a:rPr lang="es-ES" sz="2400" i="1" dirty="0" smtClean="0"/>
              <a:t> </a:t>
            </a:r>
            <a:r>
              <a:rPr lang="es-ES" sz="2400" i="1" dirty="0" err="1" smtClean="0"/>
              <a:t>principle</a:t>
            </a:r>
            <a:r>
              <a:rPr lang="es-ES" sz="2400" i="1" dirty="0" smtClean="0"/>
              <a:t> (LSP)</a:t>
            </a:r>
          </a:p>
          <a:p>
            <a:pPr marL="45720" indent="0">
              <a:buNone/>
            </a:pPr>
            <a:r>
              <a:rPr lang="es-ES" sz="2800" b="1" dirty="0" smtClean="0"/>
              <a:t>I</a:t>
            </a:r>
            <a:r>
              <a:rPr lang="es-ES" sz="2400" i="1" dirty="0" smtClean="0"/>
              <a:t>nterface </a:t>
            </a:r>
            <a:r>
              <a:rPr lang="es-ES" sz="2400" i="1" dirty="0" err="1" smtClean="0"/>
              <a:t>segregation</a:t>
            </a:r>
            <a:r>
              <a:rPr lang="es-ES" sz="2400" i="1" dirty="0" smtClean="0"/>
              <a:t> </a:t>
            </a:r>
            <a:r>
              <a:rPr lang="es-ES" sz="2400" i="1" dirty="0" err="1" smtClean="0"/>
              <a:t>principle</a:t>
            </a:r>
            <a:r>
              <a:rPr lang="es-ES" sz="2400" i="1" dirty="0" smtClean="0"/>
              <a:t> (ISP)</a:t>
            </a:r>
          </a:p>
          <a:p>
            <a:pPr marL="45720" indent="0">
              <a:buNone/>
            </a:pPr>
            <a:r>
              <a:rPr lang="es-ES" sz="2800" b="1" dirty="0" err="1" smtClean="0"/>
              <a:t>D</a:t>
            </a:r>
            <a:r>
              <a:rPr lang="es-ES" sz="2400" i="1" dirty="0" err="1" smtClean="0"/>
              <a:t>ependency</a:t>
            </a:r>
            <a:r>
              <a:rPr lang="es-ES" sz="2400" i="1" dirty="0" smtClean="0"/>
              <a:t> </a:t>
            </a:r>
            <a:r>
              <a:rPr lang="es-ES" sz="2400" i="1" dirty="0" err="1" smtClean="0"/>
              <a:t>inversion</a:t>
            </a:r>
            <a:r>
              <a:rPr lang="es-ES" sz="2400" i="1" dirty="0" smtClean="0"/>
              <a:t> </a:t>
            </a:r>
            <a:r>
              <a:rPr lang="es-ES" sz="2400" i="1" dirty="0" err="1" smtClean="0"/>
              <a:t>principle</a:t>
            </a:r>
            <a:r>
              <a:rPr lang="es-ES" sz="2400" i="1" dirty="0" smtClean="0"/>
              <a:t> (DIP)</a:t>
            </a:r>
            <a:endParaRPr lang="es-ES" sz="2400" i="1" dirty="0"/>
          </a:p>
        </p:txBody>
      </p:sp>
    </p:spTree>
    <p:extLst>
      <p:ext uri="{BB962C8B-B14F-4D97-AF65-F5344CB8AC3E}">
        <p14:creationId xmlns:p14="http://schemas.microsoft.com/office/powerpoint/2010/main" val="249579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SOLID</a:t>
            </a:r>
            <a:endParaRPr lang="es-ES" dirty="0">
              <a:effectLst/>
            </a:endParaRPr>
          </a:p>
        </p:txBody>
      </p:sp>
      <p:sp>
        <p:nvSpPr>
          <p:cNvPr id="3" name="Content Placeholder 2"/>
          <p:cNvSpPr>
            <a:spLocks noGrp="1"/>
          </p:cNvSpPr>
          <p:nvPr>
            <p:ph sz="quarter" idx="13"/>
          </p:nvPr>
        </p:nvSpPr>
        <p:spPr>
          <a:xfrm>
            <a:off x="1619672" y="1772816"/>
            <a:ext cx="6400800" cy="2664296"/>
          </a:xfrm>
        </p:spPr>
        <p:txBody>
          <a:bodyPr/>
          <a:lstStyle/>
          <a:p>
            <a:pPr>
              <a:buFont typeface="Arial" panose="020B0604020202020204" pitchFamily="34" charset="0"/>
              <a:buChar char="•"/>
            </a:pPr>
            <a:r>
              <a:rPr lang="es-ES" dirty="0" smtClean="0"/>
              <a:t>Principio de </a:t>
            </a:r>
            <a:r>
              <a:rPr lang="es-ES" dirty="0" smtClean="0">
                <a:solidFill>
                  <a:srgbClr val="C00000"/>
                </a:solidFill>
              </a:rPr>
              <a:t>Responsabilidad única</a:t>
            </a:r>
          </a:p>
          <a:p>
            <a:pPr>
              <a:buFont typeface="Arial" panose="020B0604020202020204" pitchFamily="34" charset="0"/>
              <a:buChar char="•"/>
            </a:pPr>
            <a:r>
              <a:rPr lang="es-ES" dirty="0" smtClean="0"/>
              <a:t>Principio de </a:t>
            </a:r>
            <a:r>
              <a:rPr lang="es-ES" dirty="0" smtClean="0">
                <a:solidFill>
                  <a:srgbClr val="C00000"/>
                </a:solidFill>
              </a:rPr>
              <a:t>Abierto/Cerrado</a:t>
            </a:r>
          </a:p>
          <a:p>
            <a:pPr>
              <a:buFont typeface="Arial" panose="020B0604020202020204" pitchFamily="34" charset="0"/>
              <a:buChar char="•"/>
            </a:pPr>
            <a:r>
              <a:rPr lang="es-ES" dirty="0" smtClean="0"/>
              <a:t>Principio de </a:t>
            </a:r>
            <a:r>
              <a:rPr lang="es-ES" dirty="0" smtClean="0">
                <a:solidFill>
                  <a:srgbClr val="C00000"/>
                </a:solidFill>
              </a:rPr>
              <a:t>Sustitución de </a:t>
            </a:r>
            <a:r>
              <a:rPr lang="es-ES" dirty="0" err="1" smtClean="0">
                <a:solidFill>
                  <a:srgbClr val="C00000"/>
                </a:solidFill>
              </a:rPr>
              <a:t>Liskov</a:t>
            </a:r>
            <a:endParaRPr lang="es-ES" dirty="0" smtClean="0">
              <a:solidFill>
                <a:srgbClr val="C00000"/>
              </a:solidFill>
            </a:endParaRPr>
          </a:p>
          <a:p>
            <a:pPr>
              <a:buFont typeface="Arial" panose="020B0604020202020204" pitchFamily="34" charset="0"/>
              <a:buChar char="•"/>
            </a:pPr>
            <a:r>
              <a:rPr lang="es-ES" dirty="0" smtClean="0"/>
              <a:t>Principio de la </a:t>
            </a:r>
            <a:r>
              <a:rPr lang="es-ES" dirty="0" smtClean="0">
                <a:solidFill>
                  <a:srgbClr val="C00000"/>
                </a:solidFill>
              </a:rPr>
              <a:t>Interfaz</a:t>
            </a:r>
          </a:p>
          <a:p>
            <a:pPr>
              <a:buFont typeface="Arial" panose="020B0604020202020204" pitchFamily="34" charset="0"/>
              <a:buChar char="•"/>
            </a:pPr>
            <a:r>
              <a:rPr lang="es-ES" dirty="0" smtClean="0"/>
              <a:t>Principio de </a:t>
            </a:r>
            <a:r>
              <a:rPr lang="es-ES" dirty="0" smtClean="0">
                <a:solidFill>
                  <a:srgbClr val="C00000"/>
                </a:solidFill>
              </a:rPr>
              <a:t>Inversión de la Dependencia</a:t>
            </a:r>
            <a:endParaRPr lang="es-ES" dirty="0">
              <a:solidFill>
                <a:srgbClr val="C00000"/>
              </a:solidFill>
            </a:endParaRPr>
          </a:p>
        </p:txBody>
      </p:sp>
    </p:spTree>
    <p:extLst>
      <p:ext uri="{BB962C8B-B14F-4D97-AF65-F5344CB8AC3E}">
        <p14:creationId xmlns:p14="http://schemas.microsoft.com/office/powerpoint/2010/main" val="298831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128792" cy="1143000"/>
          </a:xfrm>
        </p:spPr>
        <p:txBody>
          <a:bodyPr/>
          <a:lstStyle/>
          <a:p>
            <a:pPr marL="0" indent="0" algn="ctr">
              <a:buNone/>
            </a:pPr>
            <a:r>
              <a:rPr lang="es-ES" dirty="0" smtClean="0">
                <a:effectLst/>
              </a:rPr>
              <a:t>1/ Responsabilidad Única</a:t>
            </a:r>
            <a:endParaRPr lang="es-ES" dirty="0">
              <a:effectLst/>
            </a:endParaRPr>
          </a:p>
        </p:txBody>
      </p:sp>
      <p:sp>
        <p:nvSpPr>
          <p:cNvPr id="4" name="Rounded Rectangle 3"/>
          <p:cNvSpPr/>
          <p:nvPr/>
        </p:nvSpPr>
        <p:spPr>
          <a:xfrm>
            <a:off x="569063" y="2204864"/>
            <a:ext cx="7272808"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200" b="1" dirty="0" smtClean="0">
                <a:solidFill>
                  <a:prstClr val="black"/>
                </a:solidFill>
              </a:rPr>
              <a:t>Indicadores</a:t>
            </a:r>
            <a:r>
              <a:rPr lang="es-ES" sz="2200" dirty="0" smtClean="0">
                <a:solidFill>
                  <a:prstClr val="black"/>
                </a:solidFill>
              </a:rPr>
              <a:t> para determinar su (in)cumplimiento:</a:t>
            </a:r>
            <a:endParaRPr lang="es-ES" dirty="0"/>
          </a:p>
        </p:txBody>
      </p:sp>
      <p:sp>
        <p:nvSpPr>
          <p:cNvPr id="5" name="Content Placeholder 2"/>
          <p:cNvSpPr txBox="1">
            <a:spLocks/>
          </p:cNvSpPr>
          <p:nvPr/>
        </p:nvSpPr>
        <p:spPr>
          <a:xfrm>
            <a:off x="581157" y="2924944"/>
            <a:ext cx="8424936" cy="3312368"/>
          </a:xfrm>
          <a:prstGeom prst="rect">
            <a:avLst/>
          </a:prstGeom>
        </p:spPr>
        <p:txBody>
          <a:bodyPr vert="horz" lIns="91440" tIns="45720" rIns="91440" bIns="45720" rtlCol="0">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ES" dirty="0" smtClean="0"/>
              <a:t>En una misma clase están involucradas dos capas de la arquitectura (presentación, lógica de negocio y persistencia).</a:t>
            </a:r>
          </a:p>
          <a:p>
            <a:pPr>
              <a:buFont typeface="Arial" panose="020B0604020202020204" pitchFamily="34" charset="0"/>
              <a:buChar char="•"/>
            </a:pPr>
            <a:r>
              <a:rPr lang="es-ES" dirty="0" smtClean="0"/>
              <a:t>Nº de métodos públicos (agruparlos por funcionalidad).</a:t>
            </a:r>
          </a:p>
          <a:p>
            <a:pPr>
              <a:buFont typeface="Arial" panose="020B0604020202020204" pitchFamily="34" charset="0"/>
              <a:buChar char="•"/>
            </a:pPr>
            <a:r>
              <a:rPr lang="es-ES" dirty="0"/>
              <a:t>M</a:t>
            </a:r>
            <a:r>
              <a:rPr lang="es-ES" dirty="0" smtClean="0"/>
              <a:t>étodos que usan cada uno de los campos de esa clase.</a:t>
            </a:r>
          </a:p>
          <a:p>
            <a:pPr>
              <a:buFont typeface="Arial" panose="020B0604020202020204" pitchFamily="34" charset="0"/>
              <a:buChar char="•"/>
            </a:pPr>
            <a:r>
              <a:rPr lang="es-ES" dirty="0" smtClean="0"/>
              <a:t>Nº de </a:t>
            </a:r>
            <a:r>
              <a:rPr lang="es-ES" dirty="0" err="1" smtClean="0"/>
              <a:t>imports</a:t>
            </a:r>
            <a:r>
              <a:rPr lang="es-ES" dirty="0" smtClean="0"/>
              <a:t>.</a:t>
            </a:r>
          </a:p>
          <a:p>
            <a:pPr>
              <a:buFont typeface="Arial" panose="020B0604020202020204" pitchFamily="34" charset="0"/>
              <a:buChar char="•"/>
            </a:pPr>
            <a:r>
              <a:rPr lang="es-ES" dirty="0" smtClean="0"/>
              <a:t>Nos cuesta testear la clase (test unitarios).</a:t>
            </a:r>
          </a:p>
          <a:p>
            <a:pPr>
              <a:buFont typeface="Arial" panose="020B0604020202020204" pitchFamily="34" charset="0"/>
              <a:buChar char="•"/>
            </a:pPr>
            <a:r>
              <a:rPr lang="es-ES" dirty="0" smtClean="0"/>
              <a:t>En cada nueva funcionalidad la clase se ve afectada.</a:t>
            </a:r>
          </a:p>
          <a:p>
            <a:pPr>
              <a:buFont typeface="Arial" panose="020B0604020202020204" pitchFamily="34" charset="0"/>
              <a:buChar char="•"/>
            </a:pPr>
            <a:r>
              <a:rPr lang="es-ES" dirty="0" smtClean="0"/>
              <a:t>Nº de líneas de código.</a:t>
            </a:r>
          </a:p>
          <a:p>
            <a:pPr>
              <a:buFont typeface="Arial" panose="020B0604020202020204" pitchFamily="34" charset="0"/>
              <a:buChar char="•"/>
            </a:pPr>
            <a:endParaRPr lang="es-ES" dirty="0"/>
          </a:p>
        </p:txBody>
      </p:sp>
      <p:sp>
        <p:nvSpPr>
          <p:cNvPr id="6" name="Rounded Rectangle 5"/>
          <p:cNvSpPr/>
          <p:nvPr/>
        </p:nvSpPr>
        <p:spPr>
          <a:xfrm>
            <a:off x="1835696" y="1196752"/>
            <a:ext cx="5544616" cy="576064"/>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a:solidFill>
                  <a:prstClr val="black"/>
                </a:solidFill>
              </a:rPr>
              <a:t>Un objeto debe realizar una </a:t>
            </a:r>
            <a:r>
              <a:rPr lang="es-ES" sz="2200" b="1" dirty="0">
                <a:solidFill>
                  <a:prstClr val="black"/>
                </a:solidFill>
              </a:rPr>
              <a:t>única </a:t>
            </a:r>
            <a:r>
              <a:rPr lang="es-ES" sz="2200" b="1" dirty="0" smtClean="0">
                <a:solidFill>
                  <a:prstClr val="black"/>
                </a:solidFill>
              </a:rPr>
              <a:t>cosa.</a:t>
            </a:r>
            <a:endParaRPr lang="es-ES" dirty="0"/>
          </a:p>
        </p:txBody>
      </p:sp>
    </p:spTree>
    <p:extLst>
      <p:ext uri="{BB962C8B-B14F-4D97-AF65-F5344CB8AC3E}">
        <p14:creationId xmlns:p14="http://schemas.microsoft.com/office/powerpoint/2010/main" val="344236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7768"/>
            <a:ext cx="7416824" cy="1143000"/>
          </a:xfrm>
        </p:spPr>
        <p:txBody>
          <a:bodyPr/>
          <a:lstStyle/>
          <a:p>
            <a:pPr marL="0" indent="0" algn="ctr">
              <a:buNone/>
            </a:pPr>
            <a:r>
              <a:rPr lang="es-ES" dirty="0" smtClean="0">
                <a:effectLst/>
              </a:rPr>
              <a:t>1/ Responsabilidad Única</a:t>
            </a:r>
            <a:endParaRPr lang="es-ES" dirty="0">
              <a:effectLst/>
            </a:endParaRPr>
          </a:p>
        </p:txBody>
      </p:sp>
      <p:sp>
        <p:nvSpPr>
          <p:cNvPr id="10" name="Rectangle 3"/>
          <p:cNvSpPr>
            <a:spLocks noChangeArrowheads="1"/>
          </p:cNvSpPr>
          <p:nvPr/>
        </p:nvSpPr>
        <p:spPr bwMode="auto">
          <a:xfrm>
            <a:off x="1079104" y="2060848"/>
            <a:ext cx="806489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a:r>
              <a:rPr lang="es-ES" altLang="es-ES" sz="1600" b="1" dirty="0" err="1">
                <a:solidFill>
                  <a:srgbClr val="006699"/>
                </a:solidFill>
                <a:latin typeface="Monaco"/>
              </a:rPr>
              <a:t>public</a:t>
            </a:r>
            <a:r>
              <a:rPr lang="es-ES" altLang="es-ES" sz="1600" dirty="0">
                <a:solidFill>
                  <a:srgbClr val="666666"/>
                </a:solidFill>
                <a:latin typeface="Monaco"/>
              </a:rPr>
              <a:t> </a:t>
            </a:r>
            <a:r>
              <a:rPr lang="es-ES" altLang="es-ES" sz="1600" b="1" dirty="0" err="1">
                <a:solidFill>
                  <a:srgbClr val="006699"/>
                </a:solidFill>
                <a:latin typeface="Monaco"/>
              </a:rPr>
              <a:t>class</a:t>
            </a:r>
            <a:r>
              <a:rPr lang="es-ES" altLang="es-ES" sz="1600" dirty="0">
                <a:solidFill>
                  <a:srgbClr val="666666"/>
                </a:solidFill>
                <a:latin typeface="Monaco"/>
              </a:rPr>
              <a:t> </a:t>
            </a:r>
            <a:r>
              <a:rPr lang="es-ES" altLang="es-ES" sz="1600" dirty="0" err="1">
                <a:solidFill>
                  <a:srgbClr val="000000"/>
                </a:solidFill>
                <a:latin typeface="Monaco"/>
              </a:rPr>
              <a:t>Vehicle</a:t>
            </a:r>
            <a:r>
              <a:rPr lang="es-ES" altLang="es-ES" sz="1600" dirty="0">
                <a:solidFill>
                  <a:srgbClr val="000000"/>
                </a:solidFill>
                <a:latin typeface="Monaco"/>
              </a:rPr>
              <a:t> {</a:t>
            </a:r>
            <a:endParaRPr lang="es-ES" altLang="es-ES" sz="1050" dirty="0"/>
          </a:p>
          <a:p>
            <a:pPr lvl="0" eaLnBrk="0" hangingPunct="0"/>
            <a:r>
              <a:rPr lang="es-ES" altLang="es-ES" sz="1600" dirty="0">
                <a:solidFill>
                  <a:srgbClr val="666666"/>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public</a:t>
            </a:r>
            <a:r>
              <a:rPr lang="es-ES" altLang="es-ES" sz="1600" dirty="0">
                <a:solidFill>
                  <a:srgbClr val="666666"/>
                </a:solidFill>
                <a:latin typeface="Monaco"/>
              </a:rPr>
              <a:t> </a:t>
            </a:r>
            <a:r>
              <a:rPr lang="es-ES" altLang="es-ES" sz="1600" b="1" dirty="0" err="1">
                <a:solidFill>
                  <a:srgbClr val="006699"/>
                </a:solidFill>
                <a:latin typeface="Monaco"/>
              </a:rPr>
              <a:t>int</a:t>
            </a:r>
            <a:r>
              <a:rPr lang="es-ES" altLang="es-ES" sz="1600" dirty="0">
                <a:solidFill>
                  <a:srgbClr val="666666"/>
                </a:solidFill>
                <a:latin typeface="Monaco"/>
              </a:rPr>
              <a:t> </a:t>
            </a:r>
            <a:r>
              <a:rPr lang="es-ES" altLang="es-ES" sz="1600" dirty="0" err="1">
                <a:solidFill>
                  <a:srgbClr val="000000"/>
                </a:solidFill>
                <a:latin typeface="Monaco"/>
              </a:rPr>
              <a:t>getWheelCount</a:t>
            </a:r>
            <a:r>
              <a:rPr lang="es-ES" altLang="es-ES" sz="1600" dirty="0">
                <a:solidFill>
                  <a:srgbClr val="000000"/>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return</a:t>
            </a:r>
            <a:r>
              <a:rPr lang="es-ES" altLang="es-ES" sz="1600" dirty="0">
                <a:solidFill>
                  <a:srgbClr val="666666"/>
                </a:solidFill>
                <a:latin typeface="Monaco"/>
              </a:rPr>
              <a:t> </a:t>
            </a:r>
            <a:r>
              <a:rPr lang="es-ES" altLang="es-ES" sz="1600" dirty="0">
                <a:solidFill>
                  <a:srgbClr val="009900"/>
                </a:solidFill>
                <a:latin typeface="Monaco"/>
              </a:rPr>
              <a:t>4</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public</a:t>
            </a:r>
            <a:r>
              <a:rPr lang="es-ES" altLang="es-ES" sz="1600" dirty="0">
                <a:solidFill>
                  <a:srgbClr val="666666"/>
                </a:solidFill>
                <a:latin typeface="Monaco"/>
              </a:rPr>
              <a:t> </a:t>
            </a:r>
            <a:r>
              <a:rPr lang="es-ES" altLang="es-ES" sz="1600" b="1" dirty="0" err="1">
                <a:solidFill>
                  <a:srgbClr val="006699"/>
                </a:solidFill>
                <a:latin typeface="Monaco"/>
              </a:rPr>
              <a:t>int</a:t>
            </a:r>
            <a:r>
              <a:rPr lang="es-ES" altLang="es-ES" sz="1600" dirty="0">
                <a:solidFill>
                  <a:srgbClr val="666666"/>
                </a:solidFill>
                <a:latin typeface="Monaco"/>
              </a:rPr>
              <a:t> </a:t>
            </a:r>
            <a:r>
              <a:rPr lang="es-ES" altLang="es-ES" sz="1600" dirty="0" err="1">
                <a:solidFill>
                  <a:srgbClr val="000000"/>
                </a:solidFill>
                <a:latin typeface="Monaco"/>
              </a:rPr>
              <a:t>getMaxSpeed</a:t>
            </a:r>
            <a:r>
              <a:rPr lang="es-ES" altLang="es-ES" sz="1600" dirty="0">
                <a:solidFill>
                  <a:srgbClr val="000000"/>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return</a:t>
            </a:r>
            <a:r>
              <a:rPr lang="es-ES" altLang="es-ES" sz="1600" dirty="0">
                <a:solidFill>
                  <a:srgbClr val="666666"/>
                </a:solidFill>
                <a:latin typeface="Monaco"/>
              </a:rPr>
              <a:t> </a:t>
            </a:r>
            <a:r>
              <a:rPr lang="es-ES" altLang="es-ES" sz="1600" dirty="0">
                <a:solidFill>
                  <a:srgbClr val="009900"/>
                </a:solidFill>
                <a:latin typeface="Monaco"/>
              </a:rPr>
              <a:t>200</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dirty="0">
                <a:solidFill>
                  <a:srgbClr val="808080"/>
                </a:solidFill>
                <a:latin typeface="Monaco"/>
              </a:rPr>
              <a:t>@</a:t>
            </a:r>
            <a:r>
              <a:rPr lang="es-ES" altLang="es-ES" sz="1600" dirty="0" err="1">
                <a:solidFill>
                  <a:srgbClr val="808080"/>
                </a:solidFill>
                <a:latin typeface="Monaco"/>
              </a:rPr>
              <a:t>Override</a:t>
            </a:r>
            <a:r>
              <a:rPr lang="es-ES" altLang="es-ES" sz="1600" dirty="0">
                <a:solidFill>
                  <a:srgbClr val="666666"/>
                </a:solidFill>
                <a:latin typeface="Monaco"/>
              </a:rPr>
              <a:t> </a:t>
            </a:r>
            <a:r>
              <a:rPr lang="es-ES" altLang="es-ES" sz="1600" b="1" dirty="0" err="1">
                <a:solidFill>
                  <a:srgbClr val="006699"/>
                </a:solidFill>
                <a:latin typeface="Monaco"/>
              </a:rPr>
              <a:t>public</a:t>
            </a:r>
            <a:r>
              <a:rPr lang="es-ES" altLang="es-ES" sz="1600" dirty="0">
                <a:solidFill>
                  <a:srgbClr val="666666"/>
                </a:solidFill>
                <a:latin typeface="Monaco"/>
              </a:rPr>
              <a:t> </a:t>
            </a:r>
            <a:r>
              <a:rPr lang="es-ES" altLang="es-ES" sz="1600" dirty="0" err="1">
                <a:solidFill>
                  <a:srgbClr val="000000"/>
                </a:solidFill>
                <a:latin typeface="Monaco"/>
              </a:rPr>
              <a:t>String</a:t>
            </a:r>
            <a:r>
              <a:rPr lang="es-ES" altLang="es-ES" sz="1600" dirty="0">
                <a:solidFill>
                  <a:srgbClr val="000000"/>
                </a:solidFill>
                <a:latin typeface="Monaco"/>
              </a:rPr>
              <a:t> </a:t>
            </a:r>
            <a:r>
              <a:rPr lang="es-ES" altLang="es-ES" sz="1600" dirty="0" err="1">
                <a:solidFill>
                  <a:srgbClr val="000000"/>
                </a:solidFill>
                <a:latin typeface="Monaco"/>
              </a:rPr>
              <a:t>toString</a:t>
            </a:r>
            <a:r>
              <a:rPr lang="es-ES" altLang="es-ES" sz="1600" dirty="0">
                <a:solidFill>
                  <a:srgbClr val="000000"/>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return</a:t>
            </a:r>
            <a:r>
              <a:rPr lang="es-ES" altLang="es-ES" sz="1600" dirty="0">
                <a:solidFill>
                  <a:srgbClr val="666666"/>
                </a:solidFill>
                <a:latin typeface="Monaco"/>
              </a:rPr>
              <a:t> </a:t>
            </a:r>
            <a:r>
              <a:rPr lang="es-ES" altLang="es-ES" sz="1600" dirty="0">
                <a:solidFill>
                  <a:srgbClr val="0000FF"/>
                </a:solidFill>
                <a:latin typeface="Monaco"/>
              </a:rPr>
              <a:t>"</a:t>
            </a:r>
            <a:r>
              <a:rPr lang="es-ES" altLang="es-ES" sz="1600" dirty="0" err="1">
                <a:solidFill>
                  <a:srgbClr val="0000FF"/>
                </a:solidFill>
                <a:latin typeface="Monaco"/>
              </a:rPr>
              <a:t>wheelCount</a:t>
            </a:r>
            <a:r>
              <a:rPr lang="es-ES" altLang="es-ES" sz="1600" dirty="0">
                <a:solidFill>
                  <a:srgbClr val="0000FF"/>
                </a:solidFill>
                <a:latin typeface="Monaco"/>
              </a:rPr>
              <a:t>="</a:t>
            </a:r>
            <a:r>
              <a:rPr lang="es-ES" altLang="es-ES" sz="1600" dirty="0">
                <a:solidFill>
                  <a:srgbClr val="666666"/>
                </a:solidFill>
                <a:latin typeface="Monaco"/>
              </a:rPr>
              <a:t> </a:t>
            </a:r>
            <a:r>
              <a:rPr lang="es-ES" altLang="es-ES" sz="1600" dirty="0">
                <a:solidFill>
                  <a:srgbClr val="000000"/>
                </a:solidFill>
                <a:latin typeface="Monaco"/>
              </a:rPr>
              <a:t>+ </a:t>
            </a:r>
            <a:r>
              <a:rPr lang="es-ES" altLang="es-ES" sz="1600" dirty="0" err="1">
                <a:solidFill>
                  <a:srgbClr val="000000"/>
                </a:solidFill>
                <a:latin typeface="Monaco"/>
              </a:rPr>
              <a:t>getWheelCount</a:t>
            </a:r>
            <a:r>
              <a:rPr lang="es-ES" altLang="es-ES" sz="1600" dirty="0">
                <a:solidFill>
                  <a:srgbClr val="000000"/>
                </a:solidFill>
                <a:latin typeface="Monaco"/>
              </a:rPr>
              <a:t>() + </a:t>
            </a:r>
            <a:r>
              <a:rPr lang="es-ES" altLang="es-ES" sz="1600" dirty="0">
                <a:solidFill>
                  <a:srgbClr val="0000FF"/>
                </a:solidFill>
                <a:latin typeface="Monaco"/>
              </a:rPr>
              <a:t>", </a:t>
            </a:r>
            <a:r>
              <a:rPr lang="es-ES" altLang="es-ES" sz="1600" dirty="0" err="1">
                <a:solidFill>
                  <a:srgbClr val="0000FF"/>
                </a:solidFill>
                <a:latin typeface="Monaco"/>
              </a:rPr>
              <a:t>maxSpeed</a:t>
            </a:r>
            <a:r>
              <a:rPr lang="es-ES" altLang="es-ES" sz="1600" dirty="0">
                <a:solidFill>
                  <a:srgbClr val="0000FF"/>
                </a:solidFill>
                <a:latin typeface="Monaco"/>
              </a:rPr>
              <a:t>="</a:t>
            </a:r>
            <a:r>
              <a:rPr lang="es-ES" altLang="es-ES" sz="1600" dirty="0">
                <a:solidFill>
                  <a:srgbClr val="666666"/>
                </a:solidFill>
                <a:latin typeface="Monaco"/>
              </a:rPr>
              <a:t> </a:t>
            </a:r>
            <a:r>
              <a:rPr lang="es-ES" altLang="es-ES" sz="1600" dirty="0">
                <a:solidFill>
                  <a:srgbClr val="000000"/>
                </a:solidFill>
                <a:latin typeface="Monaco"/>
              </a:rPr>
              <a:t>+ </a:t>
            </a:r>
            <a:r>
              <a:rPr lang="es-ES" altLang="es-ES" sz="1600" dirty="0" err="1">
                <a:solidFill>
                  <a:srgbClr val="000000"/>
                </a:solidFill>
                <a:latin typeface="Monaco"/>
              </a:rPr>
              <a:t>getMaxSpeed</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b="1" dirty="0" err="1">
                <a:solidFill>
                  <a:srgbClr val="006699"/>
                </a:solidFill>
                <a:latin typeface="Monaco"/>
              </a:rPr>
              <a:t>public</a:t>
            </a:r>
            <a:r>
              <a:rPr lang="es-ES" altLang="es-ES" sz="1600" dirty="0">
                <a:solidFill>
                  <a:srgbClr val="666666"/>
                </a:solidFill>
                <a:latin typeface="Monaco"/>
              </a:rPr>
              <a:t> </a:t>
            </a:r>
            <a:r>
              <a:rPr lang="es-ES" altLang="es-ES" sz="1600" b="1" dirty="0" err="1">
                <a:solidFill>
                  <a:srgbClr val="006699"/>
                </a:solidFill>
                <a:latin typeface="Monaco"/>
              </a:rPr>
              <a:t>void</a:t>
            </a:r>
            <a:r>
              <a:rPr lang="es-ES" altLang="es-ES" sz="1600" dirty="0">
                <a:solidFill>
                  <a:srgbClr val="666666"/>
                </a:solidFill>
                <a:latin typeface="Monaco"/>
              </a:rPr>
              <a:t> </a:t>
            </a:r>
            <a:r>
              <a:rPr lang="es-ES" altLang="es-ES" sz="1600" dirty="0" err="1">
                <a:solidFill>
                  <a:srgbClr val="000000"/>
                </a:solidFill>
                <a:latin typeface="Monaco"/>
              </a:rPr>
              <a:t>print</a:t>
            </a:r>
            <a:r>
              <a:rPr lang="es-ES" altLang="es-ES" sz="1600" dirty="0">
                <a:solidFill>
                  <a:srgbClr val="000000"/>
                </a:solidFill>
                <a:latin typeface="Monaco"/>
              </a:rPr>
              <a:t>() {</a:t>
            </a:r>
            <a:endParaRPr lang="es-ES" altLang="es-ES" sz="1050" dirty="0"/>
          </a:p>
          <a:p>
            <a:pPr lvl="0" eaLnBrk="0" hangingPunct="0"/>
            <a:r>
              <a:rPr lang="es-ES" altLang="es-ES" sz="1600" dirty="0">
                <a:solidFill>
                  <a:srgbClr val="666666"/>
                </a:solidFill>
                <a:latin typeface="Monaco"/>
              </a:rPr>
              <a:t>        </a:t>
            </a:r>
            <a:r>
              <a:rPr lang="es-ES" altLang="es-ES" sz="1600" dirty="0" err="1">
                <a:solidFill>
                  <a:srgbClr val="000000"/>
                </a:solidFill>
                <a:latin typeface="Monaco"/>
              </a:rPr>
              <a:t>System.out.println</a:t>
            </a:r>
            <a:r>
              <a:rPr lang="es-ES" altLang="es-ES" sz="1600" dirty="0">
                <a:solidFill>
                  <a:srgbClr val="000000"/>
                </a:solidFill>
                <a:latin typeface="Monaco"/>
              </a:rPr>
              <a:t>(</a:t>
            </a:r>
            <a:r>
              <a:rPr lang="es-ES" altLang="es-ES" sz="1600" dirty="0" err="1">
                <a:solidFill>
                  <a:srgbClr val="000000"/>
                </a:solidFill>
                <a:latin typeface="Monaco"/>
              </a:rPr>
              <a:t>toString</a:t>
            </a:r>
            <a:r>
              <a:rPr lang="es-ES" altLang="es-ES" sz="1600" dirty="0">
                <a:solidFill>
                  <a:srgbClr val="000000"/>
                </a:solidFill>
                <a:latin typeface="Monaco"/>
              </a:rPr>
              <a:t>());</a:t>
            </a:r>
            <a:endParaRPr lang="es-ES" altLang="es-ES" sz="1050" dirty="0"/>
          </a:p>
          <a:p>
            <a:pPr lvl="0" eaLnBrk="0" hangingPunct="0"/>
            <a:r>
              <a:rPr lang="es-ES" altLang="es-ES" sz="1600" dirty="0">
                <a:solidFill>
                  <a:srgbClr val="666666"/>
                </a:solidFill>
                <a:latin typeface="Monaco"/>
              </a:rPr>
              <a:t>    </a:t>
            </a:r>
            <a:r>
              <a:rPr lang="es-ES" altLang="es-ES" sz="1600" dirty="0" smtClean="0">
                <a:solidFill>
                  <a:srgbClr val="000000"/>
                </a:solidFill>
                <a:latin typeface="Monaco"/>
              </a:rPr>
              <a:t>}</a:t>
            </a:r>
          </a:p>
          <a:p>
            <a:pPr lvl="0" eaLnBrk="0" hangingPunct="0"/>
            <a:r>
              <a:rPr lang="es-ES" altLang="es-ES" sz="1600" dirty="0">
                <a:solidFill>
                  <a:srgbClr val="000000"/>
                </a:solidFill>
                <a:latin typeface="Monaco"/>
              </a:rPr>
              <a:t>}</a:t>
            </a:r>
            <a:endParaRPr lang="es-ES" altLang="es-ES" sz="1050" dirty="0"/>
          </a:p>
        </p:txBody>
      </p:sp>
      <p:sp>
        <p:nvSpPr>
          <p:cNvPr id="11" name="Rounded Rectangle 10"/>
          <p:cNvSpPr/>
          <p:nvPr/>
        </p:nvSpPr>
        <p:spPr>
          <a:xfrm>
            <a:off x="179512" y="1319047"/>
            <a:ext cx="8964488"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lumMod val="65000"/>
                    <a:lumOff val="35000"/>
                  </a:schemeClr>
                </a:solidFill>
              </a:rPr>
              <a:t>Un ejemplo típico es el de un objeto que necesita ser </a:t>
            </a:r>
            <a:r>
              <a:rPr lang="es-ES" dirty="0" err="1" smtClean="0">
                <a:solidFill>
                  <a:schemeClr val="tx1">
                    <a:lumMod val="65000"/>
                    <a:lumOff val="35000"/>
                  </a:schemeClr>
                </a:solidFill>
              </a:rPr>
              <a:t>renderizado</a:t>
            </a:r>
            <a:r>
              <a:rPr lang="es-ES" dirty="0" smtClean="0">
                <a:solidFill>
                  <a:schemeClr val="tx1">
                    <a:lumMod val="65000"/>
                    <a:lumOff val="35000"/>
                  </a:schemeClr>
                </a:solidFill>
              </a:rPr>
              <a:t> de alguna forma, por ejemplo imprimiéndose por pantalla:</a:t>
            </a:r>
            <a:endParaRPr lang="es-ES" sz="1400" dirty="0">
              <a:solidFill>
                <a:schemeClr val="tx1">
                  <a:lumMod val="65000"/>
                  <a:lumOff val="35000"/>
                </a:schemeClr>
              </a:solidFill>
            </a:endParaRPr>
          </a:p>
        </p:txBody>
      </p:sp>
    </p:spTree>
    <p:extLst>
      <p:ext uri="{BB962C8B-B14F-4D97-AF65-F5344CB8AC3E}">
        <p14:creationId xmlns:p14="http://schemas.microsoft.com/office/powerpoint/2010/main" val="16099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197768"/>
            <a:ext cx="7416824" cy="1143000"/>
          </a:xfrm>
        </p:spPr>
        <p:txBody>
          <a:bodyPr/>
          <a:lstStyle/>
          <a:p>
            <a:pPr marL="0" indent="0" algn="ctr">
              <a:buNone/>
            </a:pPr>
            <a:r>
              <a:rPr lang="es-ES" dirty="0" smtClean="0">
                <a:effectLst/>
              </a:rPr>
              <a:t>1/ Responsabilidad Única</a:t>
            </a:r>
            <a:endParaRPr lang="es-ES" dirty="0">
              <a:effectLst/>
            </a:endParaRPr>
          </a:p>
        </p:txBody>
      </p:sp>
      <p:sp>
        <p:nvSpPr>
          <p:cNvPr id="3" name="Rectangle 2"/>
          <p:cNvSpPr>
            <a:spLocks noChangeArrowheads="1"/>
          </p:cNvSpPr>
          <p:nvPr/>
        </p:nvSpPr>
        <p:spPr bwMode="auto">
          <a:xfrm>
            <a:off x="467544" y="1438036"/>
            <a:ext cx="730167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public</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class</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PatientServiceImpl</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implements</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PatientService</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public</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findById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Integer</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if</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hasPermission</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SecurityContext.getPrincipal</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throw</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smtClean="0">
                <a:ln>
                  <a:noFill/>
                </a:ln>
                <a:solidFill>
                  <a:srgbClr val="006699"/>
                </a:solidFill>
                <a:effectLst/>
                <a:latin typeface="Consolas" pitchFamily="49" charset="0"/>
                <a:cs typeface="Arial" pitchFamily="34" charset="0"/>
              </a:rPr>
              <a:t>new</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AccessDeniedException</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return</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patientDao.findById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public</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List</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findByRoom</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Integer</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roomId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if</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hasPermission</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SecurityContext.getPrincipal</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throw</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smtClean="0">
                <a:ln>
                  <a:noFill/>
                </a:ln>
                <a:solidFill>
                  <a:srgbClr val="006699"/>
                </a:solidFill>
                <a:effectLst/>
                <a:latin typeface="Consolas" pitchFamily="49" charset="0"/>
                <a:cs typeface="Arial" pitchFamily="34" charset="0"/>
              </a:rPr>
              <a:t>new</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AccessDeniedException</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1" i="0" u="none" strike="noStrike" cap="none" normalizeH="0" baseline="0" dirty="0" err="1" smtClean="0">
                <a:ln>
                  <a:noFill/>
                </a:ln>
                <a:solidFill>
                  <a:srgbClr val="006699"/>
                </a:solidFill>
                <a:effectLst/>
                <a:latin typeface="Consolas" pitchFamily="49" charset="0"/>
                <a:cs typeface="Arial" pitchFamily="34" charset="0"/>
              </a:rPr>
              <a:t>return</a:t>
            </a: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patientDao.findByRoom</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r>
              <a:rPr kumimoji="0" lang="es-ES" altLang="es-ES" b="0" i="0" u="none" strike="noStrike" cap="none" normalizeH="0" baseline="0" dirty="0" err="1" smtClean="0">
                <a:ln>
                  <a:noFill/>
                </a:ln>
                <a:solidFill>
                  <a:srgbClr val="000000"/>
                </a:solidFill>
                <a:effectLst/>
                <a:latin typeface="Consolas" pitchFamily="49" charset="0"/>
                <a:cs typeface="Arial" pitchFamily="34" charset="0"/>
              </a:rPr>
              <a:t>roomId</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444444"/>
                </a:solidFill>
                <a:effectLst/>
                <a:latin typeface="Consolas" pitchFamily="49" charset="0"/>
                <a:cs typeface="Arial" pitchFamily="34" charset="0"/>
              </a:rPr>
              <a:t> </a:t>
            </a: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rgbClr val="444444"/>
                </a:solidFill>
                <a:effectLst/>
                <a:latin typeface="Consolas" pitchFamily="49" charset="0"/>
                <a:cs typeface="Arial" pitchFamily="34" charset="0"/>
              </a:rPr>
              <a:t> </a:t>
            </a:r>
            <a:endParaRPr kumimoji="0" lang="es-ES" alt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smtClean="0">
                <a:ln>
                  <a:noFill/>
                </a:ln>
                <a:solidFill>
                  <a:srgbClr val="000000"/>
                </a:solidFill>
                <a:effectLst/>
                <a:latin typeface="Consolas" pitchFamily="49" charset="0"/>
                <a:cs typeface="Arial" pitchFamily="34" charset="0"/>
              </a:rPr>
              <a:t>}</a:t>
            </a:r>
            <a:endParaRPr kumimoji="0" lang="es-ES" altLang="es-E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2901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Responsabilidad Única</a:t>
            </a:r>
            <a:endParaRPr lang="es-ES" dirty="0">
              <a:effectLst/>
            </a:endParaRPr>
          </a:p>
        </p:txBody>
      </p:sp>
      <p:sp>
        <p:nvSpPr>
          <p:cNvPr id="4" name="Rounded Rectangle 3"/>
          <p:cNvSpPr/>
          <p:nvPr/>
        </p:nvSpPr>
        <p:spPr>
          <a:xfrm>
            <a:off x="2751232" y="980728"/>
            <a:ext cx="3384376" cy="576064"/>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rgbClr val="C00000"/>
                </a:solidFill>
              </a:rPr>
              <a:t>Conclusión</a:t>
            </a:r>
            <a:endParaRPr lang="es-ES" sz="2000" dirty="0">
              <a:solidFill>
                <a:srgbClr val="C00000"/>
              </a:solidFill>
            </a:endParaRPr>
          </a:p>
        </p:txBody>
      </p:sp>
      <p:sp>
        <p:nvSpPr>
          <p:cNvPr id="7" name="Subtitle 2"/>
          <p:cNvSpPr txBox="1">
            <a:spLocks/>
          </p:cNvSpPr>
          <p:nvPr/>
        </p:nvSpPr>
        <p:spPr>
          <a:xfrm>
            <a:off x="1043608" y="2132856"/>
            <a:ext cx="7200800" cy="1512168"/>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ES" sz="2400" dirty="0" smtClean="0">
                <a:solidFill>
                  <a:prstClr val="black"/>
                </a:solidFill>
              </a:rPr>
              <a:t>Herramienta </a:t>
            </a:r>
            <a:r>
              <a:rPr lang="es-ES" sz="2400" dirty="0">
                <a:solidFill>
                  <a:prstClr val="black"/>
                </a:solidFill>
              </a:rPr>
              <a:t>indispensable para proteger nuestro código frente a cambios, ya que implica que sólo debería haber un motivo por el que modificar una clase.</a:t>
            </a:r>
            <a:endParaRPr lang="es-ES" sz="2400" b="1" dirty="0">
              <a:solidFill>
                <a:prstClr val="black"/>
              </a:solidFill>
            </a:endParaRPr>
          </a:p>
        </p:txBody>
      </p:sp>
    </p:spTree>
    <p:extLst>
      <p:ext uri="{BB962C8B-B14F-4D97-AF65-F5344CB8AC3E}">
        <p14:creationId xmlns:p14="http://schemas.microsoft.com/office/powerpoint/2010/main" val="1258918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6624736" cy="1143000"/>
          </a:xfrm>
        </p:spPr>
        <p:txBody>
          <a:bodyPr/>
          <a:lstStyle/>
          <a:p>
            <a:pPr marL="0" indent="0" algn="ctr">
              <a:buNone/>
            </a:pPr>
            <a:r>
              <a:rPr lang="es-ES" dirty="0" smtClean="0">
                <a:effectLst/>
              </a:rPr>
              <a:t>2/ Open/</a:t>
            </a:r>
            <a:r>
              <a:rPr lang="es-ES" dirty="0" err="1" smtClean="0">
                <a:effectLst/>
              </a:rPr>
              <a:t>Closed</a:t>
            </a:r>
            <a:endParaRPr lang="es-ES" dirty="0">
              <a:effectLst/>
            </a:endParaRPr>
          </a:p>
        </p:txBody>
      </p:sp>
      <p:sp>
        <p:nvSpPr>
          <p:cNvPr id="5" name="Content Placeholder 2"/>
          <p:cNvSpPr txBox="1">
            <a:spLocks/>
          </p:cNvSpPr>
          <p:nvPr/>
        </p:nvSpPr>
        <p:spPr>
          <a:xfrm>
            <a:off x="467544" y="2348880"/>
            <a:ext cx="8424936" cy="410445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Clr>
                <a:srgbClr val="F14124">
                  <a:lumMod val="75000"/>
                </a:srgbClr>
              </a:buClr>
              <a:buFont typeface="Arial" panose="020B0604020202020204" pitchFamily="34" charset="0"/>
              <a:buChar char="•"/>
            </a:pPr>
            <a:r>
              <a:rPr lang="es-ES" dirty="0"/>
              <a:t>E</a:t>
            </a:r>
            <a:r>
              <a:rPr lang="es-ES" dirty="0" smtClean="0"/>
              <a:t>xtender </a:t>
            </a:r>
            <a:r>
              <a:rPr lang="es-ES" dirty="0"/>
              <a:t>el comportamiento de nuestras clases sin necesidad de modificar su </a:t>
            </a:r>
            <a:r>
              <a:rPr lang="es-ES" dirty="0" smtClean="0"/>
              <a:t>código.</a:t>
            </a:r>
          </a:p>
          <a:p>
            <a:pPr>
              <a:buClr>
                <a:srgbClr val="F14124">
                  <a:lumMod val="75000"/>
                </a:srgbClr>
              </a:buClr>
              <a:buFont typeface="Arial" panose="020B0604020202020204" pitchFamily="34" charset="0"/>
              <a:buChar char="•"/>
            </a:pPr>
            <a:r>
              <a:rPr lang="es-ES" dirty="0"/>
              <a:t>Nuevas funcionalidades implicarán añadir nuevas clases y métodos, pero en general no debería suponer modificar lo que ya ha sido </a:t>
            </a:r>
            <a:r>
              <a:rPr lang="es-ES" dirty="0" smtClean="0"/>
              <a:t>escrito.</a:t>
            </a:r>
          </a:p>
          <a:p>
            <a:pPr>
              <a:buClr>
                <a:srgbClr val="F14124">
                  <a:lumMod val="75000"/>
                </a:srgbClr>
              </a:buClr>
              <a:buFont typeface="Arial" panose="020B0604020202020204" pitchFamily="34" charset="0"/>
              <a:buChar char="•"/>
            </a:pPr>
            <a:r>
              <a:rPr lang="es-ES" dirty="0" smtClean="0"/>
              <a:t>Se suele lograr utilizando </a:t>
            </a:r>
            <a:r>
              <a:rPr lang="es-ES" b="1" dirty="0" smtClean="0"/>
              <a:t>herencia</a:t>
            </a:r>
            <a:r>
              <a:rPr lang="es-ES" dirty="0" smtClean="0"/>
              <a:t> y </a:t>
            </a:r>
            <a:r>
              <a:rPr lang="es-ES" b="1" dirty="0" err="1" smtClean="0"/>
              <a:t>poliformismo</a:t>
            </a:r>
            <a:r>
              <a:rPr lang="es-ES" dirty="0" smtClean="0"/>
              <a:t>.</a:t>
            </a:r>
          </a:p>
          <a:p>
            <a:pPr>
              <a:buClr>
                <a:srgbClr val="F14124">
                  <a:lumMod val="75000"/>
                </a:srgbClr>
              </a:buClr>
            </a:pPr>
            <a:r>
              <a:rPr lang="es-ES" b="1" dirty="0">
                <a:solidFill>
                  <a:prstClr val="black"/>
                </a:solidFill>
              </a:rPr>
              <a:t>Indicadores</a:t>
            </a:r>
            <a:r>
              <a:rPr lang="es-ES" dirty="0">
                <a:solidFill>
                  <a:prstClr val="black"/>
                </a:solidFill>
              </a:rPr>
              <a:t> para determinar su </a:t>
            </a:r>
            <a:r>
              <a:rPr lang="es-ES" dirty="0" smtClean="0">
                <a:solidFill>
                  <a:prstClr val="black"/>
                </a:solidFill>
              </a:rPr>
              <a:t>(in)cumplimiento:</a:t>
            </a:r>
          </a:p>
          <a:p>
            <a:pPr>
              <a:buClr>
                <a:srgbClr val="F14124">
                  <a:lumMod val="75000"/>
                </a:srgbClr>
              </a:buClr>
              <a:buFont typeface="Arial" panose="020B0604020202020204" pitchFamily="34" charset="0"/>
              <a:buChar char="•"/>
            </a:pPr>
            <a:r>
              <a:rPr lang="es-ES" dirty="0" smtClean="0"/>
              <a:t>Cada </a:t>
            </a:r>
            <a:r>
              <a:rPr lang="es-ES" dirty="0"/>
              <a:t>vez que hay un nuevo requisito o una modificación de los existentes, las mismas clases se ven </a:t>
            </a:r>
            <a:r>
              <a:rPr lang="es-ES" dirty="0" smtClean="0"/>
              <a:t>afectadas.</a:t>
            </a:r>
          </a:p>
          <a:p>
            <a:pPr>
              <a:buClr>
                <a:srgbClr val="F14124">
                  <a:lumMod val="75000"/>
                </a:srgbClr>
              </a:buClr>
              <a:buFont typeface="Arial" panose="020B0604020202020204" pitchFamily="34" charset="0"/>
              <a:buChar char="•"/>
            </a:pPr>
            <a:endParaRPr lang="es-ES" dirty="0" smtClean="0"/>
          </a:p>
          <a:p>
            <a:pPr>
              <a:buClr>
                <a:srgbClr val="F14124">
                  <a:lumMod val="75000"/>
                </a:srgbClr>
              </a:buClr>
              <a:buFont typeface="Arial" panose="020B0604020202020204" pitchFamily="34" charset="0"/>
              <a:buChar char="•"/>
            </a:pPr>
            <a:endParaRPr lang="es-ES" dirty="0">
              <a:solidFill>
                <a:prstClr val="black">
                  <a:lumMod val="75000"/>
                  <a:lumOff val="25000"/>
                </a:prstClr>
              </a:solidFill>
            </a:endParaRPr>
          </a:p>
        </p:txBody>
      </p:sp>
      <p:sp>
        <p:nvSpPr>
          <p:cNvPr id="6" name="Rounded Rectangle 5"/>
          <p:cNvSpPr/>
          <p:nvPr/>
        </p:nvSpPr>
        <p:spPr>
          <a:xfrm>
            <a:off x="1589269" y="1204784"/>
            <a:ext cx="6408712" cy="72008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solidFill>
                  <a:prstClr val="black"/>
                </a:solidFill>
              </a:rPr>
              <a:t>Una entidad de software debería estar </a:t>
            </a:r>
            <a:r>
              <a:rPr lang="es-ES" sz="2200" b="1" dirty="0" smtClean="0">
                <a:solidFill>
                  <a:prstClr val="black"/>
                </a:solidFill>
              </a:rPr>
              <a:t>abierta a extensión</a:t>
            </a:r>
            <a:r>
              <a:rPr lang="es-ES" sz="2200" dirty="0" smtClean="0">
                <a:solidFill>
                  <a:prstClr val="black"/>
                </a:solidFill>
              </a:rPr>
              <a:t> pero </a:t>
            </a:r>
            <a:r>
              <a:rPr lang="es-ES" sz="2200" b="1" dirty="0" smtClean="0">
                <a:solidFill>
                  <a:prstClr val="black"/>
                </a:solidFill>
              </a:rPr>
              <a:t>cerrada a modificación</a:t>
            </a:r>
            <a:r>
              <a:rPr lang="es-ES" sz="2200" dirty="0" smtClean="0">
                <a:solidFill>
                  <a:prstClr val="black"/>
                </a:solidFill>
              </a:rPr>
              <a:t>.</a:t>
            </a:r>
            <a:endParaRPr lang="es-ES" dirty="0">
              <a:solidFill>
                <a:prstClr val="white"/>
              </a:solidFill>
            </a:endParaRPr>
          </a:p>
        </p:txBody>
      </p:sp>
    </p:spTree>
    <p:extLst>
      <p:ext uri="{BB962C8B-B14F-4D97-AF65-F5344CB8AC3E}">
        <p14:creationId xmlns:p14="http://schemas.microsoft.com/office/powerpoint/2010/main" val="101772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9574</TotalTime>
  <Words>1828</Words>
  <Application>Microsoft Office PowerPoint</Application>
  <PresentationFormat>Presentación en pantalla (4:3)</PresentationFormat>
  <Paragraphs>211</Paragraphs>
  <Slides>18</Slides>
  <Notes>16</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Slipstream</vt:lpstr>
      <vt:lpstr>Principios SOLID</vt:lpstr>
      <vt:lpstr>SOLID</vt:lpstr>
      <vt:lpstr>SOLID</vt:lpstr>
      <vt:lpstr>SOLID</vt:lpstr>
      <vt:lpstr>1/ Responsabilidad Única</vt:lpstr>
      <vt:lpstr>1/ Responsabilidad Única</vt:lpstr>
      <vt:lpstr>1/ Responsabilidad Única</vt:lpstr>
      <vt:lpstr>Responsabilidad Única</vt:lpstr>
      <vt:lpstr>2/ Open/Closed</vt:lpstr>
      <vt:lpstr>Open/Closed</vt:lpstr>
      <vt:lpstr>3/ Sustitución de Liskov</vt:lpstr>
      <vt:lpstr>Sustitución de Liskov</vt:lpstr>
      <vt:lpstr>4/ Segregación de Interfaces</vt:lpstr>
      <vt:lpstr>Segregación de Interfaces</vt:lpstr>
      <vt:lpstr>5/ Inversión de Dependencias</vt:lpstr>
      <vt:lpstr>5/ Inversión de Dependencias</vt:lpstr>
      <vt:lpstr>5/ Inversión de Dependencias</vt:lpstr>
      <vt:lpstr>Inversión de Dependencias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Ezequiel Llarena Borges</dc:creator>
  <cp:lastModifiedBy>Ezequiel Llarena Borges</cp:lastModifiedBy>
  <cp:revision>68</cp:revision>
  <cp:lastPrinted>2016-11-16T13:18:24Z</cp:lastPrinted>
  <dcterms:created xsi:type="dcterms:W3CDTF">2016-11-15T09:46:42Z</dcterms:created>
  <dcterms:modified xsi:type="dcterms:W3CDTF">2017-05-28T09:59:22Z</dcterms:modified>
</cp:coreProperties>
</file>