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61" r:id="rId5"/>
    <p:sldId id="270" r:id="rId6"/>
    <p:sldId id="271" r:id="rId7"/>
    <p:sldId id="272" r:id="rId8"/>
    <p:sldId id="262" r:id="rId9"/>
    <p:sldId id="273" r:id="rId10"/>
    <p:sldId id="274" r:id="rId11"/>
    <p:sldId id="266" r:id="rId12"/>
    <p:sldId id="275" r:id="rId13"/>
    <p:sldId id="264" r:id="rId14"/>
    <p:sldId id="265" r:id="rId15"/>
    <p:sldId id="268" r:id="rId16"/>
    <p:sldId id="267"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ei (CMS CoE China)" initials="LL(CC" lastIdx="1" clrIdx="0">
    <p:extLst>
      <p:ext uri="{19B8F6BF-5375-455C-9EA6-DF929625EA0E}">
        <p15:presenceInfo xmlns:p15="http://schemas.microsoft.com/office/powerpoint/2012/main" userId="S-1-5-21-1343024091-879983540-725345543-2312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12T10:29:02.32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64357-2DB9-4C2E-91B1-321B4099236E}" type="datetimeFigureOut">
              <a:rPr lang="zh-CN" altLang="en-US" smtClean="0"/>
              <a:t>2017/4/13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F3068-6131-4907-B5B0-3FCFC8A1452A}" type="slidenum">
              <a:rPr lang="zh-CN" altLang="en-US" smtClean="0"/>
              <a:t>‹#›</a:t>
            </a:fld>
            <a:endParaRPr lang="zh-CN" altLang="en-US"/>
          </a:p>
        </p:txBody>
      </p:sp>
    </p:spTree>
    <p:extLst>
      <p:ext uri="{BB962C8B-B14F-4D97-AF65-F5344CB8AC3E}">
        <p14:creationId xmlns:p14="http://schemas.microsoft.com/office/powerpoint/2010/main" val="83461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3F3068-6131-4907-B5B0-3FCFC8A1452A}" type="slidenum">
              <a:rPr lang="zh-CN" altLang="en-US" smtClean="0"/>
              <a:t>16</a:t>
            </a:fld>
            <a:endParaRPr lang="zh-CN" altLang="en-US"/>
          </a:p>
        </p:txBody>
      </p:sp>
    </p:spTree>
    <p:extLst>
      <p:ext uri="{BB962C8B-B14F-4D97-AF65-F5344CB8AC3E}">
        <p14:creationId xmlns:p14="http://schemas.microsoft.com/office/powerpoint/2010/main" val="59258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933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357083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132458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53834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260144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163858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56538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155537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29659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281528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7C62AE-E91A-4096-A339-E1BA86C18E8C}" type="datetimeFigureOut">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372456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C62AE-E91A-4096-A339-E1BA86C18E8C}" type="datetimeFigureOut">
              <a:rPr lang="zh-CN" altLang="en-US" smtClean="0"/>
              <a:t>2017/4/13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75BF1-83D0-4E95-A990-D6B243B60246}" type="slidenum">
              <a:rPr lang="zh-CN" altLang="en-US" smtClean="0"/>
              <a:t>‹#›</a:t>
            </a:fld>
            <a:endParaRPr lang="zh-CN" altLang="en-US"/>
          </a:p>
        </p:txBody>
      </p:sp>
    </p:spTree>
    <p:extLst>
      <p:ext uri="{BB962C8B-B14F-4D97-AF65-F5344CB8AC3E}">
        <p14:creationId xmlns:p14="http://schemas.microsoft.com/office/powerpoint/2010/main" val="3402064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hyperlink" Target="http://localhost:8888/restart" TargetMode="External"/><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hyperlink" Target="http://localhost:8888/refresh"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09441" y="521208"/>
            <a:ext cx="10969943" cy="411480"/>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t>微服务落地</a:t>
            </a:r>
            <a:endParaRPr lang="en-US" dirty="0"/>
          </a:p>
        </p:txBody>
      </p:sp>
      <p:sp>
        <p:nvSpPr>
          <p:cNvPr id="5" name="Text Placeholder 3"/>
          <p:cNvSpPr txBox="1">
            <a:spLocks/>
          </p:cNvSpPr>
          <p:nvPr/>
        </p:nvSpPr>
        <p:spPr>
          <a:xfrm>
            <a:off x="609440" y="934240"/>
            <a:ext cx="10969943" cy="381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代码管理</a:t>
            </a:r>
            <a:endParaRPr lang="en-US" dirty="0"/>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6147" y="1323786"/>
            <a:ext cx="6813236" cy="4563976"/>
          </a:xfrm>
          <a:prstGeom prst="rect">
            <a:avLst/>
          </a:prstGeom>
        </p:spPr>
      </p:pic>
      <p:sp>
        <p:nvSpPr>
          <p:cNvPr id="8" name="TextBox 6"/>
          <p:cNvSpPr txBox="1"/>
          <p:nvPr/>
        </p:nvSpPr>
        <p:spPr>
          <a:xfrm>
            <a:off x="609440" y="1323786"/>
            <a:ext cx="3888432" cy="5201557"/>
          </a:xfrm>
          <a:prstGeom prst="rect">
            <a:avLst/>
          </a:prstGeom>
          <a:noFill/>
        </p:spPr>
        <p:txBody>
          <a:bodyPr wrap="none" lIns="0" tIns="0" rIns="0" bIns="0" rtlCol="0">
            <a:noAutofit/>
          </a:bodyPr>
          <a:lstStyle/>
          <a:p>
            <a:pPr>
              <a:lnSpc>
                <a:spcPct val="150000"/>
              </a:lnSpc>
            </a:pPr>
            <a:r>
              <a:rPr lang="zh-CN" altLang="en-US" dirty="0"/>
              <a:t> </a:t>
            </a:r>
            <a:r>
              <a:rPr lang="en-US" altLang="zh-CN" dirty="0" err="1"/>
              <a:t>GitLab</a:t>
            </a:r>
            <a:r>
              <a:rPr lang="zh-CN" altLang="en-US" dirty="0"/>
              <a:t>是利用 </a:t>
            </a:r>
            <a:r>
              <a:rPr lang="en-US" altLang="zh-CN" dirty="0"/>
              <a:t>Ruby on Rails  </a:t>
            </a:r>
            <a:r>
              <a:rPr lang="zh-CN" altLang="en-US" dirty="0"/>
              <a:t>一个</a:t>
            </a:r>
            <a:r>
              <a:rPr lang="zh-CN" altLang="en-US" dirty="0" smtClean="0"/>
              <a:t>开</a:t>
            </a:r>
            <a:endParaRPr lang="en-US" altLang="zh-CN" dirty="0" smtClean="0"/>
          </a:p>
          <a:p>
            <a:pPr>
              <a:lnSpc>
                <a:spcPct val="150000"/>
              </a:lnSpc>
            </a:pPr>
            <a:r>
              <a:rPr lang="zh-CN" altLang="en-US" dirty="0" smtClean="0"/>
              <a:t>源</a:t>
            </a:r>
            <a:r>
              <a:rPr lang="zh-CN" altLang="en-US" dirty="0"/>
              <a:t>的版本管理系统，实现 一个自托</a:t>
            </a:r>
            <a:r>
              <a:rPr lang="zh-CN" altLang="en-US" dirty="0" smtClean="0"/>
              <a:t>管</a:t>
            </a:r>
            <a:endParaRPr lang="en-US" altLang="zh-CN" dirty="0" smtClean="0"/>
          </a:p>
          <a:p>
            <a:pPr>
              <a:lnSpc>
                <a:spcPct val="150000"/>
              </a:lnSpc>
            </a:pPr>
            <a:r>
              <a:rPr lang="zh-CN" altLang="en-US" dirty="0" smtClean="0"/>
              <a:t>的</a:t>
            </a:r>
            <a:r>
              <a:rPr lang="en-US" altLang="zh-CN" dirty="0" err="1"/>
              <a:t>Git</a:t>
            </a:r>
            <a:r>
              <a:rPr lang="zh-CN" altLang="en-US" dirty="0"/>
              <a:t>项目仓</a:t>
            </a:r>
            <a:r>
              <a:rPr lang="zh-CN" altLang="en-US" dirty="0" smtClean="0"/>
              <a:t>库。</a:t>
            </a:r>
            <a:endParaRPr lang="en-US" altLang="zh-CN" dirty="0" smtClean="0"/>
          </a:p>
          <a:p>
            <a:pPr>
              <a:lnSpc>
                <a:spcPct val="150000"/>
              </a:lnSpc>
            </a:pPr>
            <a:endParaRPr lang="en-US" altLang="zh-CN" dirty="0" smtClean="0"/>
          </a:p>
          <a:p>
            <a:pPr>
              <a:lnSpc>
                <a:spcPct val="150000"/>
              </a:lnSpc>
            </a:pPr>
            <a:r>
              <a:rPr lang="zh-CN" altLang="en-US" dirty="0" smtClean="0"/>
              <a:t>能</a:t>
            </a:r>
            <a:r>
              <a:rPr lang="zh-CN" altLang="en-US" dirty="0"/>
              <a:t>够浏览源代码</a:t>
            </a:r>
            <a:r>
              <a:rPr lang="zh-CN" altLang="en-US" dirty="0" smtClean="0"/>
              <a:t>，管</a:t>
            </a:r>
            <a:r>
              <a:rPr lang="zh-CN" altLang="en-US" dirty="0"/>
              <a:t>理缺陷和注释</a:t>
            </a:r>
            <a:r>
              <a:rPr lang="zh-CN" altLang="en-US" dirty="0" smtClean="0"/>
              <a:t>。</a:t>
            </a:r>
            <a:endParaRPr lang="en-US" altLang="zh-CN" dirty="0" smtClean="0"/>
          </a:p>
          <a:p>
            <a:pPr>
              <a:lnSpc>
                <a:spcPct val="150000"/>
              </a:lnSpc>
            </a:pPr>
            <a:r>
              <a:rPr lang="zh-CN" altLang="en-US" dirty="0" smtClean="0"/>
              <a:t>可</a:t>
            </a:r>
            <a:r>
              <a:rPr lang="zh-CN" altLang="en-US" dirty="0"/>
              <a:t>以管理团队 对</a:t>
            </a:r>
            <a:r>
              <a:rPr lang="zh-CN" altLang="en-US" dirty="0" smtClean="0"/>
              <a:t>仓库</a:t>
            </a:r>
            <a:r>
              <a:rPr lang="zh-CN" altLang="en-US" dirty="0"/>
              <a:t>的访问，它非</a:t>
            </a:r>
            <a:r>
              <a:rPr lang="zh-CN" altLang="en-US" dirty="0" smtClean="0"/>
              <a:t>常</a:t>
            </a:r>
            <a:endParaRPr lang="en-US" altLang="zh-CN" dirty="0" smtClean="0"/>
          </a:p>
          <a:p>
            <a:pPr>
              <a:lnSpc>
                <a:spcPct val="150000"/>
              </a:lnSpc>
            </a:pPr>
            <a:r>
              <a:rPr lang="zh-CN" altLang="en-US" dirty="0" smtClean="0"/>
              <a:t>易</a:t>
            </a:r>
            <a:r>
              <a:rPr lang="zh-CN" altLang="en-US" dirty="0"/>
              <a:t>于浏览 提交过</a:t>
            </a:r>
            <a:r>
              <a:rPr lang="zh-CN" altLang="en-US" dirty="0" smtClean="0"/>
              <a:t>的版</a:t>
            </a:r>
            <a:r>
              <a:rPr lang="zh-CN" altLang="en-US" dirty="0"/>
              <a:t>本并提供一个</a:t>
            </a:r>
            <a:r>
              <a:rPr lang="zh-CN" altLang="en-US" dirty="0" smtClean="0"/>
              <a:t>文</a:t>
            </a:r>
            <a:endParaRPr lang="en-US" altLang="zh-CN" dirty="0" smtClean="0"/>
          </a:p>
          <a:p>
            <a:pPr>
              <a:lnSpc>
                <a:spcPct val="150000"/>
              </a:lnSpc>
            </a:pPr>
            <a:r>
              <a:rPr lang="zh-CN" altLang="en-US" dirty="0" smtClean="0"/>
              <a:t>件</a:t>
            </a:r>
            <a:r>
              <a:rPr lang="zh-CN" altLang="en-US" dirty="0"/>
              <a:t>历史库。 团队</a:t>
            </a:r>
            <a:r>
              <a:rPr lang="zh-CN" altLang="en-US" dirty="0" smtClean="0"/>
              <a:t>成员</a:t>
            </a:r>
            <a:r>
              <a:rPr lang="zh-CN" altLang="en-US" dirty="0"/>
              <a:t>可以利用内置</a:t>
            </a:r>
            <a:r>
              <a:rPr lang="zh-CN" altLang="en-US" dirty="0" smtClean="0"/>
              <a:t>的</a:t>
            </a:r>
            <a:endParaRPr lang="en-US" altLang="zh-CN" dirty="0" smtClean="0"/>
          </a:p>
          <a:p>
            <a:pPr>
              <a:lnSpc>
                <a:spcPct val="150000"/>
              </a:lnSpc>
            </a:pPr>
            <a:r>
              <a:rPr lang="zh-CN" altLang="en-US" dirty="0" smtClean="0"/>
              <a:t>简</a:t>
            </a:r>
            <a:r>
              <a:rPr lang="zh-CN" altLang="en-US" dirty="0"/>
              <a:t>单聊天程 序</a:t>
            </a:r>
            <a:r>
              <a:rPr lang="en-US" altLang="zh-CN" dirty="0"/>
              <a:t>(Wall</a:t>
            </a:r>
            <a:r>
              <a:rPr lang="en-US" altLang="zh-CN" dirty="0" smtClean="0"/>
              <a:t>)</a:t>
            </a:r>
            <a:r>
              <a:rPr lang="zh-CN" altLang="en-US" dirty="0" smtClean="0"/>
              <a:t>进</a:t>
            </a:r>
            <a:r>
              <a:rPr lang="zh-CN" altLang="en-US" dirty="0"/>
              <a:t>行交流。它还</a:t>
            </a:r>
            <a:r>
              <a:rPr lang="zh-CN" altLang="en-US" dirty="0" smtClean="0"/>
              <a:t>提</a:t>
            </a:r>
            <a:endParaRPr lang="en-US" altLang="zh-CN" dirty="0" smtClean="0"/>
          </a:p>
          <a:p>
            <a:pPr>
              <a:lnSpc>
                <a:spcPct val="150000"/>
              </a:lnSpc>
            </a:pPr>
            <a:r>
              <a:rPr lang="zh-CN" altLang="en-US" dirty="0" smtClean="0"/>
              <a:t>供</a:t>
            </a:r>
            <a:r>
              <a:rPr lang="zh-CN" altLang="en-US" dirty="0"/>
              <a:t>一个 代码片段</a:t>
            </a:r>
            <a:r>
              <a:rPr lang="zh-CN" altLang="en-US" dirty="0" smtClean="0"/>
              <a:t>收集</a:t>
            </a:r>
            <a:r>
              <a:rPr lang="zh-CN" altLang="en-US" dirty="0"/>
              <a:t>功能可以轻松</a:t>
            </a:r>
            <a:r>
              <a:rPr lang="zh-CN" altLang="en-US" dirty="0" smtClean="0"/>
              <a:t>实</a:t>
            </a:r>
            <a:endParaRPr lang="en-US" altLang="zh-CN" dirty="0" smtClean="0"/>
          </a:p>
          <a:p>
            <a:pPr>
              <a:lnSpc>
                <a:spcPct val="150000"/>
              </a:lnSpc>
            </a:pPr>
            <a:r>
              <a:rPr lang="zh-CN" altLang="en-US" dirty="0" smtClean="0"/>
              <a:t>现</a:t>
            </a:r>
            <a:r>
              <a:rPr lang="zh-CN" altLang="en-US" dirty="0"/>
              <a:t>代 码复用，便</a:t>
            </a:r>
            <a:r>
              <a:rPr lang="zh-CN" altLang="en-US" dirty="0" smtClean="0"/>
              <a:t>于日</a:t>
            </a:r>
            <a:r>
              <a:rPr lang="zh-CN" altLang="en-US" dirty="0"/>
              <a:t>后有需要的时候</a:t>
            </a:r>
            <a:r>
              <a:rPr lang="zh-CN" altLang="en-US" dirty="0" smtClean="0"/>
              <a:t>进</a:t>
            </a:r>
            <a:endParaRPr lang="en-US" altLang="zh-CN" dirty="0" smtClean="0"/>
          </a:p>
          <a:p>
            <a:pPr>
              <a:lnSpc>
                <a:spcPct val="150000"/>
              </a:lnSpc>
            </a:pPr>
            <a:r>
              <a:rPr lang="zh-CN" altLang="en-US" dirty="0" smtClean="0"/>
              <a:t> </a:t>
            </a:r>
            <a:r>
              <a:rPr lang="zh-CN" altLang="en-US" dirty="0"/>
              <a:t>行查找。</a:t>
            </a:r>
            <a:endParaRPr lang="en-GB" dirty="0"/>
          </a:p>
        </p:txBody>
      </p:sp>
    </p:spTree>
    <p:extLst>
      <p:ext uri="{BB962C8B-B14F-4D97-AF65-F5344CB8AC3E}">
        <p14:creationId xmlns:p14="http://schemas.microsoft.com/office/powerpoint/2010/main" val="335439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Feign</a:t>
            </a:r>
            <a:endParaRPr lang="zh-CN" altLang="en-US" sz="2800" dirty="0"/>
          </a:p>
        </p:txBody>
      </p:sp>
      <p:sp>
        <p:nvSpPr>
          <p:cNvPr id="3" name="文本框 2"/>
          <p:cNvSpPr txBox="1"/>
          <p:nvPr/>
        </p:nvSpPr>
        <p:spPr>
          <a:xfrm>
            <a:off x="1039906" y="1482443"/>
            <a:ext cx="9663953" cy="738664"/>
          </a:xfrm>
          <a:prstGeom prst="rect">
            <a:avLst/>
          </a:prstGeom>
          <a:noFill/>
        </p:spPr>
        <p:txBody>
          <a:bodyPr wrap="square" rtlCol="0">
            <a:spAutoFit/>
          </a:bodyPr>
          <a:lstStyle/>
          <a:p>
            <a:r>
              <a:rPr lang="zh-CN" altLang="en-US" sz="1400" dirty="0" smtClean="0">
                <a:latin typeface="+mn-ea"/>
              </a:rPr>
              <a:t>    上述服务的调用我们应用了</a:t>
            </a:r>
            <a:r>
              <a:rPr lang="en-US" altLang="zh-CN" sz="1400" dirty="0" err="1" smtClean="0">
                <a:latin typeface="+mn-ea"/>
              </a:rPr>
              <a:t>DiscoveryClient,LoadBalancerClient</a:t>
            </a:r>
            <a:r>
              <a:rPr lang="en-US" altLang="zh-CN" sz="1400" dirty="0">
                <a:latin typeface="+mn-ea"/>
              </a:rPr>
              <a:t>,</a:t>
            </a:r>
            <a:r>
              <a:rPr lang="zh-CN" altLang="en-US" sz="1400" dirty="0">
                <a:latin typeface="+mn-ea"/>
              </a:rPr>
              <a:t>如他们一样</a:t>
            </a:r>
            <a:r>
              <a:rPr lang="en-US" altLang="zh-CN" sz="1400" dirty="0" err="1">
                <a:latin typeface="+mn-ea"/>
              </a:rPr>
              <a:t>FeignClient</a:t>
            </a:r>
            <a:r>
              <a:rPr lang="zh-CN" altLang="en-US" sz="1400" dirty="0">
                <a:latin typeface="+mn-ea"/>
              </a:rPr>
              <a:t>也是调用</a:t>
            </a:r>
            <a:r>
              <a:rPr lang="en-US" altLang="zh-CN" sz="1400" dirty="0">
                <a:latin typeface="+mn-ea"/>
              </a:rPr>
              <a:t>Eureka Server</a:t>
            </a:r>
            <a:r>
              <a:rPr lang="zh-CN" altLang="en-US" sz="1400" dirty="0">
                <a:latin typeface="+mn-ea"/>
              </a:rPr>
              <a:t>中服务用的</a:t>
            </a:r>
            <a:r>
              <a:rPr lang="en-US" altLang="zh-CN" sz="1400" dirty="0">
                <a:latin typeface="+mn-ea"/>
              </a:rPr>
              <a:t>,</a:t>
            </a:r>
            <a:r>
              <a:rPr lang="zh-CN" altLang="en-US" sz="1400" dirty="0">
                <a:latin typeface="+mn-ea"/>
              </a:rPr>
              <a:t>不过它提供了声明式的</a:t>
            </a:r>
            <a:r>
              <a:rPr lang="en-US" altLang="zh-CN" sz="1400" dirty="0">
                <a:latin typeface="+mn-ea"/>
              </a:rPr>
              <a:t>REST</a:t>
            </a:r>
            <a:r>
              <a:rPr lang="zh-CN" altLang="en-US" sz="1400" dirty="0">
                <a:latin typeface="+mn-ea"/>
              </a:rPr>
              <a:t>风格的调用</a:t>
            </a:r>
            <a:r>
              <a:rPr lang="en-US" altLang="zh-CN" sz="1400" dirty="0">
                <a:latin typeface="+mn-ea"/>
              </a:rPr>
              <a:t>,</a:t>
            </a:r>
            <a:r>
              <a:rPr lang="zh-CN" altLang="en-US" sz="1400" dirty="0">
                <a:latin typeface="+mn-ea"/>
              </a:rPr>
              <a:t>使编程更加简单</a:t>
            </a:r>
            <a:r>
              <a:rPr lang="en-US" altLang="zh-CN" sz="1400" dirty="0">
                <a:latin typeface="+mn-ea"/>
              </a:rPr>
              <a:t>.</a:t>
            </a:r>
            <a:r>
              <a:rPr lang="zh-CN" altLang="en-US" sz="1400" dirty="0">
                <a:latin typeface="+mn-ea"/>
              </a:rPr>
              <a:t>它是在运行时</a:t>
            </a:r>
            <a:r>
              <a:rPr lang="en-US" altLang="zh-CN" sz="1400" dirty="0">
                <a:latin typeface="+mn-ea"/>
              </a:rPr>
              <a:t>Runtime</a:t>
            </a:r>
            <a:r>
              <a:rPr lang="zh-CN" altLang="en-US" sz="1400" dirty="0">
                <a:latin typeface="+mn-ea"/>
              </a:rPr>
              <a:t>实现接口的实现</a:t>
            </a:r>
            <a:r>
              <a:rPr lang="en-US" altLang="zh-CN" sz="1400" dirty="0">
                <a:latin typeface="+mn-ea"/>
              </a:rPr>
              <a:t>,</a:t>
            </a:r>
            <a:r>
              <a:rPr lang="zh-CN" altLang="en-US" sz="1400" dirty="0">
                <a:latin typeface="+mn-ea"/>
              </a:rPr>
              <a:t>所以</a:t>
            </a:r>
            <a:r>
              <a:rPr lang="en-US" altLang="zh-CN" sz="1400" dirty="0" err="1">
                <a:latin typeface="+mn-ea"/>
              </a:rPr>
              <a:t>pom</a:t>
            </a:r>
            <a:r>
              <a:rPr lang="zh-CN" altLang="en-US" sz="1400" dirty="0">
                <a:latin typeface="+mn-ea"/>
              </a:rPr>
              <a:t>可以指定运行时依赖</a:t>
            </a:r>
            <a:r>
              <a:rPr lang="en-US" altLang="zh-CN" sz="1400" dirty="0">
                <a:latin typeface="+mn-ea"/>
              </a:rPr>
              <a:t>.</a:t>
            </a:r>
            <a:endParaRPr lang="zh-CN" altLang="en-US" sz="1400" dirty="0">
              <a:latin typeface="+mn-ea"/>
            </a:endParaRPr>
          </a:p>
        </p:txBody>
      </p:sp>
      <p:sp>
        <p:nvSpPr>
          <p:cNvPr id="4" name="文本框 3"/>
          <p:cNvSpPr txBox="1"/>
          <p:nvPr/>
        </p:nvSpPr>
        <p:spPr>
          <a:xfrm flipH="1">
            <a:off x="1039904" y="2221107"/>
            <a:ext cx="10174942" cy="523220"/>
          </a:xfrm>
          <a:prstGeom prst="rect">
            <a:avLst/>
          </a:prstGeom>
          <a:noFill/>
        </p:spPr>
        <p:txBody>
          <a:bodyPr wrap="square" rtlCol="0">
            <a:spAutoFit/>
          </a:bodyPr>
          <a:lstStyle/>
          <a:p>
            <a:r>
              <a:rPr lang="zh-CN" altLang="en-US" sz="1400" dirty="0" smtClean="0">
                <a:latin typeface="+mn-ea"/>
              </a:rPr>
              <a:t>    在</a:t>
            </a:r>
            <a:r>
              <a:rPr lang="en-US" altLang="zh-CN" sz="1400" dirty="0" smtClean="0">
                <a:latin typeface="+mn-ea"/>
              </a:rPr>
              <a:t>Eureka Client</a:t>
            </a:r>
            <a:r>
              <a:rPr lang="zh-CN" altLang="en-US" sz="1400" dirty="0" smtClean="0">
                <a:latin typeface="+mn-ea"/>
              </a:rPr>
              <a:t>中引入引入</a:t>
            </a:r>
            <a:r>
              <a:rPr lang="en-US" altLang="zh-CN" sz="1400" dirty="0" smtClean="0">
                <a:latin typeface="+mn-ea"/>
              </a:rPr>
              <a:t>Feign</a:t>
            </a:r>
            <a:r>
              <a:rPr lang="zh-CN" altLang="en-US" sz="1400" dirty="0" smtClean="0">
                <a:latin typeface="+mn-ea"/>
              </a:rPr>
              <a:t>相关的</a:t>
            </a:r>
            <a:r>
              <a:rPr lang="en-US" altLang="zh-CN" sz="1400" dirty="0" smtClean="0">
                <a:latin typeface="+mn-ea"/>
              </a:rPr>
              <a:t>jar</a:t>
            </a:r>
            <a:r>
              <a:rPr lang="zh-CN" altLang="en-US" sz="1400" dirty="0" smtClean="0">
                <a:latin typeface="+mn-ea"/>
              </a:rPr>
              <a:t>包后，在启动类</a:t>
            </a:r>
            <a:r>
              <a:rPr lang="en-US" altLang="zh-CN" sz="1400" dirty="0" smtClean="0">
                <a:latin typeface="+mn-ea"/>
              </a:rPr>
              <a:t>Application</a:t>
            </a:r>
            <a:r>
              <a:rPr lang="zh-CN" altLang="en-US" sz="1400" dirty="0" smtClean="0">
                <a:latin typeface="+mn-ea"/>
              </a:rPr>
              <a:t>中添加好</a:t>
            </a:r>
            <a:r>
              <a:rPr lang="en-US" altLang="zh-CN" sz="1400" dirty="0">
                <a:latin typeface="+mn-ea"/>
              </a:rPr>
              <a:t>@</a:t>
            </a:r>
            <a:r>
              <a:rPr lang="en-US" altLang="zh-CN" sz="1400" dirty="0" err="1" smtClean="0">
                <a:latin typeface="+mn-ea"/>
              </a:rPr>
              <a:t>EnableFeignClients</a:t>
            </a:r>
            <a:r>
              <a:rPr lang="zh-CN" altLang="en-US" sz="1400" dirty="0" smtClean="0">
                <a:latin typeface="+mn-ea"/>
              </a:rPr>
              <a:t>注解，启动</a:t>
            </a:r>
            <a:r>
              <a:rPr lang="en-US" altLang="zh-CN" sz="1400" dirty="0" smtClean="0">
                <a:latin typeface="+mn-ea"/>
              </a:rPr>
              <a:t>Feign</a:t>
            </a:r>
            <a:r>
              <a:rPr lang="zh-CN" altLang="en-US" sz="1400" dirty="0" smtClean="0">
                <a:latin typeface="+mn-ea"/>
              </a:rPr>
              <a:t>工具，然后就可以对每个服务创建对应的服务接口，如：</a:t>
            </a:r>
            <a:endParaRPr lang="zh-CN" altLang="en-US" sz="1400" dirty="0">
              <a:latin typeface="+mn-ea"/>
            </a:endParaRPr>
          </a:p>
        </p:txBody>
      </p:sp>
      <p:pic>
        <p:nvPicPr>
          <p:cNvPr id="5" name="图片 4"/>
          <p:cNvPicPr>
            <a:picLocks noChangeAspect="1"/>
          </p:cNvPicPr>
          <p:nvPr/>
        </p:nvPicPr>
        <p:blipFill>
          <a:blip r:embed="rId2"/>
          <a:stretch>
            <a:fillRect/>
          </a:stretch>
        </p:blipFill>
        <p:spPr>
          <a:xfrm>
            <a:off x="1039904" y="2744327"/>
            <a:ext cx="6496050" cy="1266825"/>
          </a:xfrm>
          <a:prstGeom prst="rect">
            <a:avLst/>
          </a:prstGeom>
        </p:spPr>
      </p:pic>
      <p:pic>
        <p:nvPicPr>
          <p:cNvPr id="6" name="图片 5"/>
          <p:cNvPicPr>
            <a:picLocks noChangeAspect="1"/>
          </p:cNvPicPr>
          <p:nvPr/>
        </p:nvPicPr>
        <p:blipFill>
          <a:blip r:embed="rId3"/>
          <a:stretch>
            <a:fillRect/>
          </a:stretch>
        </p:blipFill>
        <p:spPr>
          <a:xfrm>
            <a:off x="1039904" y="4318929"/>
            <a:ext cx="3438525" cy="1438275"/>
          </a:xfrm>
          <a:prstGeom prst="rect">
            <a:avLst/>
          </a:prstGeom>
        </p:spPr>
      </p:pic>
      <p:sp>
        <p:nvSpPr>
          <p:cNvPr id="7" name="文本框 6"/>
          <p:cNvSpPr txBox="1"/>
          <p:nvPr/>
        </p:nvSpPr>
        <p:spPr>
          <a:xfrm>
            <a:off x="1039904" y="4011152"/>
            <a:ext cx="1261884" cy="307777"/>
          </a:xfrm>
          <a:prstGeom prst="rect">
            <a:avLst/>
          </a:prstGeom>
          <a:noFill/>
        </p:spPr>
        <p:txBody>
          <a:bodyPr wrap="none" rtlCol="0">
            <a:spAutoFit/>
          </a:bodyPr>
          <a:lstStyle/>
          <a:p>
            <a:r>
              <a:rPr lang="zh-CN" altLang="en-US" sz="1400" dirty="0" smtClean="0"/>
              <a:t>调用该接口：</a:t>
            </a:r>
            <a:endParaRPr lang="zh-CN" altLang="en-US" sz="1400" dirty="0"/>
          </a:p>
        </p:txBody>
      </p:sp>
    </p:spTree>
    <p:extLst>
      <p:ext uri="{BB962C8B-B14F-4D97-AF65-F5344CB8AC3E}">
        <p14:creationId xmlns:p14="http://schemas.microsoft.com/office/powerpoint/2010/main" val="304081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68" y="1715235"/>
            <a:ext cx="3901117" cy="3547579"/>
          </a:xfrm>
          <a:prstGeom prst="rect">
            <a:avLst/>
          </a:prstGeom>
        </p:spPr>
      </p:pic>
      <p:sp>
        <p:nvSpPr>
          <p:cNvPr id="5" name="文本框 4"/>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a:t>
            </a:r>
            <a:r>
              <a:rPr lang="en-US" altLang="zh-CN" sz="2800" dirty="0" err="1"/>
              <a:t>Hystrix</a:t>
            </a:r>
            <a:endParaRPr lang="zh-CN" altLang="en-US" sz="2800" dirty="0"/>
          </a:p>
        </p:txBody>
      </p:sp>
      <p:sp>
        <p:nvSpPr>
          <p:cNvPr id="6" name="文本框 5"/>
          <p:cNvSpPr txBox="1"/>
          <p:nvPr/>
        </p:nvSpPr>
        <p:spPr>
          <a:xfrm>
            <a:off x="1039905" y="1482443"/>
            <a:ext cx="4887877" cy="307777"/>
          </a:xfrm>
          <a:prstGeom prst="rect">
            <a:avLst/>
          </a:prstGeom>
          <a:noFill/>
        </p:spPr>
        <p:txBody>
          <a:bodyPr wrap="none" rtlCol="0">
            <a:spAutoFit/>
          </a:bodyPr>
          <a:lstStyle/>
          <a:p>
            <a:r>
              <a:rPr lang="zh-CN" altLang="en-US" sz="1400" dirty="0" smtClean="0"/>
              <a:t>例子</a:t>
            </a:r>
            <a:r>
              <a:rPr lang="zh-CN" altLang="en-US" sz="1400" dirty="0" smtClean="0"/>
              <a:t>： 有某个用户请求，依赖于一下</a:t>
            </a:r>
            <a:r>
              <a:rPr lang="en-US" altLang="zh-CN" sz="1400" dirty="0" smtClean="0"/>
              <a:t>A</a:t>
            </a:r>
            <a:r>
              <a:rPr lang="zh-CN" altLang="en-US" sz="1400" dirty="0" smtClean="0"/>
              <a:t>、</a:t>
            </a:r>
            <a:r>
              <a:rPr lang="en-US" altLang="zh-CN" sz="1400" dirty="0" smtClean="0"/>
              <a:t>H</a:t>
            </a:r>
            <a:r>
              <a:rPr lang="zh-CN" altLang="en-US" sz="1400" dirty="0" smtClean="0"/>
              <a:t>、</a:t>
            </a:r>
            <a:r>
              <a:rPr lang="en-US" altLang="zh-CN" sz="1400" dirty="0" smtClean="0"/>
              <a:t>I</a:t>
            </a:r>
            <a:r>
              <a:rPr lang="zh-CN" altLang="en-US" sz="1400" dirty="0" smtClean="0"/>
              <a:t>、</a:t>
            </a:r>
            <a:r>
              <a:rPr lang="en-US" altLang="zh-CN" sz="1400" dirty="0" smtClean="0"/>
              <a:t>P</a:t>
            </a:r>
            <a:r>
              <a:rPr lang="zh-CN" altLang="en-US" sz="1400" dirty="0" smtClean="0"/>
              <a:t>四个服务。</a:t>
            </a:r>
            <a:endParaRPr lang="zh-CN" altLang="en-US" sz="1400" dirty="0"/>
          </a:p>
        </p:txBody>
      </p:sp>
      <p:sp>
        <p:nvSpPr>
          <p:cNvPr id="7" name="文本框 6"/>
          <p:cNvSpPr txBox="1"/>
          <p:nvPr/>
        </p:nvSpPr>
        <p:spPr>
          <a:xfrm>
            <a:off x="1039905" y="5262813"/>
            <a:ext cx="10174941" cy="938719"/>
          </a:xfrm>
          <a:prstGeom prst="rect">
            <a:avLst/>
          </a:prstGeom>
          <a:noFill/>
        </p:spPr>
        <p:txBody>
          <a:bodyPr wrap="square" rtlCol="0">
            <a:spAutoFit/>
          </a:bodyPr>
          <a:lstStyle/>
          <a:p>
            <a:r>
              <a:rPr lang="zh-CN" altLang="en-US" sz="1100" dirty="0">
                <a:latin typeface="+mn-ea"/>
              </a:rPr>
              <a:t>当此请求并发超过</a:t>
            </a:r>
            <a:r>
              <a:rPr lang="en-US" altLang="zh-CN" sz="1100" dirty="0">
                <a:latin typeface="+mn-ea"/>
              </a:rPr>
              <a:t>50</a:t>
            </a:r>
            <a:r>
              <a:rPr lang="zh-CN" altLang="en-US" sz="1100" dirty="0">
                <a:latin typeface="+mn-ea"/>
              </a:rPr>
              <a:t>的时候</a:t>
            </a:r>
            <a:r>
              <a:rPr lang="en-US" altLang="zh-CN" sz="1100" dirty="0">
                <a:latin typeface="+mn-ea"/>
              </a:rPr>
              <a:t>,</a:t>
            </a:r>
            <a:r>
              <a:rPr lang="zh-CN" altLang="en-US" sz="1100" dirty="0">
                <a:latin typeface="+mn-ea"/>
              </a:rPr>
              <a:t>服务</a:t>
            </a:r>
            <a:r>
              <a:rPr lang="en-US" altLang="zh-CN" sz="1100" dirty="0">
                <a:latin typeface="+mn-ea"/>
              </a:rPr>
              <a:t>I</a:t>
            </a:r>
            <a:r>
              <a:rPr lang="zh-CN" altLang="en-US" sz="1100" dirty="0">
                <a:latin typeface="+mn-ea"/>
              </a:rPr>
              <a:t>处理速度变慢</a:t>
            </a:r>
            <a:r>
              <a:rPr lang="en-US" altLang="zh-CN" sz="1100" dirty="0">
                <a:latin typeface="+mn-ea"/>
              </a:rPr>
              <a:t>,</a:t>
            </a:r>
            <a:r>
              <a:rPr lang="zh-CN" altLang="en-US" sz="1100" dirty="0">
                <a:latin typeface="+mn-ea"/>
              </a:rPr>
              <a:t>但是服务</a:t>
            </a:r>
            <a:r>
              <a:rPr lang="en-US" altLang="zh-CN" sz="1100" dirty="0">
                <a:latin typeface="+mn-ea"/>
              </a:rPr>
              <a:t>I</a:t>
            </a:r>
            <a:r>
              <a:rPr lang="zh-CN" altLang="en-US" sz="1100" dirty="0">
                <a:latin typeface="+mn-ea"/>
              </a:rPr>
              <a:t>还是被调用</a:t>
            </a:r>
            <a:r>
              <a:rPr lang="en-US" altLang="zh-CN" sz="1100" dirty="0" smtClean="0">
                <a:latin typeface="+mn-ea"/>
              </a:rPr>
              <a:t>.</a:t>
            </a:r>
          </a:p>
          <a:p>
            <a:r>
              <a:rPr lang="zh-CN" altLang="en-US" sz="1100" dirty="0" smtClean="0">
                <a:latin typeface="+mn-ea"/>
              </a:rPr>
              <a:t>大量</a:t>
            </a:r>
            <a:r>
              <a:rPr lang="zh-CN" altLang="en-US" sz="1100" dirty="0">
                <a:latin typeface="+mn-ea"/>
              </a:rPr>
              <a:t>请求会阻塞在</a:t>
            </a:r>
            <a:r>
              <a:rPr lang="en-US" altLang="zh-CN" sz="1100" dirty="0">
                <a:latin typeface="+mn-ea"/>
              </a:rPr>
              <a:t>Tomcat</a:t>
            </a:r>
            <a:r>
              <a:rPr lang="zh-CN" altLang="en-US" sz="1100" dirty="0">
                <a:latin typeface="+mn-ea"/>
              </a:rPr>
              <a:t>服务器上</a:t>
            </a:r>
            <a:r>
              <a:rPr lang="en-US" altLang="zh-CN" sz="1100" dirty="0">
                <a:latin typeface="+mn-ea"/>
              </a:rPr>
              <a:t>,</a:t>
            </a:r>
            <a:r>
              <a:rPr lang="zh-CN" altLang="en-US" sz="1100" dirty="0">
                <a:latin typeface="+mn-ea"/>
              </a:rPr>
              <a:t>影响其它整个服务</a:t>
            </a:r>
            <a:r>
              <a:rPr lang="en-US" altLang="zh-CN" sz="1100" dirty="0">
                <a:latin typeface="+mn-ea"/>
              </a:rPr>
              <a:t>.</a:t>
            </a:r>
            <a:r>
              <a:rPr lang="zh-CN" altLang="en-US" sz="1100" dirty="0">
                <a:latin typeface="+mn-ea"/>
              </a:rPr>
              <a:t>在复杂的分布式架构的应用程序有很多的依赖</a:t>
            </a:r>
            <a:r>
              <a:rPr lang="en-US" altLang="zh-CN" sz="1100" dirty="0">
                <a:latin typeface="+mn-ea"/>
              </a:rPr>
              <a:t>,</a:t>
            </a:r>
            <a:r>
              <a:rPr lang="zh-CN" altLang="en-US" sz="1100" dirty="0">
                <a:latin typeface="+mn-ea"/>
              </a:rPr>
              <a:t>都会不可避免地在某些时候失败</a:t>
            </a:r>
            <a:r>
              <a:rPr lang="en-US" altLang="zh-CN" sz="1100" dirty="0">
                <a:latin typeface="+mn-ea"/>
              </a:rPr>
              <a:t>.</a:t>
            </a:r>
            <a:r>
              <a:rPr lang="zh-CN" altLang="en-US" sz="1100" dirty="0">
                <a:latin typeface="+mn-ea"/>
              </a:rPr>
              <a:t>高并发的依赖失败时如果没有隔离措施</a:t>
            </a:r>
            <a:r>
              <a:rPr lang="en-US" altLang="zh-CN" sz="1100" dirty="0">
                <a:latin typeface="+mn-ea"/>
              </a:rPr>
              <a:t>,</a:t>
            </a:r>
            <a:r>
              <a:rPr lang="zh-CN" altLang="en-US" sz="1100" dirty="0">
                <a:latin typeface="+mn-ea"/>
              </a:rPr>
              <a:t>当前应用服务就有被拖垮的风险</a:t>
            </a:r>
            <a:r>
              <a:rPr lang="en-US" altLang="zh-CN" sz="1100" dirty="0" smtClean="0">
                <a:latin typeface="+mn-ea"/>
              </a:rPr>
              <a:t>.</a:t>
            </a:r>
          </a:p>
          <a:p>
            <a:r>
              <a:rPr lang="zh-CN" altLang="en-US" sz="1100" dirty="0">
                <a:latin typeface="+mn-ea"/>
              </a:rPr>
              <a:t/>
            </a:r>
            <a:br>
              <a:rPr lang="zh-CN" altLang="en-US" sz="1100" dirty="0">
                <a:latin typeface="+mn-ea"/>
              </a:rPr>
            </a:br>
            <a:r>
              <a:rPr lang="en-US" altLang="zh-CN" sz="1100" dirty="0">
                <a:latin typeface="+mn-ea"/>
              </a:rPr>
              <a:t>Spring Cloud Netflix </a:t>
            </a:r>
            <a:r>
              <a:rPr lang="en-US" altLang="zh-CN" sz="1100" dirty="0" err="1">
                <a:latin typeface="+mn-ea"/>
              </a:rPr>
              <a:t>Hystrix</a:t>
            </a:r>
            <a:r>
              <a:rPr lang="zh-CN" altLang="en-US" sz="1100" dirty="0">
                <a:latin typeface="+mn-ea"/>
              </a:rPr>
              <a:t>就是隔离措施的一种实现</a:t>
            </a:r>
            <a:r>
              <a:rPr lang="en-US" altLang="zh-CN" sz="1100" dirty="0">
                <a:latin typeface="+mn-ea"/>
              </a:rPr>
              <a:t>,</a:t>
            </a:r>
            <a:r>
              <a:rPr lang="zh-CN" altLang="en-US" sz="1100" dirty="0">
                <a:latin typeface="+mn-ea"/>
              </a:rPr>
              <a:t>可以设置在某种超时或者失败情形下断开依赖调用或者返回指定逻辑</a:t>
            </a:r>
            <a:r>
              <a:rPr lang="en-US" altLang="zh-CN" sz="1100" dirty="0">
                <a:latin typeface="+mn-ea"/>
              </a:rPr>
              <a:t>,</a:t>
            </a:r>
            <a:r>
              <a:rPr lang="zh-CN" altLang="en-US" sz="1100" dirty="0">
                <a:latin typeface="+mn-ea"/>
              </a:rPr>
              <a:t>从而提高分布式系统的稳定性</a:t>
            </a:r>
            <a:r>
              <a:rPr lang="en-US" altLang="zh-CN" sz="1100" dirty="0">
                <a:latin typeface="+mn-ea"/>
              </a:rPr>
              <a:t>.</a:t>
            </a:r>
            <a:endParaRPr lang="zh-CN" altLang="en-US" sz="1100" dirty="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985" y="1715234"/>
            <a:ext cx="3901117" cy="354757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113" y="1715234"/>
            <a:ext cx="3901117" cy="3553674"/>
          </a:xfrm>
          <a:prstGeom prst="rect">
            <a:avLst/>
          </a:prstGeom>
        </p:spPr>
      </p:pic>
    </p:spTree>
    <p:extLst>
      <p:ext uri="{BB962C8B-B14F-4D97-AF65-F5344CB8AC3E}">
        <p14:creationId xmlns:p14="http://schemas.microsoft.com/office/powerpoint/2010/main" val="201612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a:t>
            </a:r>
            <a:r>
              <a:rPr lang="en-US" altLang="zh-CN" sz="2800" dirty="0" err="1"/>
              <a:t>Hystrix</a:t>
            </a:r>
            <a:endParaRPr lang="zh-CN" altLang="en-US" sz="2800" dirty="0"/>
          </a:p>
        </p:txBody>
      </p:sp>
      <p:sp>
        <p:nvSpPr>
          <p:cNvPr id="3" name="文本框 2"/>
          <p:cNvSpPr txBox="1"/>
          <p:nvPr/>
        </p:nvSpPr>
        <p:spPr>
          <a:xfrm>
            <a:off x="1039905" y="1607953"/>
            <a:ext cx="3954929" cy="307777"/>
          </a:xfrm>
          <a:prstGeom prst="rect">
            <a:avLst/>
          </a:prstGeom>
          <a:noFill/>
        </p:spPr>
        <p:txBody>
          <a:bodyPr wrap="none" rtlCol="0">
            <a:spAutoFit/>
          </a:bodyPr>
          <a:lstStyle/>
          <a:p>
            <a:r>
              <a:rPr lang="en-US" altLang="zh-CN" sz="1400" dirty="0" err="1" smtClean="0">
                <a:latin typeface="+mn-ea"/>
              </a:rPr>
              <a:t>Hystrix</a:t>
            </a:r>
            <a:r>
              <a:rPr lang="zh-CN" altLang="en-US" sz="1400" dirty="0" smtClean="0">
                <a:latin typeface="+mn-ea"/>
              </a:rPr>
              <a:t>配置例子：</a:t>
            </a:r>
            <a:r>
              <a:rPr lang="en-US" altLang="zh-CN" sz="1400" dirty="0" smtClean="0">
                <a:latin typeface="+mn-ea"/>
              </a:rPr>
              <a:t>Client</a:t>
            </a:r>
            <a:r>
              <a:rPr lang="zh-CN" altLang="en-US" sz="1400" dirty="0" smtClean="0">
                <a:latin typeface="+mn-ea"/>
              </a:rPr>
              <a:t>项目中引入以下</a:t>
            </a:r>
            <a:r>
              <a:rPr lang="en-US" altLang="zh-CN" sz="1400" dirty="0" smtClean="0">
                <a:latin typeface="+mn-ea"/>
              </a:rPr>
              <a:t>jar</a:t>
            </a:r>
            <a:r>
              <a:rPr lang="zh-CN" altLang="en-US" sz="1400" dirty="0" smtClean="0">
                <a:latin typeface="+mn-ea"/>
              </a:rPr>
              <a:t>包</a:t>
            </a:r>
            <a:endParaRPr lang="zh-CN" altLang="en-US" sz="1400" dirty="0">
              <a:latin typeface="+mn-ea"/>
            </a:endParaRPr>
          </a:p>
        </p:txBody>
      </p:sp>
      <p:pic>
        <p:nvPicPr>
          <p:cNvPr id="4" name="图片 3"/>
          <p:cNvPicPr>
            <a:picLocks noChangeAspect="1"/>
          </p:cNvPicPr>
          <p:nvPr/>
        </p:nvPicPr>
        <p:blipFill>
          <a:blip r:embed="rId2"/>
          <a:stretch>
            <a:fillRect/>
          </a:stretch>
        </p:blipFill>
        <p:spPr>
          <a:xfrm>
            <a:off x="1039905" y="1915730"/>
            <a:ext cx="4208499" cy="1419145"/>
          </a:xfrm>
          <a:prstGeom prst="rect">
            <a:avLst/>
          </a:prstGeom>
        </p:spPr>
      </p:pic>
      <p:sp>
        <p:nvSpPr>
          <p:cNvPr id="5" name="文本框 4"/>
          <p:cNvSpPr txBox="1"/>
          <p:nvPr/>
        </p:nvSpPr>
        <p:spPr>
          <a:xfrm>
            <a:off x="1039905" y="3334875"/>
            <a:ext cx="3685624" cy="307777"/>
          </a:xfrm>
          <a:prstGeom prst="rect">
            <a:avLst/>
          </a:prstGeom>
          <a:noFill/>
        </p:spPr>
        <p:txBody>
          <a:bodyPr wrap="none" rtlCol="0">
            <a:spAutoFit/>
          </a:bodyPr>
          <a:lstStyle/>
          <a:p>
            <a:r>
              <a:rPr lang="zh-CN" altLang="en-US" sz="1400" dirty="0" smtClean="0">
                <a:latin typeface="+mn-ea"/>
              </a:rPr>
              <a:t>同时在启动类</a:t>
            </a:r>
            <a:r>
              <a:rPr lang="en-US" altLang="zh-CN" sz="1400" dirty="0" smtClean="0">
                <a:latin typeface="+mn-ea"/>
              </a:rPr>
              <a:t>Application</a:t>
            </a:r>
            <a:r>
              <a:rPr lang="zh-CN" altLang="en-US" sz="1400" dirty="0" smtClean="0">
                <a:latin typeface="+mn-ea"/>
              </a:rPr>
              <a:t>中添加以下注解：</a:t>
            </a:r>
            <a:endParaRPr lang="zh-CN" altLang="en-US" sz="1400" dirty="0">
              <a:latin typeface="+mn-ea"/>
            </a:endParaRPr>
          </a:p>
        </p:txBody>
      </p:sp>
      <p:pic>
        <p:nvPicPr>
          <p:cNvPr id="6" name="图片 5"/>
          <p:cNvPicPr>
            <a:picLocks noChangeAspect="1"/>
          </p:cNvPicPr>
          <p:nvPr/>
        </p:nvPicPr>
        <p:blipFill>
          <a:blip r:embed="rId3"/>
          <a:stretch>
            <a:fillRect/>
          </a:stretch>
        </p:blipFill>
        <p:spPr>
          <a:xfrm>
            <a:off x="1039905" y="3642652"/>
            <a:ext cx="2447925" cy="609600"/>
          </a:xfrm>
          <a:prstGeom prst="rect">
            <a:avLst/>
          </a:prstGeom>
        </p:spPr>
      </p:pic>
      <p:sp>
        <p:nvSpPr>
          <p:cNvPr id="7" name="文本框 6"/>
          <p:cNvSpPr txBox="1"/>
          <p:nvPr/>
        </p:nvSpPr>
        <p:spPr>
          <a:xfrm>
            <a:off x="6606771" y="1607953"/>
            <a:ext cx="3935507" cy="954107"/>
          </a:xfrm>
          <a:prstGeom prst="rect">
            <a:avLst/>
          </a:prstGeom>
          <a:noFill/>
        </p:spPr>
        <p:txBody>
          <a:bodyPr wrap="square" rtlCol="0">
            <a:spAutoFit/>
          </a:bodyPr>
          <a:lstStyle/>
          <a:p>
            <a:r>
              <a:rPr lang="zh-CN" altLang="en-US" sz="1400" dirty="0" smtClean="0">
                <a:latin typeface="+mn-ea"/>
              </a:rPr>
              <a:t>    在调用</a:t>
            </a:r>
            <a:r>
              <a:rPr lang="en-US" altLang="zh-CN" sz="1400" dirty="0" smtClean="0">
                <a:latin typeface="+mn-ea"/>
              </a:rPr>
              <a:t>Eureka</a:t>
            </a:r>
            <a:r>
              <a:rPr lang="zh-CN" altLang="en-US" sz="1400" dirty="0" smtClean="0">
                <a:latin typeface="+mn-ea"/>
              </a:rPr>
              <a:t>中摸个服务时，如果报错或者抛出异常或者长时间得不到响应时，就可以通过</a:t>
            </a:r>
            <a:r>
              <a:rPr lang="en-US" altLang="zh-CN" sz="1400" dirty="0">
                <a:latin typeface="+mn-ea"/>
              </a:rPr>
              <a:t>@</a:t>
            </a:r>
            <a:r>
              <a:rPr lang="en-US" altLang="zh-CN" sz="1400" dirty="0" err="1" smtClean="0">
                <a:latin typeface="+mn-ea"/>
              </a:rPr>
              <a:t>HystrixCommand</a:t>
            </a:r>
            <a:r>
              <a:rPr lang="zh-CN" altLang="en-US" sz="1400" dirty="0" smtClean="0">
                <a:latin typeface="+mn-ea"/>
              </a:rPr>
              <a:t>注解应用</a:t>
            </a:r>
            <a:r>
              <a:rPr lang="en-US" altLang="zh-CN" sz="1400" dirty="0"/>
              <a:t>Fallback(</a:t>
            </a:r>
            <a:r>
              <a:rPr lang="zh-CN" altLang="en-US" sz="1400" dirty="0"/>
              <a:t>失败后</a:t>
            </a:r>
            <a:r>
              <a:rPr lang="en-US" altLang="zh-CN" sz="1400" dirty="0"/>
              <a:t>)</a:t>
            </a:r>
            <a:r>
              <a:rPr lang="zh-CN" altLang="en-US" sz="1400" dirty="0" smtClean="0"/>
              <a:t>逻辑来处理错误情景。</a:t>
            </a:r>
            <a:endParaRPr lang="zh-CN" altLang="en-US" sz="1400" dirty="0">
              <a:latin typeface="+mn-ea"/>
            </a:endParaRPr>
          </a:p>
        </p:txBody>
      </p:sp>
      <p:pic>
        <p:nvPicPr>
          <p:cNvPr id="9" name="图片 8"/>
          <p:cNvPicPr>
            <a:picLocks noChangeAspect="1"/>
          </p:cNvPicPr>
          <p:nvPr/>
        </p:nvPicPr>
        <p:blipFill>
          <a:blip r:embed="rId4"/>
          <a:stretch>
            <a:fillRect/>
          </a:stretch>
        </p:blipFill>
        <p:spPr>
          <a:xfrm>
            <a:off x="6606771" y="2562060"/>
            <a:ext cx="4608076" cy="1888031"/>
          </a:xfrm>
          <a:prstGeom prst="rect">
            <a:avLst/>
          </a:prstGeom>
        </p:spPr>
      </p:pic>
    </p:spTree>
    <p:extLst>
      <p:ext uri="{BB962C8B-B14F-4D97-AF65-F5344CB8AC3E}">
        <p14:creationId xmlns:p14="http://schemas.microsoft.com/office/powerpoint/2010/main" val="258901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a:t>
            </a:r>
            <a:r>
              <a:rPr lang="en-US" altLang="zh-CN" sz="2800" dirty="0" err="1"/>
              <a:t>Zuul</a:t>
            </a:r>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322" y="2932381"/>
            <a:ext cx="5343525" cy="3152775"/>
          </a:xfrm>
          <a:prstGeom prst="rect">
            <a:avLst/>
          </a:prstGeom>
        </p:spPr>
      </p:pic>
      <p:sp>
        <p:nvSpPr>
          <p:cNvPr id="5" name="文本框 4"/>
          <p:cNvSpPr txBox="1"/>
          <p:nvPr/>
        </p:nvSpPr>
        <p:spPr>
          <a:xfrm>
            <a:off x="1039905" y="2022746"/>
            <a:ext cx="8494633" cy="369332"/>
          </a:xfrm>
          <a:prstGeom prst="rect">
            <a:avLst/>
          </a:prstGeom>
          <a:noFill/>
        </p:spPr>
        <p:txBody>
          <a:bodyPr wrap="none" rtlCol="0">
            <a:spAutoFit/>
          </a:bodyPr>
          <a:lstStyle/>
          <a:p>
            <a:r>
              <a:rPr lang="zh-CN" altLang="en-US" dirty="0"/>
              <a:t>类似</a:t>
            </a:r>
            <a:r>
              <a:rPr lang="en-US" altLang="zh-CN" dirty="0" err="1"/>
              <a:t>nginx</a:t>
            </a:r>
            <a:r>
              <a:rPr lang="zh-CN" altLang="en-US" dirty="0"/>
              <a:t>，反向代理的功能，不过</a:t>
            </a:r>
            <a:r>
              <a:rPr lang="en-US" altLang="zh-CN" dirty="0" err="1"/>
              <a:t>netflix</a:t>
            </a:r>
            <a:r>
              <a:rPr lang="zh-CN" altLang="en-US" dirty="0"/>
              <a:t>自己增加了一些配合其他组件的特性。</a:t>
            </a:r>
          </a:p>
        </p:txBody>
      </p:sp>
    </p:spTree>
    <p:extLst>
      <p:ext uri="{BB962C8B-B14F-4D97-AF65-F5344CB8AC3E}">
        <p14:creationId xmlns:p14="http://schemas.microsoft.com/office/powerpoint/2010/main" val="123575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Spring Cloud </a:t>
            </a:r>
            <a:r>
              <a:rPr lang="en-US" altLang="zh-CN" sz="2800" dirty="0" err="1"/>
              <a:t>Config</a:t>
            </a:r>
            <a:endParaRPr lang="zh-CN" altLang="en-US" sz="2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116" y="1846390"/>
            <a:ext cx="4799819" cy="3122774"/>
          </a:xfrm>
          <a:prstGeom prst="rect">
            <a:avLst/>
          </a:prstGeom>
        </p:spPr>
      </p:pic>
      <p:sp>
        <p:nvSpPr>
          <p:cNvPr id="5" name="矩形 4"/>
          <p:cNvSpPr/>
          <p:nvPr/>
        </p:nvSpPr>
        <p:spPr>
          <a:xfrm>
            <a:off x="1039905" y="1477058"/>
            <a:ext cx="10174942" cy="369332"/>
          </a:xfrm>
          <a:prstGeom prst="rect">
            <a:avLst/>
          </a:prstGeom>
        </p:spPr>
        <p:txBody>
          <a:bodyPr wrap="square">
            <a:spAutoFit/>
          </a:bodyPr>
          <a:lstStyle/>
          <a:p>
            <a:r>
              <a:rPr lang="zh-CN" altLang="en-US" dirty="0">
                <a:solidFill>
                  <a:srgbClr val="333333"/>
                </a:solidFill>
                <a:latin typeface="Helvetica Neue"/>
              </a:rPr>
              <a:t>这个还是静态的，得配合</a:t>
            </a:r>
            <a:r>
              <a:rPr lang="en-US" altLang="zh-CN" dirty="0">
                <a:solidFill>
                  <a:srgbClr val="333333"/>
                </a:solidFill>
                <a:latin typeface="Helvetica Neue"/>
              </a:rPr>
              <a:t>Spring Cloud Bus</a:t>
            </a:r>
            <a:r>
              <a:rPr lang="zh-CN" altLang="en-US" dirty="0">
                <a:solidFill>
                  <a:srgbClr val="333333"/>
                </a:solidFill>
                <a:latin typeface="Helvetica Neue"/>
              </a:rPr>
              <a:t>实现动态的配置更新。</a:t>
            </a:r>
            <a:endParaRPr lang="zh-CN" altLang="en-US" dirty="0"/>
          </a:p>
        </p:txBody>
      </p:sp>
      <p:sp>
        <p:nvSpPr>
          <p:cNvPr id="6" name="文本框 5"/>
          <p:cNvSpPr txBox="1"/>
          <p:nvPr/>
        </p:nvSpPr>
        <p:spPr>
          <a:xfrm>
            <a:off x="1039905" y="1846390"/>
            <a:ext cx="4884671" cy="1785104"/>
          </a:xfrm>
          <a:prstGeom prst="rect">
            <a:avLst/>
          </a:prstGeom>
          <a:noFill/>
        </p:spPr>
        <p:txBody>
          <a:bodyPr wrap="none" rtlCol="0">
            <a:spAutoFit/>
          </a:bodyPr>
          <a:lstStyle/>
          <a:p>
            <a:pPr>
              <a:lnSpc>
                <a:spcPts val="2200"/>
              </a:lnSpc>
            </a:pPr>
            <a:r>
              <a:rPr lang="zh-CN" altLang="en-US" sz="1600" dirty="0" smtClean="0">
                <a:latin typeface="+mn-ea"/>
              </a:rPr>
              <a:t>获取</a:t>
            </a:r>
            <a:r>
              <a:rPr lang="en-US" altLang="zh-CN" sz="1600" dirty="0" err="1" smtClean="0">
                <a:latin typeface="+mn-ea"/>
              </a:rPr>
              <a:t>Git</a:t>
            </a:r>
            <a:r>
              <a:rPr lang="zh-CN" altLang="en-US" sz="1600" dirty="0" smtClean="0">
                <a:latin typeface="+mn-ea"/>
              </a:rPr>
              <a:t>上的资源信息遵循如下规则：</a:t>
            </a:r>
            <a:endParaRPr lang="en-US" altLang="zh-CN" sz="1600" dirty="0" smtClean="0">
              <a:latin typeface="+mn-ea"/>
            </a:endParaRPr>
          </a:p>
          <a:p>
            <a:pPr marL="285750" indent="-285750">
              <a:lnSpc>
                <a:spcPts val="2200"/>
              </a:lnSpc>
              <a:buFont typeface="Arial" panose="020B0604020202020204" pitchFamily="34" charset="0"/>
              <a:buChar char="•"/>
            </a:pPr>
            <a:r>
              <a:rPr lang="en-US" altLang="zh-CN" sz="1600" dirty="0">
                <a:solidFill>
                  <a:srgbClr val="FF0000"/>
                </a:solidFill>
                <a:latin typeface="+mn-ea"/>
              </a:rPr>
              <a:t>/{application}/{profile}[/{label</a:t>
            </a:r>
            <a:r>
              <a:rPr lang="en-US" altLang="zh-CN" sz="1600" dirty="0" smtClean="0">
                <a:solidFill>
                  <a:srgbClr val="FF0000"/>
                </a:solidFill>
                <a:latin typeface="+mn-ea"/>
              </a:rPr>
              <a:t>}]</a:t>
            </a:r>
          </a:p>
          <a:p>
            <a:pPr marL="285750" indent="-285750">
              <a:lnSpc>
                <a:spcPts val="2200"/>
              </a:lnSpc>
              <a:buFont typeface="Arial" panose="020B0604020202020204" pitchFamily="34" charset="0"/>
              <a:buChar char="•"/>
            </a:pPr>
            <a:r>
              <a:rPr lang="en-US" altLang="zh-CN" sz="1600" dirty="0">
                <a:solidFill>
                  <a:srgbClr val="FF0000"/>
                </a:solidFill>
                <a:latin typeface="+mn-ea"/>
              </a:rPr>
              <a:t>/{application}-{profile}.</a:t>
            </a:r>
            <a:r>
              <a:rPr lang="en-US" altLang="zh-CN" sz="1600" dirty="0" err="1" smtClean="0">
                <a:solidFill>
                  <a:srgbClr val="FF0000"/>
                </a:solidFill>
                <a:latin typeface="+mn-ea"/>
              </a:rPr>
              <a:t>yml</a:t>
            </a:r>
            <a:endParaRPr lang="en-US" altLang="zh-CN" sz="1600" dirty="0" smtClean="0">
              <a:solidFill>
                <a:srgbClr val="FF0000"/>
              </a:solidFill>
              <a:latin typeface="+mn-ea"/>
            </a:endParaRPr>
          </a:p>
          <a:p>
            <a:pPr marL="285750" indent="-285750">
              <a:lnSpc>
                <a:spcPts val="2200"/>
              </a:lnSpc>
              <a:buFont typeface="Arial" panose="020B0604020202020204" pitchFamily="34" charset="0"/>
              <a:buChar char="•"/>
            </a:pPr>
            <a:r>
              <a:rPr lang="en-US" altLang="zh-CN" sz="1600" dirty="0">
                <a:solidFill>
                  <a:srgbClr val="FF0000"/>
                </a:solidFill>
                <a:latin typeface="+mn-ea"/>
              </a:rPr>
              <a:t>/{label}/{application}-{profile}.</a:t>
            </a:r>
            <a:r>
              <a:rPr lang="en-US" altLang="zh-CN" sz="1600" dirty="0" err="1" smtClean="0">
                <a:solidFill>
                  <a:srgbClr val="FF0000"/>
                </a:solidFill>
                <a:latin typeface="+mn-ea"/>
              </a:rPr>
              <a:t>yml</a:t>
            </a:r>
            <a:endParaRPr lang="en-US" altLang="zh-CN" sz="1600" dirty="0" smtClean="0">
              <a:solidFill>
                <a:srgbClr val="FF0000"/>
              </a:solidFill>
              <a:latin typeface="+mn-ea"/>
            </a:endParaRPr>
          </a:p>
          <a:p>
            <a:pPr marL="285750" indent="-285750">
              <a:lnSpc>
                <a:spcPts val="2200"/>
              </a:lnSpc>
              <a:buFont typeface="Arial" panose="020B0604020202020204" pitchFamily="34" charset="0"/>
              <a:buChar char="•"/>
            </a:pPr>
            <a:r>
              <a:rPr lang="en-US" altLang="zh-CN" sz="1600" dirty="0">
                <a:solidFill>
                  <a:srgbClr val="FF0000"/>
                </a:solidFill>
                <a:latin typeface="+mn-ea"/>
              </a:rPr>
              <a:t>/{application}-{profile}.</a:t>
            </a:r>
            <a:r>
              <a:rPr lang="en-US" altLang="zh-CN" sz="1600" dirty="0" smtClean="0">
                <a:solidFill>
                  <a:srgbClr val="FF0000"/>
                </a:solidFill>
                <a:latin typeface="+mn-ea"/>
              </a:rPr>
              <a:t>properties</a:t>
            </a:r>
          </a:p>
          <a:p>
            <a:pPr marL="285750" indent="-285750">
              <a:lnSpc>
                <a:spcPts val="2200"/>
              </a:lnSpc>
              <a:buFont typeface="Arial" panose="020B0604020202020204" pitchFamily="34" charset="0"/>
              <a:buChar char="•"/>
            </a:pPr>
            <a:r>
              <a:rPr lang="en-US" altLang="zh-CN" sz="1600" dirty="0">
                <a:solidFill>
                  <a:srgbClr val="FF0000"/>
                </a:solidFill>
                <a:latin typeface="+mn-ea"/>
              </a:rPr>
              <a:t>/{label}/{application}-{profile}.</a:t>
            </a:r>
            <a:r>
              <a:rPr lang="en-US" altLang="zh-CN" sz="1600" dirty="0" smtClean="0">
                <a:solidFill>
                  <a:srgbClr val="FF0000"/>
                </a:solidFill>
                <a:latin typeface="+mn-ea"/>
              </a:rPr>
              <a:t>properties</a:t>
            </a:r>
            <a:endParaRPr lang="zh-CN" altLang="en-US" sz="1600" dirty="0">
              <a:solidFill>
                <a:srgbClr val="FF0000"/>
              </a:solidFill>
              <a:latin typeface="+mn-ea"/>
            </a:endParaRPr>
          </a:p>
        </p:txBody>
      </p:sp>
      <p:sp>
        <p:nvSpPr>
          <p:cNvPr id="10" name="文本框 9"/>
          <p:cNvSpPr txBox="1"/>
          <p:nvPr/>
        </p:nvSpPr>
        <p:spPr>
          <a:xfrm>
            <a:off x="1039905" y="3890113"/>
            <a:ext cx="5001211" cy="160043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accent1">
                    <a:lumMod val="50000"/>
                  </a:schemeClr>
                </a:solidFill>
                <a:latin typeface="+mn-ea"/>
              </a:rPr>
              <a:t>application:</a:t>
            </a:r>
            <a:r>
              <a:rPr lang="zh-CN" altLang="en-US" sz="1600" dirty="0">
                <a:solidFill>
                  <a:schemeClr val="accent1">
                    <a:lumMod val="50000"/>
                  </a:schemeClr>
                </a:solidFill>
                <a:latin typeface="+mn-ea"/>
              </a:rPr>
              <a:t>表示应用名称</a:t>
            </a:r>
            <a:r>
              <a:rPr lang="en-US" altLang="zh-CN" sz="1600" dirty="0">
                <a:solidFill>
                  <a:schemeClr val="accent1">
                    <a:lumMod val="50000"/>
                  </a:schemeClr>
                </a:solidFill>
                <a:latin typeface="+mn-ea"/>
              </a:rPr>
              <a:t>,</a:t>
            </a:r>
            <a:r>
              <a:rPr lang="zh-CN" altLang="en-US" sz="1600" dirty="0">
                <a:solidFill>
                  <a:schemeClr val="accent1">
                    <a:lumMod val="50000"/>
                  </a:schemeClr>
                </a:solidFill>
                <a:latin typeface="+mn-ea"/>
              </a:rPr>
              <a:t>在</a:t>
            </a:r>
            <a:r>
              <a:rPr lang="en-US" altLang="zh-CN" sz="1600" dirty="0">
                <a:solidFill>
                  <a:schemeClr val="accent1">
                    <a:lumMod val="50000"/>
                  </a:schemeClr>
                </a:solidFill>
                <a:latin typeface="+mn-ea"/>
              </a:rPr>
              <a:t>client</a:t>
            </a:r>
            <a:r>
              <a:rPr lang="zh-CN" altLang="en-US" sz="1600" dirty="0">
                <a:solidFill>
                  <a:schemeClr val="accent1">
                    <a:lumMod val="50000"/>
                  </a:schemeClr>
                </a:solidFill>
                <a:latin typeface="+mn-ea"/>
              </a:rPr>
              <a:t>中通过</a:t>
            </a:r>
            <a:r>
              <a:rPr lang="en-US" altLang="zh-CN" sz="1600" dirty="0">
                <a:solidFill>
                  <a:schemeClr val="accent1">
                    <a:lumMod val="50000"/>
                  </a:schemeClr>
                </a:solidFill>
                <a:latin typeface="+mn-ea"/>
              </a:rPr>
              <a:t>spring.config.name</a:t>
            </a:r>
            <a:r>
              <a:rPr lang="zh-CN" altLang="en-US" sz="1600" dirty="0" smtClean="0">
                <a:solidFill>
                  <a:schemeClr val="accent1">
                    <a:lumMod val="50000"/>
                  </a:schemeClr>
                </a:solidFill>
                <a:latin typeface="+mn-ea"/>
              </a:rPr>
              <a:t>配置</a:t>
            </a:r>
            <a:endParaRPr lang="en-US" altLang="zh-CN" sz="1600" dirty="0" smtClean="0">
              <a:solidFill>
                <a:schemeClr val="accent1">
                  <a:lumMod val="50000"/>
                </a:schemeClr>
              </a:solidFill>
              <a:latin typeface="+mn-ea"/>
            </a:endParaRPr>
          </a:p>
          <a:p>
            <a:pPr marL="285750" indent="-285750">
              <a:buFont typeface="Arial" panose="020B0604020202020204" pitchFamily="34" charset="0"/>
              <a:buChar char="•"/>
            </a:pPr>
            <a:r>
              <a:rPr lang="en-US" altLang="zh-CN" sz="1600" dirty="0" smtClean="0">
                <a:solidFill>
                  <a:schemeClr val="accent1">
                    <a:lumMod val="50000"/>
                  </a:schemeClr>
                </a:solidFill>
                <a:latin typeface="+mn-ea"/>
              </a:rPr>
              <a:t>profile</a:t>
            </a:r>
            <a:r>
              <a:rPr lang="en-US" altLang="zh-CN" sz="1600" dirty="0">
                <a:solidFill>
                  <a:schemeClr val="accent1">
                    <a:lumMod val="50000"/>
                  </a:schemeClr>
                </a:solidFill>
                <a:latin typeface="+mn-ea"/>
              </a:rPr>
              <a:t>:</a:t>
            </a:r>
            <a:r>
              <a:rPr lang="zh-CN" altLang="en-US" sz="1600" dirty="0">
                <a:solidFill>
                  <a:schemeClr val="accent1">
                    <a:lumMod val="50000"/>
                  </a:schemeClr>
                </a:solidFill>
                <a:latin typeface="+mn-ea"/>
              </a:rPr>
              <a:t>表示获取指定环境下配置，例如开发环境、测试环境、生产环境 默认值</a:t>
            </a:r>
            <a:r>
              <a:rPr lang="en-US" altLang="zh-CN" sz="1600" dirty="0">
                <a:solidFill>
                  <a:schemeClr val="accent1">
                    <a:lumMod val="50000"/>
                  </a:schemeClr>
                </a:solidFill>
                <a:latin typeface="+mn-ea"/>
              </a:rPr>
              <a:t>default</a:t>
            </a:r>
            <a:r>
              <a:rPr lang="zh-CN" altLang="en-US" sz="1600" dirty="0">
                <a:solidFill>
                  <a:schemeClr val="accent1">
                    <a:lumMod val="50000"/>
                  </a:schemeClr>
                </a:solidFill>
                <a:latin typeface="+mn-ea"/>
              </a:rPr>
              <a:t>，实际开发中可以是 </a:t>
            </a:r>
            <a:r>
              <a:rPr lang="en-US" altLang="zh-CN" sz="1600" dirty="0">
                <a:solidFill>
                  <a:schemeClr val="accent1">
                    <a:lumMod val="50000"/>
                  </a:schemeClr>
                </a:solidFill>
                <a:latin typeface="+mn-ea"/>
              </a:rPr>
              <a:t>dev</a:t>
            </a:r>
            <a:r>
              <a:rPr lang="zh-CN" altLang="en-US" sz="1600" dirty="0">
                <a:solidFill>
                  <a:schemeClr val="accent1">
                    <a:lumMod val="50000"/>
                  </a:schemeClr>
                </a:solidFill>
                <a:latin typeface="+mn-ea"/>
              </a:rPr>
              <a:t>、</a:t>
            </a:r>
            <a:r>
              <a:rPr lang="en-US" altLang="zh-CN" sz="1600" dirty="0">
                <a:solidFill>
                  <a:schemeClr val="accent1">
                    <a:lumMod val="50000"/>
                  </a:schemeClr>
                </a:solidFill>
                <a:latin typeface="+mn-ea"/>
              </a:rPr>
              <a:t>test</a:t>
            </a:r>
            <a:r>
              <a:rPr lang="zh-CN" altLang="en-US" sz="1600" dirty="0">
                <a:solidFill>
                  <a:schemeClr val="accent1">
                    <a:lumMod val="50000"/>
                  </a:schemeClr>
                </a:solidFill>
                <a:latin typeface="+mn-ea"/>
              </a:rPr>
              <a:t>、</a:t>
            </a:r>
            <a:r>
              <a:rPr lang="en-US" altLang="zh-CN" sz="1600" dirty="0">
                <a:solidFill>
                  <a:schemeClr val="accent1">
                    <a:lumMod val="50000"/>
                  </a:schemeClr>
                </a:solidFill>
                <a:latin typeface="+mn-ea"/>
              </a:rPr>
              <a:t>demo</a:t>
            </a:r>
            <a:r>
              <a:rPr lang="zh-CN" altLang="en-US" sz="1600" dirty="0">
                <a:solidFill>
                  <a:schemeClr val="accent1">
                    <a:lumMod val="50000"/>
                  </a:schemeClr>
                </a:solidFill>
                <a:latin typeface="+mn-ea"/>
              </a:rPr>
              <a:t>、</a:t>
            </a:r>
            <a:r>
              <a:rPr lang="en-US" altLang="zh-CN" sz="1600" dirty="0">
                <a:solidFill>
                  <a:schemeClr val="accent1">
                    <a:lumMod val="50000"/>
                  </a:schemeClr>
                </a:solidFill>
                <a:latin typeface="+mn-ea"/>
              </a:rPr>
              <a:t>production</a:t>
            </a:r>
            <a:r>
              <a:rPr lang="zh-CN" altLang="en-US" sz="1600" dirty="0" smtClean="0">
                <a:solidFill>
                  <a:schemeClr val="accent1">
                    <a:lumMod val="50000"/>
                  </a:schemeClr>
                </a:solidFill>
                <a:latin typeface="+mn-ea"/>
              </a:rPr>
              <a:t>等</a:t>
            </a:r>
            <a:endParaRPr lang="en-US" altLang="zh-CN" sz="1600" dirty="0" smtClean="0">
              <a:solidFill>
                <a:schemeClr val="accent1">
                  <a:lumMod val="50000"/>
                </a:schemeClr>
              </a:solidFill>
              <a:latin typeface="+mn-ea"/>
            </a:endParaRPr>
          </a:p>
          <a:p>
            <a:pPr marL="285750" indent="-285750">
              <a:buFont typeface="Arial" panose="020B0604020202020204" pitchFamily="34" charset="0"/>
              <a:buChar char="•"/>
            </a:pPr>
            <a:r>
              <a:rPr lang="en-US" altLang="zh-CN" sz="1600" dirty="0" smtClean="0">
                <a:solidFill>
                  <a:schemeClr val="accent1">
                    <a:lumMod val="50000"/>
                  </a:schemeClr>
                </a:solidFill>
                <a:latin typeface="+mn-ea"/>
              </a:rPr>
              <a:t>label</a:t>
            </a:r>
            <a:r>
              <a:rPr lang="en-US" altLang="zh-CN" sz="1600" dirty="0">
                <a:solidFill>
                  <a:schemeClr val="accent1">
                    <a:lumMod val="50000"/>
                  </a:schemeClr>
                </a:solidFill>
                <a:latin typeface="+mn-ea"/>
              </a:rPr>
              <a:t>: </a:t>
            </a:r>
            <a:r>
              <a:rPr lang="en-US" altLang="zh-CN" sz="1600" dirty="0" err="1">
                <a:solidFill>
                  <a:schemeClr val="accent1">
                    <a:lumMod val="50000"/>
                  </a:schemeClr>
                </a:solidFill>
                <a:latin typeface="+mn-ea"/>
              </a:rPr>
              <a:t>git</a:t>
            </a:r>
            <a:r>
              <a:rPr lang="zh-CN" altLang="en-US" sz="1600" dirty="0">
                <a:solidFill>
                  <a:schemeClr val="accent1">
                    <a:lumMod val="50000"/>
                  </a:schemeClr>
                </a:solidFill>
                <a:latin typeface="+mn-ea"/>
              </a:rPr>
              <a:t>标签，默认值</a:t>
            </a:r>
            <a:r>
              <a:rPr lang="en-US" altLang="zh-CN" sz="1600" dirty="0">
                <a:solidFill>
                  <a:schemeClr val="accent1">
                    <a:lumMod val="50000"/>
                  </a:schemeClr>
                </a:solidFill>
                <a:latin typeface="+mn-ea"/>
              </a:rPr>
              <a:t>master</a:t>
            </a:r>
            <a:endParaRPr lang="zh-CN" altLang="en-US" sz="1600" dirty="0">
              <a:solidFill>
                <a:schemeClr val="accent1">
                  <a:lumMod val="50000"/>
                </a:schemeClr>
              </a:solidFill>
              <a:latin typeface="+mn-ea"/>
            </a:endParaRPr>
          </a:p>
        </p:txBody>
      </p:sp>
    </p:spTree>
    <p:extLst>
      <p:ext uri="{BB962C8B-B14F-4D97-AF65-F5344CB8AC3E}">
        <p14:creationId xmlns:p14="http://schemas.microsoft.com/office/powerpoint/2010/main" val="1760284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Spring Cloud </a:t>
            </a:r>
            <a:r>
              <a:rPr lang="en-US" altLang="zh-CN" sz="2800" dirty="0" err="1"/>
              <a:t>Config</a:t>
            </a:r>
            <a:endParaRPr lang="zh-CN" altLang="en-US" sz="2800" dirty="0"/>
          </a:p>
        </p:txBody>
      </p:sp>
      <p:pic>
        <p:nvPicPr>
          <p:cNvPr id="3" name="图片 2"/>
          <p:cNvPicPr>
            <a:picLocks noChangeAspect="1"/>
          </p:cNvPicPr>
          <p:nvPr/>
        </p:nvPicPr>
        <p:blipFill>
          <a:blip r:embed="rId2"/>
          <a:stretch>
            <a:fillRect/>
          </a:stretch>
        </p:blipFill>
        <p:spPr>
          <a:xfrm>
            <a:off x="1039905" y="1823532"/>
            <a:ext cx="4762500" cy="981075"/>
          </a:xfrm>
          <a:prstGeom prst="rect">
            <a:avLst/>
          </a:prstGeom>
        </p:spPr>
      </p:pic>
      <p:sp>
        <p:nvSpPr>
          <p:cNvPr id="4" name="文本框 3"/>
          <p:cNvSpPr txBox="1"/>
          <p:nvPr/>
        </p:nvSpPr>
        <p:spPr>
          <a:xfrm>
            <a:off x="1039905" y="2804607"/>
            <a:ext cx="4762500" cy="584775"/>
          </a:xfrm>
          <a:prstGeom prst="rect">
            <a:avLst/>
          </a:prstGeom>
          <a:noFill/>
        </p:spPr>
        <p:txBody>
          <a:bodyPr wrap="square" rtlCol="0">
            <a:spAutoFit/>
          </a:bodyPr>
          <a:lstStyle/>
          <a:p>
            <a:r>
              <a:rPr lang="en-US" altLang="zh-CN" sz="1600" dirty="0" err="1" smtClean="0">
                <a:latin typeface="+mn-ea"/>
              </a:rPr>
              <a:t>Config</a:t>
            </a:r>
            <a:r>
              <a:rPr lang="en-US" altLang="zh-CN" sz="1600" dirty="0" smtClean="0">
                <a:latin typeface="+mn-ea"/>
              </a:rPr>
              <a:t> server</a:t>
            </a:r>
            <a:r>
              <a:rPr lang="zh-CN" altLang="en-US" sz="1600" dirty="0" smtClean="0">
                <a:latin typeface="+mn-ea"/>
              </a:rPr>
              <a:t>在配置文件</a:t>
            </a:r>
            <a:r>
              <a:rPr lang="en-US" altLang="zh-CN" sz="1600" dirty="0" err="1" smtClean="0">
                <a:latin typeface="+mn-ea"/>
              </a:rPr>
              <a:t>bootstrap.yml</a:t>
            </a:r>
            <a:r>
              <a:rPr lang="zh-CN" altLang="en-US" sz="1600" dirty="0" smtClean="0">
                <a:latin typeface="+mn-ea"/>
              </a:rPr>
              <a:t>中配置如下信息，指定配置信息存储的</a:t>
            </a:r>
            <a:r>
              <a:rPr lang="en-US" altLang="zh-CN" sz="1600" dirty="0" err="1" smtClean="0">
                <a:latin typeface="+mn-ea"/>
              </a:rPr>
              <a:t>Git</a:t>
            </a:r>
            <a:r>
              <a:rPr lang="zh-CN" altLang="en-US" sz="1600" dirty="0" smtClean="0">
                <a:latin typeface="+mn-ea"/>
              </a:rPr>
              <a:t>地址。</a:t>
            </a:r>
            <a:endParaRPr lang="zh-CN" altLang="en-US" sz="1600" dirty="0">
              <a:latin typeface="+mn-ea"/>
            </a:endParaRPr>
          </a:p>
        </p:txBody>
      </p:sp>
      <p:pic>
        <p:nvPicPr>
          <p:cNvPr id="7" name="图片 6"/>
          <p:cNvPicPr>
            <a:picLocks noChangeAspect="1"/>
          </p:cNvPicPr>
          <p:nvPr/>
        </p:nvPicPr>
        <p:blipFill>
          <a:blip r:embed="rId3"/>
          <a:stretch>
            <a:fillRect/>
          </a:stretch>
        </p:blipFill>
        <p:spPr>
          <a:xfrm>
            <a:off x="1039905" y="3389382"/>
            <a:ext cx="4762500" cy="1162050"/>
          </a:xfrm>
          <a:prstGeom prst="rect">
            <a:avLst/>
          </a:prstGeom>
        </p:spPr>
      </p:pic>
      <p:sp>
        <p:nvSpPr>
          <p:cNvPr id="8" name="文本框 7"/>
          <p:cNvSpPr txBox="1"/>
          <p:nvPr/>
        </p:nvSpPr>
        <p:spPr>
          <a:xfrm>
            <a:off x="1039905" y="1487345"/>
            <a:ext cx="4762500" cy="369332"/>
          </a:xfrm>
          <a:prstGeom prst="rect">
            <a:avLst/>
          </a:prstGeom>
          <a:noFill/>
        </p:spPr>
        <p:txBody>
          <a:bodyPr wrap="square" rtlCol="0">
            <a:spAutoFit/>
          </a:bodyPr>
          <a:lstStyle/>
          <a:p>
            <a:pPr algn="ctr"/>
            <a:r>
              <a:rPr lang="en-US" altLang="zh-CN" dirty="0" smtClean="0"/>
              <a:t>Spring Cloud </a:t>
            </a:r>
            <a:r>
              <a:rPr lang="en-US" altLang="zh-CN" dirty="0" err="1" smtClean="0"/>
              <a:t>Config</a:t>
            </a:r>
            <a:r>
              <a:rPr lang="en-US" altLang="zh-CN" dirty="0" smtClean="0"/>
              <a:t> Server</a:t>
            </a:r>
            <a:endParaRPr lang="zh-CN" altLang="en-US" dirty="0"/>
          </a:p>
        </p:txBody>
      </p:sp>
      <p:sp>
        <p:nvSpPr>
          <p:cNvPr id="9" name="文本框 8"/>
          <p:cNvSpPr txBox="1"/>
          <p:nvPr/>
        </p:nvSpPr>
        <p:spPr>
          <a:xfrm>
            <a:off x="6127376" y="1487345"/>
            <a:ext cx="4762500" cy="369332"/>
          </a:xfrm>
          <a:prstGeom prst="rect">
            <a:avLst/>
          </a:prstGeom>
          <a:noFill/>
        </p:spPr>
        <p:txBody>
          <a:bodyPr wrap="square" rtlCol="0">
            <a:spAutoFit/>
          </a:bodyPr>
          <a:lstStyle/>
          <a:p>
            <a:pPr algn="ctr"/>
            <a:r>
              <a:rPr lang="en-US" altLang="zh-CN" dirty="0" smtClean="0"/>
              <a:t>Spring Cloud </a:t>
            </a:r>
            <a:r>
              <a:rPr lang="en-US" altLang="zh-CN" dirty="0" err="1" smtClean="0"/>
              <a:t>Config</a:t>
            </a:r>
            <a:r>
              <a:rPr lang="en-US" altLang="zh-CN" dirty="0" smtClean="0"/>
              <a:t> Client</a:t>
            </a:r>
            <a:endParaRPr lang="zh-CN" altLang="en-US" dirty="0"/>
          </a:p>
        </p:txBody>
      </p:sp>
      <p:sp>
        <p:nvSpPr>
          <p:cNvPr id="11" name="文本框 10"/>
          <p:cNvSpPr txBox="1"/>
          <p:nvPr/>
        </p:nvSpPr>
        <p:spPr>
          <a:xfrm>
            <a:off x="1039905" y="4551432"/>
            <a:ext cx="4762500" cy="338554"/>
          </a:xfrm>
          <a:prstGeom prst="rect">
            <a:avLst/>
          </a:prstGeom>
          <a:noFill/>
        </p:spPr>
        <p:txBody>
          <a:bodyPr wrap="square" rtlCol="0">
            <a:spAutoFit/>
          </a:bodyPr>
          <a:lstStyle/>
          <a:p>
            <a:r>
              <a:rPr lang="zh-CN" altLang="en-US" sz="1600" dirty="0" smtClean="0">
                <a:latin typeface="+mn-ea"/>
              </a:rPr>
              <a:t>在启动类上添加</a:t>
            </a:r>
            <a:r>
              <a:rPr lang="en-US" altLang="zh-CN" sz="1600" dirty="0" smtClean="0">
                <a:latin typeface="+mn-ea"/>
              </a:rPr>
              <a:t>@</a:t>
            </a:r>
            <a:r>
              <a:rPr lang="en-US" altLang="zh-CN" sz="1600" dirty="0" err="1" smtClean="0">
                <a:latin typeface="+mn-ea"/>
              </a:rPr>
              <a:t>EnableConfigServer</a:t>
            </a:r>
            <a:r>
              <a:rPr lang="zh-CN" altLang="en-US" sz="1600" dirty="0" smtClean="0">
                <a:latin typeface="+mn-ea"/>
              </a:rPr>
              <a:t>注解</a:t>
            </a:r>
            <a:endParaRPr lang="zh-CN" altLang="en-US" sz="1600" dirty="0">
              <a:latin typeface="+mn-ea"/>
            </a:endParaRPr>
          </a:p>
        </p:txBody>
      </p:sp>
      <p:sp>
        <p:nvSpPr>
          <p:cNvPr id="12" name="文本框 11"/>
          <p:cNvSpPr txBox="1"/>
          <p:nvPr/>
        </p:nvSpPr>
        <p:spPr>
          <a:xfrm>
            <a:off x="6127376" y="3552502"/>
            <a:ext cx="4762500" cy="584775"/>
          </a:xfrm>
          <a:prstGeom prst="rect">
            <a:avLst/>
          </a:prstGeom>
          <a:noFill/>
        </p:spPr>
        <p:txBody>
          <a:bodyPr wrap="square" rtlCol="0">
            <a:spAutoFit/>
          </a:bodyPr>
          <a:lstStyle/>
          <a:p>
            <a:r>
              <a:rPr lang="en-US" altLang="zh-CN" sz="1600" dirty="0" err="1" smtClean="0">
                <a:latin typeface="+mn-ea"/>
              </a:rPr>
              <a:t>Config</a:t>
            </a:r>
            <a:r>
              <a:rPr lang="en-US" altLang="zh-CN" sz="1600" dirty="0" smtClean="0">
                <a:latin typeface="+mn-ea"/>
              </a:rPr>
              <a:t> Client</a:t>
            </a:r>
            <a:r>
              <a:rPr lang="zh-CN" altLang="en-US" sz="1600" dirty="0" smtClean="0">
                <a:latin typeface="+mn-ea"/>
              </a:rPr>
              <a:t>在配置文件</a:t>
            </a:r>
            <a:r>
              <a:rPr lang="en-US" altLang="zh-CN" sz="1600" dirty="0" err="1" smtClean="0">
                <a:latin typeface="+mn-ea"/>
              </a:rPr>
              <a:t>bootstrap.yml</a:t>
            </a:r>
            <a:r>
              <a:rPr lang="zh-CN" altLang="en-US" sz="1600" dirty="0" smtClean="0">
                <a:latin typeface="+mn-ea"/>
              </a:rPr>
              <a:t>中配置如下信息，指定配置信息。</a:t>
            </a:r>
            <a:endParaRPr lang="zh-CN" altLang="en-US" sz="1600" dirty="0">
              <a:latin typeface="+mn-ea"/>
            </a:endParaRPr>
          </a:p>
        </p:txBody>
      </p:sp>
      <p:pic>
        <p:nvPicPr>
          <p:cNvPr id="13" name="图片 12"/>
          <p:cNvPicPr>
            <a:picLocks noChangeAspect="1"/>
          </p:cNvPicPr>
          <p:nvPr/>
        </p:nvPicPr>
        <p:blipFill>
          <a:blip r:embed="rId4"/>
          <a:stretch>
            <a:fillRect/>
          </a:stretch>
        </p:blipFill>
        <p:spPr>
          <a:xfrm>
            <a:off x="6127376" y="4137278"/>
            <a:ext cx="2876550" cy="1162050"/>
          </a:xfrm>
          <a:prstGeom prst="rect">
            <a:avLst/>
          </a:prstGeom>
        </p:spPr>
      </p:pic>
      <p:pic>
        <p:nvPicPr>
          <p:cNvPr id="15" name="图片 14"/>
          <p:cNvPicPr>
            <a:picLocks noChangeAspect="1"/>
          </p:cNvPicPr>
          <p:nvPr/>
        </p:nvPicPr>
        <p:blipFill>
          <a:blip r:embed="rId5"/>
          <a:stretch>
            <a:fillRect/>
          </a:stretch>
        </p:blipFill>
        <p:spPr>
          <a:xfrm>
            <a:off x="6127376" y="1856678"/>
            <a:ext cx="5087471" cy="1695824"/>
          </a:xfrm>
          <a:prstGeom prst="rect">
            <a:avLst/>
          </a:prstGeom>
        </p:spPr>
      </p:pic>
      <p:sp>
        <p:nvSpPr>
          <p:cNvPr id="16" name="文本框 15"/>
          <p:cNvSpPr txBox="1"/>
          <p:nvPr/>
        </p:nvSpPr>
        <p:spPr>
          <a:xfrm>
            <a:off x="1039905" y="5299328"/>
            <a:ext cx="10174942" cy="138499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smtClean="0">
                <a:latin typeface="+mn-ea"/>
              </a:rPr>
              <a:t>refresh</a:t>
            </a:r>
          </a:p>
          <a:p>
            <a:r>
              <a:rPr lang="en-US" altLang="zh-CN" sz="1200" dirty="0">
                <a:latin typeface="+mn-ea"/>
              </a:rPr>
              <a:t> </a:t>
            </a:r>
            <a:r>
              <a:rPr lang="en-US" altLang="zh-CN" sz="1200" dirty="0" smtClean="0">
                <a:latin typeface="+mn-ea"/>
              </a:rPr>
              <a:t>   </a:t>
            </a:r>
            <a:r>
              <a:rPr lang="en-US" altLang="zh-CN" sz="1200" dirty="0" smtClean="0">
                <a:latin typeface="+mn-ea"/>
                <a:hlinkClick r:id="rId6"/>
              </a:rPr>
              <a:t>http://localhost:8888/refresh</a:t>
            </a:r>
            <a:r>
              <a:rPr lang="en-US" altLang="zh-CN" sz="1200" dirty="0" smtClean="0">
                <a:latin typeface="+mn-ea"/>
              </a:rPr>
              <a:t>   </a:t>
            </a:r>
            <a:r>
              <a:rPr lang="zh-CN" altLang="en-US" sz="1200" dirty="0" smtClean="0">
                <a:latin typeface="+mn-ea"/>
              </a:rPr>
              <a:t>刷新</a:t>
            </a:r>
            <a:r>
              <a:rPr lang="en-US" altLang="zh-CN" sz="1200" dirty="0" err="1" smtClean="0">
                <a:latin typeface="+mn-ea"/>
              </a:rPr>
              <a:t>env</a:t>
            </a:r>
            <a:r>
              <a:rPr lang="zh-CN" altLang="en-US" sz="1200" dirty="0" smtClean="0">
                <a:latin typeface="+mn-ea"/>
              </a:rPr>
              <a:t>中的配置</a:t>
            </a:r>
            <a:endParaRPr lang="en-US" altLang="zh-CN" sz="1200" dirty="0" smtClean="0">
              <a:latin typeface="+mn-ea"/>
            </a:endParaRPr>
          </a:p>
          <a:p>
            <a:pPr marL="285750" indent="-285750">
              <a:buFont typeface="Arial" panose="020B0604020202020204" pitchFamily="34" charset="0"/>
              <a:buChar char="•"/>
            </a:pPr>
            <a:r>
              <a:rPr lang="en-US" altLang="zh-CN" sz="1200" dirty="0" smtClean="0">
                <a:latin typeface="+mn-ea"/>
              </a:rPr>
              <a:t>restart </a:t>
            </a:r>
          </a:p>
          <a:p>
            <a:r>
              <a:rPr lang="en-US" altLang="zh-CN" sz="1200" dirty="0">
                <a:latin typeface="+mn-ea"/>
              </a:rPr>
              <a:t> </a:t>
            </a:r>
            <a:r>
              <a:rPr lang="en-US" altLang="zh-CN" sz="1200" dirty="0" smtClean="0">
                <a:latin typeface="+mn-ea"/>
              </a:rPr>
              <a:t>   </a:t>
            </a:r>
            <a:r>
              <a:rPr lang="en-US" altLang="zh-CN" sz="1200" dirty="0" smtClean="0">
                <a:latin typeface="+mn-ea"/>
                <a:hlinkClick r:id="rId7"/>
              </a:rPr>
              <a:t>http://localhost:8888/restart</a:t>
            </a:r>
            <a:r>
              <a:rPr lang="en-US" altLang="zh-CN" sz="1200" dirty="0" smtClean="0">
                <a:latin typeface="+mn-ea"/>
              </a:rPr>
              <a:t>    </a:t>
            </a:r>
            <a:r>
              <a:rPr lang="zh-CN" altLang="en-US" sz="1200" dirty="0" smtClean="0">
                <a:latin typeface="+mn-ea"/>
              </a:rPr>
              <a:t>加载修改后的配置</a:t>
            </a:r>
            <a:endParaRPr lang="en-US" altLang="zh-CN" sz="1200" dirty="0" smtClean="0">
              <a:latin typeface="+mn-ea"/>
            </a:endParaRPr>
          </a:p>
          <a:p>
            <a:r>
              <a:rPr lang="zh-CN" altLang="en-US" sz="1200" dirty="0" smtClean="0">
                <a:latin typeface="+mn-ea"/>
              </a:rPr>
              <a:t>通过</a:t>
            </a:r>
            <a:r>
              <a:rPr lang="en-US" altLang="zh-CN" sz="1200" dirty="0" smtClean="0">
                <a:latin typeface="+mn-ea"/>
              </a:rPr>
              <a:t>refresh</a:t>
            </a:r>
            <a:r>
              <a:rPr lang="zh-CN" altLang="en-US" sz="1200" dirty="0" smtClean="0">
                <a:latin typeface="+mn-ea"/>
              </a:rPr>
              <a:t>可以将配置信息注入到</a:t>
            </a:r>
            <a:r>
              <a:rPr lang="en-US" altLang="zh-CN" sz="1200" dirty="0" smtClean="0">
                <a:latin typeface="+mn-ea"/>
              </a:rPr>
              <a:t>bean</a:t>
            </a:r>
            <a:r>
              <a:rPr lang="zh-CN" altLang="en-US" sz="1200" dirty="0" smtClean="0">
                <a:latin typeface="+mn-ea"/>
              </a:rPr>
              <a:t>中，但由于</a:t>
            </a:r>
            <a:r>
              <a:rPr lang="en-US" altLang="zh-CN" sz="1200" dirty="0" smtClean="0">
                <a:latin typeface="+mn-ea"/>
              </a:rPr>
              <a:t>bean</a:t>
            </a:r>
            <a:r>
              <a:rPr lang="zh-CN" altLang="en-US" sz="1200" dirty="0" smtClean="0">
                <a:latin typeface="+mn-ea"/>
              </a:rPr>
              <a:t>是单例的，不会去加载修改后的配置信息，所以需要通过执行</a:t>
            </a:r>
            <a:r>
              <a:rPr lang="en-US" altLang="zh-CN" sz="1200" dirty="0" smtClean="0">
                <a:latin typeface="+mn-ea"/>
              </a:rPr>
              <a:t>restart</a:t>
            </a:r>
            <a:r>
              <a:rPr lang="zh-CN" altLang="en-US" sz="1200" dirty="0" smtClean="0">
                <a:latin typeface="+mn-ea"/>
              </a:rPr>
              <a:t>来加载。通过</a:t>
            </a:r>
            <a:r>
              <a:rPr lang="en-US" altLang="zh-CN" sz="1200" dirty="0" smtClean="0">
                <a:latin typeface="+mn-ea"/>
              </a:rPr>
              <a:t>restart</a:t>
            </a:r>
            <a:r>
              <a:rPr lang="zh-CN" altLang="en-US" sz="1200" dirty="0" smtClean="0">
                <a:latin typeface="+mn-ea"/>
              </a:rPr>
              <a:t>加载由于耗时比较长，因此就有了</a:t>
            </a:r>
            <a:r>
              <a:rPr lang="en-US" altLang="zh-CN" sz="1200" dirty="0" err="1" smtClean="0">
                <a:latin typeface="+mn-ea"/>
              </a:rPr>
              <a:t>RefreshScope</a:t>
            </a:r>
            <a:r>
              <a:rPr lang="zh-CN" altLang="en-US" sz="1200" dirty="0" smtClean="0">
                <a:latin typeface="+mn-ea"/>
              </a:rPr>
              <a:t>，这样通过</a:t>
            </a:r>
            <a:r>
              <a:rPr lang="en-US" altLang="zh-CN" sz="1200" dirty="0" smtClean="0">
                <a:latin typeface="+mn-ea"/>
              </a:rPr>
              <a:t>refresh</a:t>
            </a:r>
            <a:r>
              <a:rPr lang="zh-CN" altLang="en-US" sz="1200" dirty="0" smtClean="0">
                <a:latin typeface="+mn-ea"/>
              </a:rPr>
              <a:t>是会自动刷新</a:t>
            </a:r>
            <a:r>
              <a:rPr lang="en-US" altLang="zh-CN" sz="1200" dirty="0" smtClean="0">
                <a:latin typeface="+mn-ea"/>
              </a:rPr>
              <a:t>bean</a:t>
            </a:r>
            <a:r>
              <a:rPr lang="zh-CN" altLang="en-US" sz="1200" dirty="0" smtClean="0">
                <a:latin typeface="+mn-ea"/>
              </a:rPr>
              <a:t>中的变量。</a:t>
            </a:r>
            <a:endParaRPr lang="en-US" altLang="zh-CN" sz="1200" dirty="0" smtClean="0">
              <a:latin typeface="+mn-ea"/>
            </a:endParaRPr>
          </a:p>
          <a:p>
            <a:pPr marL="171450" indent="-171450">
              <a:buFont typeface="Wingdings" panose="05000000000000000000" pitchFamily="2" charset="2"/>
              <a:buChar char="u"/>
            </a:pPr>
            <a:r>
              <a:rPr lang="en-US" altLang="zh-CN" sz="1200" dirty="0">
                <a:solidFill>
                  <a:srgbClr val="FF0000"/>
                </a:solidFill>
                <a:latin typeface="+mn-ea"/>
              </a:rPr>
              <a:t>r</a:t>
            </a:r>
            <a:r>
              <a:rPr lang="en-US" altLang="zh-CN" sz="1200" dirty="0" smtClean="0">
                <a:solidFill>
                  <a:srgbClr val="FF0000"/>
                </a:solidFill>
                <a:latin typeface="+mn-ea"/>
              </a:rPr>
              <a:t>efresh</a:t>
            </a:r>
            <a:r>
              <a:rPr lang="zh-CN" altLang="en-US" sz="1200" dirty="0" smtClean="0">
                <a:solidFill>
                  <a:srgbClr val="FF0000"/>
                </a:solidFill>
                <a:latin typeface="+mn-ea"/>
              </a:rPr>
              <a:t>和</a:t>
            </a:r>
            <a:r>
              <a:rPr lang="en-US" altLang="zh-CN" sz="1200" dirty="0" smtClean="0">
                <a:solidFill>
                  <a:srgbClr val="FF0000"/>
                </a:solidFill>
                <a:latin typeface="+mn-ea"/>
              </a:rPr>
              <a:t>restart</a:t>
            </a:r>
            <a:r>
              <a:rPr lang="zh-CN" altLang="en-US" sz="1200" dirty="0" smtClean="0">
                <a:solidFill>
                  <a:srgbClr val="FF0000"/>
                </a:solidFill>
                <a:latin typeface="+mn-ea"/>
              </a:rPr>
              <a:t>两个请求都必须是</a:t>
            </a:r>
            <a:r>
              <a:rPr lang="en-US" altLang="zh-CN" sz="1200" dirty="0" smtClean="0">
                <a:solidFill>
                  <a:srgbClr val="FF0000"/>
                </a:solidFill>
                <a:latin typeface="+mn-ea"/>
              </a:rPr>
              <a:t>post</a:t>
            </a:r>
            <a:r>
              <a:rPr lang="zh-CN" altLang="en-US" sz="1200" dirty="0" smtClean="0">
                <a:solidFill>
                  <a:srgbClr val="FF0000"/>
                </a:solidFill>
                <a:latin typeface="+mn-ea"/>
              </a:rPr>
              <a:t>请求！ 如：</a:t>
            </a:r>
            <a:r>
              <a:rPr lang="en-US" altLang="zh-CN" sz="1200" dirty="0" smtClean="0">
                <a:solidFill>
                  <a:srgbClr val="FF0000"/>
                </a:solidFill>
                <a:latin typeface="+mn-ea"/>
              </a:rPr>
              <a:t>curl -d http://localhost:8888/refresh</a:t>
            </a:r>
            <a:endParaRPr lang="en-US" altLang="zh-CN" sz="1200" dirty="0">
              <a:solidFill>
                <a:srgbClr val="FF0000"/>
              </a:solidFill>
              <a:latin typeface="+mn-ea"/>
            </a:endParaRPr>
          </a:p>
        </p:txBody>
      </p:sp>
    </p:spTree>
    <p:extLst>
      <p:ext uri="{BB962C8B-B14F-4D97-AF65-F5344CB8AC3E}">
        <p14:creationId xmlns:p14="http://schemas.microsoft.com/office/powerpoint/2010/main" val="1869873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881" y="2061793"/>
            <a:ext cx="6392367" cy="2596899"/>
          </a:xfrm>
          <a:prstGeom prst="rect">
            <a:avLst/>
          </a:prstGeom>
        </p:spPr>
      </p:pic>
      <p:sp>
        <p:nvSpPr>
          <p:cNvPr id="5" name="文本框 4"/>
          <p:cNvSpPr txBox="1"/>
          <p:nvPr/>
        </p:nvSpPr>
        <p:spPr>
          <a:xfrm>
            <a:off x="977153" y="726141"/>
            <a:ext cx="10525096" cy="523220"/>
          </a:xfrm>
          <a:prstGeom prst="rect">
            <a:avLst/>
          </a:prstGeom>
          <a:noFill/>
        </p:spPr>
        <p:txBody>
          <a:bodyPr wrap="square" rtlCol="0">
            <a:spAutoFit/>
          </a:bodyPr>
          <a:lstStyle/>
          <a:p>
            <a:pPr algn="ctr"/>
            <a:r>
              <a:rPr lang="en-US" altLang="zh-CN" sz="2800" dirty="0"/>
              <a:t>Spring Cloud Netflix Bus</a:t>
            </a:r>
            <a:endParaRPr lang="zh-CN" altLang="en-US" sz="2800" dirty="0"/>
          </a:p>
        </p:txBody>
      </p:sp>
      <p:sp>
        <p:nvSpPr>
          <p:cNvPr id="6" name="文本框 5"/>
          <p:cNvSpPr txBox="1"/>
          <p:nvPr/>
        </p:nvSpPr>
        <p:spPr>
          <a:xfrm>
            <a:off x="779929" y="1249361"/>
            <a:ext cx="10722320" cy="584775"/>
          </a:xfrm>
          <a:prstGeom prst="rect">
            <a:avLst/>
          </a:prstGeom>
          <a:noFill/>
        </p:spPr>
        <p:txBody>
          <a:bodyPr wrap="square" rtlCol="0">
            <a:spAutoFit/>
          </a:bodyPr>
          <a:lstStyle/>
          <a:p>
            <a:r>
              <a:rPr lang="en-US" altLang="zh-CN" sz="1600" dirty="0" smtClean="0"/>
              <a:t>Spring </a:t>
            </a:r>
            <a:r>
              <a:rPr lang="en-US" altLang="zh-CN" sz="1600" dirty="0"/>
              <a:t>Cloud Netflix Bus</a:t>
            </a:r>
            <a:r>
              <a:rPr lang="zh-CN" altLang="en-US" sz="1600" dirty="0"/>
              <a:t>是</a:t>
            </a:r>
            <a:r>
              <a:rPr lang="en-US" altLang="zh-CN" sz="1600" dirty="0"/>
              <a:t>Spring Cloud</a:t>
            </a:r>
            <a:r>
              <a:rPr lang="zh-CN" altLang="en-US" sz="1600" dirty="0"/>
              <a:t>的消息</a:t>
            </a:r>
            <a:r>
              <a:rPr lang="zh-CN" altLang="en-US" sz="1600" dirty="0" smtClean="0"/>
              <a:t>机制</a:t>
            </a:r>
            <a:r>
              <a:rPr lang="en-US" altLang="zh-CN" sz="1600" dirty="0" smtClean="0"/>
              <a:t>,</a:t>
            </a:r>
            <a:r>
              <a:rPr lang="zh-CN" altLang="en-US" sz="1600" dirty="0" smtClean="0"/>
              <a:t>当</a:t>
            </a:r>
            <a:r>
              <a:rPr lang="en-US" altLang="zh-CN" sz="1600" dirty="0" err="1"/>
              <a:t>Git</a:t>
            </a:r>
            <a:r>
              <a:rPr lang="en-US" altLang="zh-CN" sz="1600" dirty="0"/>
              <a:t> Repository </a:t>
            </a:r>
            <a:r>
              <a:rPr lang="zh-CN" altLang="en-US" sz="1600" dirty="0"/>
              <a:t>改变时</a:t>
            </a:r>
            <a:r>
              <a:rPr lang="en-US" altLang="zh-CN" sz="1600" dirty="0"/>
              <a:t>,</a:t>
            </a:r>
            <a:r>
              <a:rPr lang="zh-CN" altLang="en-US" sz="1600" dirty="0"/>
              <a:t>通过</a:t>
            </a:r>
            <a:r>
              <a:rPr lang="en-US" altLang="zh-CN" sz="1600" dirty="0"/>
              <a:t>POST</a:t>
            </a:r>
            <a:r>
              <a:rPr lang="zh-CN" altLang="en-US" sz="1600" dirty="0"/>
              <a:t>请求</a:t>
            </a:r>
            <a:r>
              <a:rPr lang="en-US" altLang="zh-CN" sz="1600" dirty="0" err="1"/>
              <a:t>Config</a:t>
            </a:r>
            <a:r>
              <a:rPr lang="en-US" altLang="zh-CN" sz="1600" dirty="0"/>
              <a:t> Server</a:t>
            </a:r>
            <a:r>
              <a:rPr lang="zh-CN" altLang="en-US" sz="1600" dirty="0"/>
              <a:t>的</a:t>
            </a:r>
            <a:r>
              <a:rPr lang="en-US" altLang="zh-CN" sz="1600" dirty="0"/>
              <a:t>/bus/</a:t>
            </a:r>
            <a:r>
              <a:rPr lang="en-US" altLang="zh-CN" sz="1600" dirty="0" err="1"/>
              <a:t>refresh,Config</a:t>
            </a:r>
            <a:r>
              <a:rPr lang="en-US" altLang="zh-CN" sz="1600" dirty="0"/>
              <a:t> Server </a:t>
            </a:r>
            <a:r>
              <a:rPr lang="zh-CN" altLang="en-US" sz="1600" dirty="0" smtClean="0"/>
              <a:t>会</a:t>
            </a:r>
            <a:r>
              <a:rPr lang="zh-CN" altLang="en-US" sz="1600" dirty="0"/>
              <a:t>从</a:t>
            </a:r>
            <a:r>
              <a:rPr lang="en-US" altLang="zh-CN" sz="1600" dirty="0"/>
              <a:t>repository</a:t>
            </a:r>
            <a:r>
              <a:rPr lang="zh-CN" altLang="en-US" sz="1600" dirty="0"/>
              <a:t>获取最新的信息并通过</a:t>
            </a:r>
            <a:r>
              <a:rPr lang="en-US" altLang="zh-CN" sz="1600" dirty="0" err="1"/>
              <a:t>amqp</a:t>
            </a:r>
            <a:r>
              <a:rPr lang="zh-CN" altLang="en-US" sz="1600" dirty="0"/>
              <a:t>传递给</a:t>
            </a:r>
            <a:r>
              <a:rPr lang="en-US" altLang="zh-CN" sz="1600" dirty="0"/>
              <a:t>client</a:t>
            </a:r>
            <a:endParaRPr lang="zh-CN" altLang="en-US" sz="1600" dirty="0"/>
          </a:p>
        </p:txBody>
      </p:sp>
      <p:sp>
        <p:nvSpPr>
          <p:cNvPr id="7" name="文本框 6"/>
          <p:cNvSpPr txBox="1"/>
          <p:nvPr/>
        </p:nvSpPr>
        <p:spPr>
          <a:xfrm>
            <a:off x="977153" y="2061793"/>
            <a:ext cx="4132728" cy="1169551"/>
          </a:xfrm>
          <a:prstGeom prst="rect">
            <a:avLst/>
          </a:prstGeom>
          <a:noFill/>
        </p:spPr>
        <p:txBody>
          <a:bodyPr wrap="square" rtlCol="0">
            <a:spAutoFit/>
          </a:bodyPr>
          <a:lstStyle/>
          <a:p>
            <a:r>
              <a:rPr lang="en-US" altLang="zh-CN" sz="1400" dirty="0">
                <a:latin typeface="+mn-ea"/>
              </a:rPr>
              <a:t>Spring Cloud Bus</a:t>
            </a:r>
            <a:r>
              <a:rPr lang="zh-CN" altLang="en-US" sz="1400" dirty="0">
                <a:latin typeface="+mn-ea"/>
              </a:rPr>
              <a:t>的</a:t>
            </a:r>
            <a:r>
              <a:rPr lang="zh-CN" altLang="en-US" sz="1400" dirty="0" smtClean="0">
                <a:latin typeface="+mn-ea"/>
              </a:rPr>
              <a:t>更新</a:t>
            </a:r>
            <a:endParaRPr lang="en-US" altLang="zh-CN" sz="1400" dirty="0" smtClean="0">
              <a:latin typeface="+mn-ea"/>
            </a:endParaRPr>
          </a:p>
          <a:p>
            <a:r>
              <a:rPr lang="zh-CN" altLang="en-US" sz="1400" dirty="0" smtClean="0">
                <a:latin typeface="+mn-ea"/>
              </a:rPr>
              <a:t>只</a:t>
            </a:r>
            <a:r>
              <a:rPr lang="zh-CN" altLang="en-US" sz="1400" dirty="0">
                <a:latin typeface="+mn-ea"/>
              </a:rPr>
              <a:t>对三种情况</a:t>
            </a:r>
            <a:r>
              <a:rPr lang="zh-CN" altLang="en-US" sz="1400" dirty="0" smtClean="0">
                <a:latin typeface="+mn-ea"/>
              </a:rPr>
              <a:t>有效</a:t>
            </a:r>
            <a:endParaRPr lang="zh-CN" altLang="en-US" sz="1400" dirty="0">
              <a:latin typeface="+mn-ea"/>
            </a:endParaRPr>
          </a:p>
          <a:p>
            <a:pPr marL="342900" indent="-342900">
              <a:buFont typeface="+mj-lt"/>
              <a:buAutoNum type="arabicPeriod"/>
            </a:pPr>
            <a:r>
              <a:rPr lang="en-US" altLang="zh-CN" sz="1400" dirty="0">
                <a:latin typeface="+mn-ea"/>
              </a:rPr>
              <a:t>@</a:t>
            </a:r>
            <a:r>
              <a:rPr lang="en-US" altLang="zh-CN" sz="1400" dirty="0" err="1" smtClean="0">
                <a:latin typeface="+mn-ea"/>
              </a:rPr>
              <a:t>ConfigurationProperties</a:t>
            </a:r>
            <a:endParaRPr lang="en-US" altLang="zh-CN" sz="1400" dirty="0">
              <a:latin typeface="+mn-ea"/>
            </a:endParaRPr>
          </a:p>
          <a:p>
            <a:pPr marL="342900" indent="-342900">
              <a:buFont typeface="+mj-lt"/>
              <a:buAutoNum type="arabicPeriod"/>
            </a:pPr>
            <a:r>
              <a:rPr lang="en-US" altLang="zh-CN" sz="1400" dirty="0" smtClean="0">
                <a:latin typeface="+mn-ea"/>
              </a:rPr>
              <a:t>@</a:t>
            </a:r>
            <a:r>
              <a:rPr lang="en-US" altLang="zh-CN" sz="1400" dirty="0" err="1" smtClean="0">
                <a:latin typeface="+mn-ea"/>
              </a:rPr>
              <a:t>RefreshScope</a:t>
            </a:r>
            <a:endParaRPr lang="en-US" altLang="zh-CN" sz="1400" dirty="0">
              <a:latin typeface="+mn-ea"/>
            </a:endParaRPr>
          </a:p>
          <a:p>
            <a:pPr marL="342900" indent="-342900">
              <a:buFont typeface="+mj-lt"/>
              <a:buAutoNum type="arabicPeriod"/>
            </a:pPr>
            <a:r>
              <a:rPr lang="zh-CN" altLang="en-US" sz="1400" dirty="0" smtClean="0">
                <a:latin typeface="+mn-ea"/>
              </a:rPr>
              <a:t>日志级别</a:t>
            </a:r>
            <a:endParaRPr lang="zh-CN" altLang="en-US" sz="1600" dirty="0">
              <a:latin typeface="+mn-ea"/>
            </a:endParaRPr>
          </a:p>
        </p:txBody>
      </p:sp>
      <p:sp>
        <p:nvSpPr>
          <p:cNvPr id="4" name="文本框 3"/>
          <p:cNvSpPr txBox="1"/>
          <p:nvPr/>
        </p:nvSpPr>
        <p:spPr>
          <a:xfrm>
            <a:off x="977153" y="3231344"/>
            <a:ext cx="4132728" cy="523220"/>
          </a:xfrm>
          <a:prstGeom prst="rect">
            <a:avLst/>
          </a:prstGeom>
          <a:noFill/>
        </p:spPr>
        <p:txBody>
          <a:bodyPr wrap="square" rtlCol="0">
            <a:spAutoFit/>
          </a:bodyPr>
          <a:lstStyle/>
          <a:p>
            <a:r>
              <a:rPr lang="zh-CN" altLang="en-US" sz="1400" dirty="0">
                <a:latin typeface="+mn-ea"/>
              </a:rPr>
              <a:t>在</a:t>
            </a:r>
            <a:r>
              <a:rPr lang="en-US" altLang="zh-CN" sz="1400" dirty="0" err="1">
                <a:latin typeface="+mn-ea"/>
              </a:rPr>
              <a:t>Config</a:t>
            </a:r>
            <a:r>
              <a:rPr lang="en-US" altLang="zh-CN" sz="1400" dirty="0">
                <a:latin typeface="+mn-ea"/>
              </a:rPr>
              <a:t> Server</a:t>
            </a:r>
            <a:r>
              <a:rPr lang="zh-CN" altLang="en-US" sz="1400" dirty="0">
                <a:latin typeface="+mn-ea"/>
              </a:rPr>
              <a:t>及</a:t>
            </a:r>
            <a:r>
              <a:rPr lang="en-US" altLang="zh-CN" sz="1400" dirty="0" smtClean="0">
                <a:latin typeface="+mn-ea"/>
              </a:rPr>
              <a:t>client</a:t>
            </a:r>
          </a:p>
          <a:p>
            <a:r>
              <a:rPr lang="zh-CN" altLang="en-US" sz="1400" dirty="0" smtClean="0">
                <a:latin typeface="+mn-ea"/>
              </a:rPr>
              <a:t>添加</a:t>
            </a:r>
            <a:r>
              <a:rPr lang="en-US" altLang="zh-CN" sz="1400" dirty="0" err="1">
                <a:latin typeface="+mn-ea"/>
              </a:rPr>
              <a:t>bus,actuator</a:t>
            </a:r>
            <a:r>
              <a:rPr lang="zh-CN" altLang="en-US" sz="1400" dirty="0">
                <a:latin typeface="+mn-ea"/>
              </a:rPr>
              <a:t>依赖</a:t>
            </a:r>
          </a:p>
        </p:txBody>
      </p:sp>
      <p:pic>
        <p:nvPicPr>
          <p:cNvPr id="8" name="图片 7"/>
          <p:cNvPicPr>
            <a:picLocks noChangeAspect="1"/>
          </p:cNvPicPr>
          <p:nvPr/>
        </p:nvPicPr>
        <p:blipFill>
          <a:blip r:embed="rId4"/>
          <a:stretch>
            <a:fillRect/>
          </a:stretch>
        </p:blipFill>
        <p:spPr>
          <a:xfrm>
            <a:off x="977153" y="3754564"/>
            <a:ext cx="2904032" cy="938120"/>
          </a:xfrm>
          <a:prstGeom prst="rect">
            <a:avLst/>
          </a:prstGeom>
        </p:spPr>
      </p:pic>
      <p:sp>
        <p:nvSpPr>
          <p:cNvPr id="9" name="文本框 8"/>
          <p:cNvSpPr txBox="1"/>
          <p:nvPr/>
        </p:nvSpPr>
        <p:spPr>
          <a:xfrm>
            <a:off x="977152" y="4886349"/>
            <a:ext cx="10525096" cy="1200457"/>
          </a:xfrm>
          <a:prstGeom prst="rect">
            <a:avLst/>
          </a:prstGeom>
          <a:noFill/>
        </p:spPr>
        <p:txBody>
          <a:bodyPr wrap="square" rtlCol="0">
            <a:spAutoFit/>
          </a:bodyPr>
          <a:lstStyle/>
          <a:p>
            <a:pPr>
              <a:lnSpc>
                <a:spcPts val="2200"/>
              </a:lnSpc>
            </a:pPr>
            <a:r>
              <a:rPr lang="en-US" altLang="zh-CN" sz="1600" dirty="0"/>
              <a:t>@</a:t>
            </a:r>
            <a:r>
              <a:rPr lang="en-US" altLang="zh-CN" sz="1600" dirty="0" err="1"/>
              <a:t>ConfigurationProperties</a:t>
            </a:r>
            <a:r>
              <a:rPr lang="zh-CN" altLang="en-US" sz="1600" dirty="0"/>
              <a:t>的改变时直接重新</a:t>
            </a:r>
            <a:r>
              <a:rPr lang="zh-CN" altLang="en-US" sz="1600" dirty="0" smtClean="0"/>
              <a:t>绑定</a:t>
            </a:r>
            <a:endParaRPr lang="en-US" altLang="zh-CN" sz="1600" dirty="0" smtClean="0"/>
          </a:p>
          <a:p>
            <a:pPr>
              <a:lnSpc>
                <a:spcPts val="2200"/>
              </a:lnSpc>
            </a:pPr>
            <a:r>
              <a:rPr lang="en-US" altLang="zh-CN" sz="1600" dirty="0" smtClean="0"/>
              <a:t>@</a:t>
            </a:r>
            <a:r>
              <a:rPr lang="en-US" altLang="zh-CN" sz="1600" dirty="0" err="1"/>
              <a:t>RefreshScope</a:t>
            </a:r>
            <a:r>
              <a:rPr lang="zh-CN" altLang="en-US" sz="1600" dirty="0"/>
              <a:t>不仅仅是重新绑定</a:t>
            </a:r>
            <a:r>
              <a:rPr lang="en-US" altLang="zh-CN" sz="1600" dirty="0"/>
              <a:t>,</a:t>
            </a:r>
            <a:r>
              <a:rPr lang="zh-CN" altLang="en-US" sz="1600" dirty="0"/>
              <a:t>它是重新再绑定一个</a:t>
            </a:r>
            <a:r>
              <a:rPr lang="en-US" altLang="zh-CN" sz="1600" dirty="0"/>
              <a:t>bean</a:t>
            </a:r>
            <a:r>
              <a:rPr lang="en-US" altLang="zh-CN" sz="1600" dirty="0" smtClean="0"/>
              <a:t>.</a:t>
            </a:r>
          </a:p>
          <a:p>
            <a:pPr>
              <a:lnSpc>
                <a:spcPts val="2200"/>
              </a:lnSpc>
            </a:pPr>
            <a:r>
              <a:rPr lang="en-US" altLang="zh-CN" sz="1600" dirty="0" smtClean="0"/>
              <a:t>@</a:t>
            </a:r>
            <a:r>
              <a:rPr lang="en-US" altLang="zh-CN" sz="1600" dirty="0" err="1"/>
              <a:t>RefreshScope</a:t>
            </a:r>
            <a:r>
              <a:rPr lang="zh-CN" altLang="en-US" sz="1600" dirty="0"/>
              <a:t>的工作原理</a:t>
            </a:r>
            <a:r>
              <a:rPr lang="en-US" altLang="zh-CN" sz="1600" dirty="0"/>
              <a:t>Spring</a:t>
            </a:r>
            <a:r>
              <a:rPr lang="zh-CN" altLang="en-US" sz="1600" dirty="0"/>
              <a:t>创建一个代理</a:t>
            </a:r>
            <a:r>
              <a:rPr lang="en-US" altLang="zh-CN" sz="1600" dirty="0" err="1"/>
              <a:t>Proxy,Proxy</a:t>
            </a:r>
            <a:r>
              <a:rPr lang="zh-CN" altLang="en-US" sz="1600" dirty="0"/>
              <a:t>中包含注入的依赖及调用目标</a:t>
            </a:r>
            <a:r>
              <a:rPr lang="en-US" altLang="zh-CN" sz="1600" dirty="0"/>
              <a:t>bean</a:t>
            </a:r>
            <a:r>
              <a:rPr lang="zh-CN" altLang="en-US" sz="1600" dirty="0"/>
              <a:t>的方法</a:t>
            </a:r>
            <a:r>
              <a:rPr lang="en-US" altLang="zh-CN" sz="1600" dirty="0"/>
              <a:t>,</a:t>
            </a:r>
            <a:r>
              <a:rPr lang="zh-CN" altLang="en-US" sz="1600" dirty="0"/>
              <a:t>当更新</a:t>
            </a:r>
            <a:r>
              <a:rPr lang="en-US" altLang="zh-CN" sz="1600" dirty="0"/>
              <a:t>Refresh</a:t>
            </a:r>
            <a:r>
              <a:rPr lang="zh-CN" altLang="en-US" sz="1600" dirty="0"/>
              <a:t>时</a:t>
            </a:r>
            <a:r>
              <a:rPr lang="en-US" altLang="zh-CN" sz="1600" dirty="0"/>
              <a:t>,</a:t>
            </a:r>
            <a:r>
              <a:rPr lang="zh-CN" altLang="en-US" sz="1600" dirty="0"/>
              <a:t>新</a:t>
            </a:r>
            <a:r>
              <a:rPr lang="en-US" altLang="zh-CN" sz="1600" dirty="0"/>
              <a:t>Proxy</a:t>
            </a:r>
            <a:r>
              <a:rPr lang="zh-CN" altLang="en-US" sz="1600" dirty="0"/>
              <a:t>就会指向改变的</a:t>
            </a:r>
            <a:r>
              <a:rPr lang="en-US" altLang="zh-CN" sz="1600" dirty="0"/>
              <a:t>bean,</a:t>
            </a:r>
            <a:r>
              <a:rPr lang="zh-CN" altLang="en-US" sz="1600" dirty="0"/>
              <a:t>而老的</a:t>
            </a:r>
            <a:r>
              <a:rPr lang="en-US" altLang="zh-CN" sz="1600" dirty="0"/>
              <a:t>Proxy</a:t>
            </a:r>
            <a:r>
              <a:rPr lang="zh-CN" altLang="en-US" sz="1600" dirty="0"/>
              <a:t>还指向老的</a:t>
            </a:r>
            <a:r>
              <a:rPr lang="en-US" altLang="zh-CN" sz="1600" dirty="0"/>
              <a:t>bean.</a:t>
            </a:r>
            <a:r>
              <a:rPr lang="zh-CN" altLang="en-US" sz="1600" dirty="0"/>
              <a:t>所以它更安全</a:t>
            </a:r>
          </a:p>
        </p:txBody>
      </p:sp>
    </p:spTree>
    <p:extLst>
      <p:ext uri="{BB962C8B-B14F-4D97-AF65-F5344CB8AC3E}">
        <p14:creationId xmlns:p14="http://schemas.microsoft.com/office/powerpoint/2010/main" val="484417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62518" y="2357718"/>
            <a:ext cx="8243026" cy="369332"/>
          </a:xfrm>
          <a:prstGeom prst="rect">
            <a:avLst/>
          </a:prstGeom>
          <a:noFill/>
        </p:spPr>
        <p:txBody>
          <a:bodyPr wrap="none" rtlCol="0">
            <a:spAutoFit/>
          </a:bodyPr>
          <a:lstStyle/>
          <a:p>
            <a:r>
              <a:rPr lang="en-US" altLang="zh-CN" dirty="0"/>
              <a:t>-</a:t>
            </a:r>
            <a:r>
              <a:rPr lang="en-US" altLang="zh-CN" dirty="0" err="1" smtClean="0"/>
              <a:t>Dspring.profiles.active</a:t>
            </a:r>
            <a:r>
              <a:rPr lang="en-US" altLang="zh-CN" dirty="0" smtClean="0"/>
              <a:t>=dev  #</a:t>
            </a:r>
            <a:r>
              <a:rPr lang="zh-CN" altLang="en-US" dirty="0" smtClean="0"/>
              <a:t>通过给</a:t>
            </a:r>
            <a:r>
              <a:rPr lang="en-US" altLang="zh-CN" dirty="0" smtClean="0"/>
              <a:t>java</a:t>
            </a:r>
            <a:r>
              <a:rPr lang="zh-CN" altLang="en-US" dirty="0" smtClean="0"/>
              <a:t>添加该命令可以选择启动什么环境的服务</a:t>
            </a:r>
            <a:endParaRPr lang="zh-CN" altLang="en-US" dirty="0"/>
          </a:p>
        </p:txBody>
      </p:sp>
    </p:spTree>
    <p:extLst>
      <p:ext uri="{BB962C8B-B14F-4D97-AF65-F5344CB8AC3E}">
        <p14:creationId xmlns:p14="http://schemas.microsoft.com/office/powerpoint/2010/main" val="364003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609438" y="373350"/>
            <a:ext cx="10969943" cy="4114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900" dirty="0" smtClean="0"/>
              <a:t>微服务落地</a:t>
            </a:r>
            <a:endParaRPr lang="en-US" sz="2900" dirty="0"/>
          </a:p>
        </p:txBody>
      </p:sp>
      <p:sp>
        <p:nvSpPr>
          <p:cNvPr id="8" name="Text Placeholder 3"/>
          <p:cNvSpPr txBox="1">
            <a:spLocks/>
          </p:cNvSpPr>
          <p:nvPr/>
        </p:nvSpPr>
        <p:spPr>
          <a:xfrm>
            <a:off x="609439" y="1004305"/>
            <a:ext cx="10969943" cy="381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持续部署</a:t>
            </a:r>
            <a:endParaRPr lang="en-US" dirty="0"/>
          </a:p>
        </p:txBody>
      </p:sp>
      <p:pic>
        <p:nvPicPr>
          <p:cNvPr id="10" name="Picture 6"/>
          <p:cNvPicPr>
            <a:picLocks noChangeAspect="1"/>
          </p:cNvPicPr>
          <p:nvPr/>
        </p:nvPicPr>
        <p:blipFill>
          <a:blip r:embed="rId2"/>
          <a:stretch>
            <a:fillRect/>
          </a:stretch>
        </p:blipFill>
        <p:spPr>
          <a:xfrm>
            <a:off x="4443659" y="1412776"/>
            <a:ext cx="7135723" cy="4779999"/>
          </a:xfrm>
          <a:prstGeom prst="rect">
            <a:avLst/>
          </a:prstGeom>
        </p:spPr>
      </p:pic>
      <p:sp>
        <p:nvSpPr>
          <p:cNvPr id="11" name="TextBox 8"/>
          <p:cNvSpPr txBox="1"/>
          <p:nvPr/>
        </p:nvSpPr>
        <p:spPr>
          <a:xfrm>
            <a:off x="609440" y="1412776"/>
            <a:ext cx="3852995" cy="4752528"/>
          </a:xfrm>
          <a:prstGeom prst="rect">
            <a:avLst/>
          </a:prstGeom>
          <a:noFill/>
        </p:spPr>
        <p:txBody>
          <a:bodyPr wrap="square" lIns="0" tIns="0" rIns="0" bIns="0" rtlCol="0">
            <a:noAutofit/>
          </a:bodyPr>
          <a:lstStyle/>
          <a:p>
            <a:pPr>
              <a:lnSpc>
                <a:spcPct val="150000"/>
              </a:lnSpc>
            </a:pPr>
            <a:r>
              <a:rPr lang="en-US" altLang="zh-CN" dirty="0"/>
              <a:t>Jenkins</a:t>
            </a:r>
            <a:r>
              <a:rPr lang="zh-CN" altLang="en-US" dirty="0"/>
              <a:t>是基于</a:t>
            </a:r>
            <a:r>
              <a:rPr lang="en-US" altLang="zh-CN" dirty="0"/>
              <a:t>Java</a:t>
            </a:r>
            <a:r>
              <a:rPr lang="zh-CN" altLang="en-US" dirty="0"/>
              <a:t>开发的一种持续集成工具，用于监控持续重复的工作，功能包括：</a:t>
            </a:r>
          </a:p>
          <a:p>
            <a:pPr>
              <a:lnSpc>
                <a:spcPct val="150000"/>
              </a:lnSpc>
            </a:pPr>
            <a:r>
              <a:rPr lang="en-US" altLang="zh-CN" dirty="0"/>
              <a:t>1</a:t>
            </a:r>
            <a:r>
              <a:rPr lang="zh-CN" altLang="en-US" dirty="0"/>
              <a:t>、持续的软件版本发布</a:t>
            </a:r>
            <a:r>
              <a:rPr lang="en-US" altLang="zh-CN" dirty="0"/>
              <a:t>/</a:t>
            </a:r>
            <a:r>
              <a:rPr lang="zh-CN" altLang="en-US" dirty="0"/>
              <a:t>测试项目。</a:t>
            </a:r>
          </a:p>
          <a:p>
            <a:pPr>
              <a:lnSpc>
                <a:spcPct val="150000"/>
              </a:lnSpc>
            </a:pPr>
            <a:r>
              <a:rPr lang="en-US" altLang="zh-CN" dirty="0"/>
              <a:t>2</a:t>
            </a:r>
            <a:r>
              <a:rPr lang="zh-CN" altLang="en-US" dirty="0"/>
              <a:t>、监控外部调用执行的工作。</a:t>
            </a:r>
            <a:endParaRPr lang="en-GB" dirty="0"/>
          </a:p>
        </p:txBody>
      </p:sp>
    </p:spTree>
    <p:extLst>
      <p:ext uri="{BB962C8B-B14F-4D97-AF65-F5344CB8AC3E}">
        <p14:creationId xmlns:p14="http://schemas.microsoft.com/office/powerpoint/2010/main" val="229525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5999" y="812799"/>
            <a:ext cx="10076874" cy="523220"/>
          </a:xfrm>
          <a:prstGeom prst="rect">
            <a:avLst/>
          </a:prstGeom>
          <a:noFill/>
        </p:spPr>
        <p:txBody>
          <a:bodyPr wrap="square" rtlCol="0">
            <a:spAutoFit/>
          </a:bodyPr>
          <a:lstStyle/>
          <a:p>
            <a:pPr algn="ctr"/>
            <a:r>
              <a:rPr lang="en-US" altLang="zh-CN" sz="2800" b="1" dirty="0" smtClean="0"/>
              <a:t>Spring Cloud </a:t>
            </a:r>
            <a:r>
              <a:rPr lang="zh-CN" altLang="en-US" sz="2800" b="1" dirty="0" smtClean="0"/>
              <a:t>分布式开发的五大工具</a:t>
            </a:r>
            <a:endParaRPr lang="zh-CN" altLang="en-US" sz="2800" b="1" dirty="0"/>
          </a:p>
        </p:txBody>
      </p:sp>
      <p:sp>
        <p:nvSpPr>
          <p:cNvPr id="5" name="文本框 4"/>
          <p:cNvSpPr txBox="1"/>
          <p:nvPr/>
        </p:nvSpPr>
        <p:spPr>
          <a:xfrm>
            <a:off x="1015999" y="2179782"/>
            <a:ext cx="10076874" cy="3416320"/>
          </a:xfrm>
          <a:prstGeom prst="rect">
            <a:avLst/>
          </a:prstGeom>
          <a:noFill/>
        </p:spPr>
        <p:txBody>
          <a:bodyPr wrap="square" rtlCol="0">
            <a:spAutoFit/>
          </a:bodyPr>
          <a:lstStyle/>
          <a:p>
            <a:r>
              <a:rPr lang="en-US" altLang="zh-CN" sz="2400" dirty="0" smtClean="0"/>
              <a:t>1</a:t>
            </a:r>
            <a:r>
              <a:rPr lang="zh-CN" altLang="en-US" sz="2400" dirty="0" smtClean="0"/>
              <a:t>、服务</a:t>
            </a:r>
            <a:r>
              <a:rPr lang="zh-CN" altLang="en-US" sz="2400" dirty="0"/>
              <a:t>发现</a:t>
            </a:r>
            <a:r>
              <a:rPr lang="en-US" altLang="zh-CN" sz="2400" dirty="0"/>
              <a:t>——Netflix </a:t>
            </a:r>
            <a:r>
              <a:rPr lang="en-US" altLang="zh-CN" sz="2400" dirty="0" smtClean="0"/>
              <a:t>Eureka</a:t>
            </a:r>
          </a:p>
          <a:p>
            <a:endParaRPr lang="en-US" altLang="zh-CN" sz="2400" dirty="0"/>
          </a:p>
          <a:p>
            <a:r>
              <a:rPr lang="en-US" altLang="zh-CN" sz="2400" dirty="0" smtClean="0"/>
              <a:t>2</a:t>
            </a:r>
            <a:r>
              <a:rPr lang="zh-CN" altLang="en-US" sz="2400" dirty="0" smtClean="0"/>
              <a:t>、客</a:t>
            </a:r>
            <a:r>
              <a:rPr lang="zh-CN" altLang="en-US" sz="2400" dirty="0"/>
              <a:t>服端负载均衡</a:t>
            </a:r>
            <a:r>
              <a:rPr lang="en-US" altLang="zh-CN" sz="2400" dirty="0"/>
              <a:t>——Netflix </a:t>
            </a:r>
            <a:r>
              <a:rPr lang="en-US" altLang="zh-CN" sz="2400" dirty="0" smtClean="0"/>
              <a:t>Ribbon</a:t>
            </a:r>
          </a:p>
          <a:p>
            <a:endParaRPr lang="en-US" altLang="zh-CN" sz="2400" dirty="0"/>
          </a:p>
          <a:p>
            <a:r>
              <a:rPr lang="en-US" altLang="zh-CN" sz="2400" dirty="0" smtClean="0"/>
              <a:t>3</a:t>
            </a:r>
            <a:r>
              <a:rPr lang="zh-CN" altLang="en-US" sz="2400" dirty="0" smtClean="0"/>
              <a:t>、断路器</a:t>
            </a:r>
            <a:r>
              <a:rPr lang="en-US" altLang="zh-CN" sz="2400" dirty="0"/>
              <a:t>——Netflix </a:t>
            </a:r>
            <a:r>
              <a:rPr lang="en-US" altLang="zh-CN" sz="2400" dirty="0" err="1" smtClean="0"/>
              <a:t>Hystrix</a:t>
            </a:r>
            <a:endParaRPr lang="en-US" altLang="zh-CN" sz="2400" dirty="0" smtClean="0"/>
          </a:p>
          <a:p>
            <a:endParaRPr lang="en-US" altLang="zh-CN" sz="2400" dirty="0"/>
          </a:p>
          <a:p>
            <a:r>
              <a:rPr lang="en-US" altLang="zh-CN" sz="2400" dirty="0" smtClean="0"/>
              <a:t>4</a:t>
            </a:r>
            <a:r>
              <a:rPr lang="zh-CN" altLang="en-US" sz="2400" dirty="0" smtClean="0"/>
              <a:t>、服务</a:t>
            </a:r>
            <a:r>
              <a:rPr lang="zh-CN" altLang="en-US" sz="2400" dirty="0"/>
              <a:t>网关</a:t>
            </a:r>
            <a:r>
              <a:rPr lang="en-US" altLang="zh-CN" sz="2400" dirty="0"/>
              <a:t>——Netflix </a:t>
            </a:r>
            <a:r>
              <a:rPr lang="en-US" altLang="zh-CN" sz="2400" dirty="0" err="1" smtClean="0"/>
              <a:t>Zuul</a:t>
            </a:r>
            <a:endParaRPr lang="en-US" altLang="zh-CN" sz="2400" dirty="0" smtClean="0"/>
          </a:p>
          <a:p>
            <a:endParaRPr lang="en-US" altLang="zh-CN" sz="2400" dirty="0"/>
          </a:p>
          <a:p>
            <a:r>
              <a:rPr lang="en-US" altLang="zh-CN" sz="2400" dirty="0" smtClean="0"/>
              <a:t>5</a:t>
            </a:r>
            <a:r>
              <a:rPr lang="zh-CN" altLang="en-US" sz="2400" dirty="0" smtClean="0"/>
              <a:t>、分布式</a:t>
            </a:r>
            <a:r>
              <a:rPr lang="zh-CN" altLang="en-US" sz="2400" dirty="0"/>
              <a:t>配置</a:t>
            </a:r>
            <a:r>
              <a:rPr lang="en-US" altLang="zh-CN" sz="2400" dirty="0"/>
              <a:t>——Spring Cloud </a:t>
            </a:r>
            <a:r>
              <a:rPr lang="en-US" altLang="zh-CN" sz="2400" dirty="0" err="1" smtClean="0"/>
              <a:t>Config</a:t>
            </a:r>
            <a:endParaRPr lang="en-US" altLang="zh-CN" sz="2400" dirty="0"/>
          </a:p>
        </p:txBody>
      </p:sp>
    </p:spTree>
    <p:extLst>
      <p:ext uri="{BB962C8B-B14F-4D97-AF65-F5344CB8AC3E}">
        <p14:creationId xmlns:p14="http://schemas.microsoft.com/office/powerpoint/2010/main" val="101061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Eureka</a:t>
            </a:r>
            <a:endParaRPr lang="zh-CN" altLang="en-US" sz="2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722" y="2224654"/>
            <a:ext cx="5953125" cy="3457575"/>
          </a:xfrm>
          <a:prstGeom prst="rect">
            <a:avLst/>
          </a:prstGeom>
        </p:spPr>
      </p:pic>
      <p:sp>
        <p:nvSpPr>
          <p:cNvPr id="4" name="文本框 3"/>
          <p:cNvSpPr txBox="1"/>
          <p:nvPr/>
        </p:nvSpPr>
        <p:spPr>
          <a:xfrm>
            <a:off x="1039905" y="2224654"/>
            <a:ext cx="3845858" cy="3139321"/>
          </a:xfrm>
          <a:prstGeom prst="rect">
            <a:avLst/>
          </a:prstGeom>
          <a:noFill/>
        </p:spPr>
        <p:txBody>
          <a:bodyPr wrap="square" rtlCol="0">
            <a:spAutoFit/>
          </a:bodyPr>
          <a:lstStyle/>
          <a:p>
            <a:r>
              <a:rPr lang="zh-CN" altLang="en-US" dirty="0"/>
              <a:t>一个</a:t>
            </a:r>
            <a:r>
              <a:rPr lang="en-US" altLang="zh-CN" dirty="0"/>
              <a:t>RESTful</a:t>
            </a:r>
            <a:r>
              <a:rPr lang="zh-CN" altLang="en-US" dirty="0"/>
              <a:t>服务，用来定位运行在</a:t>
            </a:r>
            <a:r>
              <a:rPr lang="en-US" altLang="zh-CN" dirty="0"/>
              <a:t>AWS</a:t>
            </a:r>
            <a:r>
              <a:rPr lang="zh-CN" altLang="en-US" dirty="0"/>
              <a:t>地区（</a:t>
            </a:r>
            <a:r>
              <a:rPr lang="en-US" altLang="zh-CN" dirty="0"/>
              <a:t>Region</a:t>
            </a:r>
            <a:r>
              <a:rPr lang="zh-CN" altLang="en-US" dirty="0"/>
              <a:t>）中的中间层服务。由两个组件组成：</a:t>
            </a:r>
            <a:r>
              <a:rPr lang="en-US" altLang="zh-CN" dirty="0"/>
              <a:t>Eureka</a:t>
            </a:r>
            <a:r>
              <a:rPr lang="zh-CN" altLang="en-US" dirty="0"/>
              <a:t>服务器和</a:t>
            </a:r>
            <a:r>
              <a:rPr lang="en-US" altLang="zh-CN" dirty="0"/>
              <a:t>Eureka</a:t>
            </a:r>
            <a:r>
              <a:rPr lang="zh-CN" altLang="en-US" dirty="0"/>
              <a:t>客户端。</a:t>
            </a:r>
            <a:r>
              <a:rPr lang="en-US" altLang="zh-CN" dirty="0"/>
              <a:t>Eureka</a:t>
            </a:r>
            <a:r>
              <a:rPr lang="zh-CN" altLang="en-US" dirty="0"/>
              <a:t>服务器用作服务注册服务器。</a:t>
            </a:r>
            <a:r>
              <a:rPr lang="en-US" altLang="zh-CN" dirty="0"/>
              <a:t>Eureka</a:t>
            </a:r>
            <a:r>
              <a:rPr lang="zh-CN" altLang="en-US" dirty="0"/>
              <a:t>客户端是一个</a:t>
            </a:r>
            <a:r>
              <a:rPr lang="en-US" altLang="zh-CN" dirty="0"/>
              <a:t>java</a:t>
            </a:r>
            <a:r>
              <a:rPr lang="zh-CN" altLang="en-US" dirty="0"/>
              <a:t>客户端，用来简化与服务器的交互、作为轮询负载均衡器，并提供服务的故障切换支持。</a:t>
            </a:r>
            <a:r>
              <a:rPr lang="en-US" altLang="zh-CN" dirty="0"/>
              <a:t>Netflix</a:t>
            </a:r>
            <a:r>
              <a:rPr lang="zh-CN" altLang="en-US" dirty="0"/>
              <a:t>在其生产环境中使用的是另外的客户端，它提供基于流量、资源利用率以及出错状态的加权负载均衡。</a:t>
            </a:r>
          </a:p>
        </p:txBody>
      </p:sp>
    </p:spTree>
    <p:extLst>
      <p:ext uri="{BB962C8B-B14F-4D97-AF65-F5344CB8AC3E}">
        <p14:creationId xmlns:p14="http://schemas.microsoft.com/office/powerpoint/2010/main" val="338521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a:t>
            </a:r>
            <a:r>
              <a:rPr lang="en-US" altLang="zh-CN" sz="2800" dirty="0" smtClean="0"/>
              <a:t>Eureka Server</a:t>
            </a:r>
            <a:endParaRPr lang="zh-CN" altLang="en-US" sz="2800" dirty="0"/>
          </a:p>
        </p:txBody>
      </p:sp>
      <p:sp>
        <p:nvSpPr>
          <p:cNvPr id="3" name="文本框 2"/>
          <p:cNvSpPr txBox="1"/>
          <p:nvPr/>
        </p:nvSpPr>
        <p:spPr>
          <a:xfrm>
            <a:off x="1039905" y="1482443"/>
            <a:ext cx="1441420" cy="307777"/>
          </a:xfrm>
          <a:prstGeom prst="rect">
            <a:avLst/>
          </a:prstGeom>
          <a:noFill/>
        </p:spPr>
        <p:txBody>
          <a:bodyPr wrap="none" rtlCol="0">
            <a:spAutoFit/>
          </a:bodyPr>
          <a:lstStyle/>
          <a:p>
            <a:r>
              <a:rPr lang="zh-CN" altLang="en-US" sz="1400" b="1" dirty="0" smtClean="0"/>
              <a:t>引入核心代码：</a:t>
            </a:r>
            <a:endParaRPr lang="zh-CN" altLang="en-US" sz="1400" b="1" dirty="0"/>
          </a:p>
        </p:txBody>
      </p:sp>
      <p:pic>
        <p:nvPicPr>
          <p:cNvPr id="4" name="图片 3"/>
          <p:cNvPicPr>
            <a:picLocks noChangeAspect="1"/>
          </p:cNvPicPr>
          <p:nvPr/>
        </p:nvPicPr>
        <p:blipFill>
          <a:blip r:embed="rId2"/>
          <a:stretch>
            <a:fillRect/>
          </a:stretch>
        </p:blipFill>
        <p:spPr>
          <a:xfrm>
            <a:off x="1039906" y="1790220"/>
            <a:ext cx="4068822" cy="710933"/>
          </a:xfrm>
          <a:prstGeom prst="rect">
            <a:avLst/>
          </a:prstGeom>
        </p:spPr>
      </p:pic>
      <p:sp>
        <p:nvSpPr>
          <p:cNvPr id="5" name="文本框 4"/>
          <p:cNvSpPr txBox="1"/>
          <p:nvPr/>
        </p:nvSpPr>
        <p:spPr>
          <a:xfrm>
            <a:off x="5800163" y="1482443"/>
            <a:ext cx="1441420" cy="307777"/>
          </a:xfrm>
          <a:prstGeom prst="rect">
            <a:avLst/>
          </a:prstGeom>
          <a:noFill/>
        </p:spPr>
        <p:txBody>
          <a:bodyPr wrap="none" rtlCol="0">
            <a:spAutoFit/>
          </a:bodyPr>
          <a:lstStyle/>
          <a:p>
            <a:r>
              <a:rPr lang="zh-CN" altLang="en-US" sz="1400" b="1" dirty="0" smtClean="0"/>
              <a:t>添加必要配置：</a:t>
            </a:r>
            <a:endParaRPr lang="zh-CN" altLang="en-US" sz="1400" b="1" dirty="0"/>
          </a:p>
        </p:txBody>
      </p:sp>
      <p:pic>
        <p:nvPicPr>
          <p:cNvPr id="6" name="图片 5"/>
          <p:cNvPicPr>
            <a:picLocks noChangeAspect="1"/>
          </p:cNvPicPr>
          <p:nvPr/>
        </p:nvPicPr>
        <p:blipFill>
          <a:blip r:embed="rId3"/>
          <a:stretch>
            <a:fillRect/>
          </a:stretch>
        </p:blipFill>
        <p:spPr>
          <a:xfrm>
            <a:off x="5108728" y="1790220"/>
            <a:ext cx="6662457" cy="757366"/>
          </a:xfrm>
          <a:prstGeom prst="rect">
            <a:avLst/>
          </a:prstGeom>
        </p:spPr>
      </p:pic>
      <p:sp>
        <p:nvSpPr>
          <p:cNvPr id="7" name="文本框 6"/>
          <p:cNvSpPr txBox="1"/>
          <p:nvPr/>
        </p:nvSpPr>
        <p:spPr>
          <a:xfrm>
            <a:off x="1039905" y="2743200"/>
            <a:ext cx="3685624" cy="307777"/>
          </a:xfrm>
          <a:prstGeom prst="rect">
            <a:avLst/>
          </a:prstGeom>
          <a:noFill/>
        </p:spPr>
        <p:txBody>
          <a:bodyPr wrap="none" rtlCol="0">
            <a:spAutoFit/>
          </a:bodyPr>
          <a:lstStyle/>
          <a:p>
            <a:r>
              <a:rPr lang="zh-CN" altLang="en-US" sz="1400" b="1" dirty="0" smtClean="0">
                <a:latin typeface="+mn-ea"/>
              </a:rPr>
              <a:t>配置好以上信息后，创建</a:t>
            </a:r>
            <a:r>
              <a:rPr lang="en-US" altLang="zh-CN" sz="1400" b="1" dirty="0" smtClean="0">
                <a:latin typeface="+mn-ea"/>
              </a:rPr>
              <a:t>Application</a:t>
            </a:r>
            <a:r>
              <a:rPr lang="zh-CN" altLang="en-US" sz="1400" b="1" dirty="0" smtClean="0">
                <a:latin typeface="+mn-ea"/>
              </a:rPr>
              <a:t>启动类</a:t>
            </a:r>
            <a:endParaRPr lang="en-US" altLang="zh-CN" sz="1400" b="1" dirty="0" smtClean="0">
              <a:latin typeface="+mn-ea"/>
            </a:endParaRPr>
          </a:p>
        </p:txBody>
      </p:sp>
      <p:pic>
        <p:nvPicPr>
          <p:cNvPr id="8" name="图片 7"/>
          <p:cNvPicPr>
            <a:picLocks noChangeAspect="1"/>
          </p:cNvPicPr>
          <p:nvPr/>
        </p:nvPicPr>
        <p:blipFill>
          <a:blip r:embed="rId4"/>
          <a:stretch>
            <a:fillRect/>
          </a:stretch>
        </p:blipFill>
        <p:spPr>
          <a:xfrm>
            <a:off x="1039905" y="3050977"/>
            <a:ext cx="5467350" cy="2047875"/>
          </a:xfrm>
          <a:prstGeom prst="rect">
            <a:avLst/>
          </a:prstGeom>
        </p:spPr>
      </p:pic>
      <p:sp>
        <p:nvSpPr>
          <p:cNvPr id="9" name="文本框 8"/>
          <p:cNvSpPr txBox="1"/>
          <p:nvPr/>
        </p:nvSpPr>
        <p:spPr>
          <a:xfrm>
            <a:off x="1039905" y="5406629"/>
            <a:ext cx="4596130" cy="338554"/>
          </a:xfrm>
          <a:prstGeom prst="rect">
            <a:avLst/>
          </a:prstGeom>
          <a:noFill/>
        </p:spPr>
        <p:txBody>
          <a:bodyPr wrap="none" rtlCol="0">
            <a:spAutoFit/>
          </a:bodyPr>
          <a:lstStyle/>
          <a:p>
            <a:r>
              <a:rPr lang="zh-CN" altLang="en-US" sz="1600" dirty="0" smtClean="0">
                <a:latin typeface="+mn-ea"/>
              </a:rPr>
              <a:t>完成的</a:t>
            </a:r>
            <a:r>
              <a:rPr lang="en-US" altLang="zh-CN" sz="1600" dirty="0" smtClean="0">
                <a:latin typeface="+mn-ea"/>
              </a:rPr>
              <a:t>Eureka Server</a:t>
            </a:r>
            <a:r>
              <a:rPr lang="zh-CN" altLang="en-US" sz="1600" dirty="0" smtClean="0">
                <a:latin typeface="+mn-ea"/>
              </a:rPr>
              <a:t>注册服务器就创建完成了！</a:t>
            </a:r>
            <a:endParaRPr lang="zh-CN" altLang="en-US" sz="1600" dirty="0">
              <a:latin typeface="+mn-ea"/>
            </a:endParaRPr>
          </a:p>
        </p:txBody>
      </p:sp>
    </p:spTree>
    <p:extLst>
      <p:ext uri="{BB962C8B-B14F-4D97-AF65-F5344CB8AC3E}">
        <p14:creationId xmlns:p14="http://schemas.microsoft.com/office/powerpoint/2010/main" val="30091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a:t>
            </a:r>
            <a:r>
              <a:rPr lang="en-US" altLang="zh-CN" sz="2800" dirty="0" smtClean="0"/>
              <a:t>Eureka Client</a:t>
            </a:r>
            <a:endParaRPr lang="zh-CN" altLang="en-US" sz="2800" dirty="0"/>
          </a:p>
        </p:txBody>
      </p:sp>
      <p:sp>
        <p:nvSpPr>
          <p:cNvPr id="3" name="文本框 2"/>
          <p:cNvSpPr txBox="1"/>
          <p:nvPr/>
        </p:nvSpPr>
        <p:spPr>
          <a:xfrm>
            <a:off x="1039905" y="1482443"/>
            <a:ext cx="2490425" cy="307777"/>
          </a:xfrm>
          <a:prstGeom prst="rect">
            <a:avLst/>
          </a:prstGeom>
          <a:noFill/>
        </p:spPr>
        <p:txBody>
          <a:bodyPr wrap="none" rtlCol="0">
            <a:spAutoFit/>
          </a:bodyPr>
          <a:lstStyle/>
          <a:p>
            <a:r>
              <a:rPr lang="zh-CN" altLang="en-US" sz="1400" b="1" dirty="0" smtClean="0"/>
              <a:t>引入</a:t>
            </a:r>
            <a:r>
              <a:rPr lang="en-US" altLang="zh-CN" sz="1400" b="1" dirty="0" smtClean="0"/>
              <a:t>eureka</a:t>
            </a:r>
            <a:r>
              <a:rPr lang="zh-CN" altLang="en-US" sz="1400" b="1" dirty="0" smtClean="0"/>
              <a:t>客户端核心代码：</a:t>
            </a:r>
            <a:endParaRPr lang="zh-CN" altLang="en-US" sz="1400" b="1" dirty="0"/>
          </a:p>
        </p:txBody>
      </p:sp>
      <p:pic>
        <p:nvPicPr>
          <p:cNvPr id="4" name="图片 3"/>
          <p:cNvPicPr>
            <a:picLocks noChangeAspect="1"/>
          </p:cNvPicPr>
          <p:nvPr/>
        </p:nvPicPr>
        <p:blipFill>
          <a:blip r:embed="rId2"/>
          <a:stretch>
            <a:fillRect/>
          </a:stretch>
        </p:blipFill>
        <p:spPr>
          <a:xfrm>
            <a:off x="1039906" y="1790220"/>
            <a:ext cx="3899648" cy="791609"/>
          </a:xfrm>
          <a:prstGeom prst="rect">
            <a:avLst/>
          </a:prstGeom>
        </p:spPr>
      </p:pic>
      <p:sp>
        <p:nvSpPr>
          <p:cNvPr id="5" name="文本框 4"/>
          <p:cNvSpPr txBox="1"/>
          <p:nvPr/>
        </p:nvSpPr>
        <p:spPr>
          <a:xfrm>
            <a:off x="5486399" y="1482442"/>
            <a:ext cx="2490425" cy="307777"/>
          </a:xfrm>
          <a:prstGeom prst="rect">
            <a:avLst/>
          </a:prstGeom>
          <a:noFill/>
        </p:spPr>
        <p:txBody>
          <a:bodyPr wrap="none" rtlCol="0">
            <a:spAutoFit/>
          </a:bodyPr>
          <a:lstStyle/>
          <a:p>
            <a:r>
              <a:rPr lang="zh-CN" altLang="en-US" sz="1400" b="1" dirty="0"/>
              <a:t>编辑</a:t>
            </a:r>
            <a:r>
              <a:rPr lang="en-US" altLang="zh-CN" sz="1400" b="1" dirty="0" smtClean="0"/>
              <a:t>eureka</a:t>
            </a:r>
            <a:r>
              <a:rPr lang="zh-CN" altLang="en-US" sz="1400" b="1" dirty="0" smtClean="0"/>
              <a:t>客户端配置信息：</a:t>
            </a:r>
            <a:endParaRPr lang="zh-CN" altLang="en-US" sz="1400" b="1" dirty="0"/>
          </a:p>
        </p:txBody>
      </p:sp>
      <p:pic>
        <p:nvPicPr>
          <p:cNvPr id="8" name="图片 7"/>
          <p:cNvPicPr>
            <a:picLocks noChangeAspect="1"/>
          </p:cNvPicPr>
          <p:nvPr/>
        </p:nvPicPr>
        <p:blipFill>
          <a:blip r:embed="rId3"/>
          <a:stretch>
            <a:fillRect/>
          </a:stretch>
        </p:blipFill>
        <p:spPr>
          <a:xfrm>
            <a:off x="5486400" y="1790219"/>
            <a:ext cx="3971366" cy="2017883"/>
          </a:xfrm>
          <a:prstGeom prst="rect">
            <a:avLst/>
          </a:prstGeom>
        </p:spPr>
      </p:pic>
      <p:sp>
        <p:nvSpPr>
          <p:cNvPr id="9" name="文本框 8"/>
          <p:cNvSpPr txBox="1"/>
          <p:nvPr/>
        </p:nvSpPr>
        <p:spPr>
          <a:xfrm>
            <a:off x="1039905" y="3808102"/>
            <a:ext cx="3685624" cy="307777"/>
          </a:xfrm>
          <a:prstGeom prst="rect">
            <a:avLst/>
          </a:prstGeom>
          <a:noFill/>
        </p:spPr>
        <p:txBody>
          <a:bodyPr wrap="none" rtlCol="0">
            <a:spAutoFit/>
          </a:bodyPr>
          <a:lstStyle/>
          <a:p>
            <a:r>
              <a:rPr lang="zh-CN" altLang="en-US" sz="1400" b="1" dirty="0" smtClean="0">
                <a:latin typeface="+mn-ea"/>
              </a:rPr>
              <a:t>配置好以上信息后，创建</a:t>
            </a:r>
            <a:r>
              <a:rPr lang="en-US" altLang="zh-CN" sz="1400" b="1" dirty="0" smtClean="0">
                <a:latin typeface="+mn-ea"/>
              </a:rPr>
              <a:t>Application</a:t>
            </a:r>
            <a:r>
              <a:rPr lang="zh-CN" altLang="en-US" sz="1400" b="1" dirty="0" smtClean="0">
                <a:latin typeface="+mn-ea"/>
              </a:rPr>
              <a:t>启动类</a:t>
            </a:r>
            <a:endParaRPr lang="en-US" altLang="zh-CN" sz="1400" b="1" dirty="0" smtClean="0">
              <a:latin typeface="+mn-ea"/>
            </a:endParaRPr>
          </a:p>
        </p:txBody>
      </p:sp>
      <p:pic>
        <p:nvPicPr>
          <p:cNvPr id="10" name="图片 9"/>
          <p:cNvPicPr>
            <a:picLocks noChangeAspect="1"/>
          </p:cNvPicPr>
          <p:nvPr/>
        </p:nvPicPr>
        <p:blipFill>
          <a:blip r:embed="rId4"/>
          <a:stretch>
            <a:fillRect/>
          </a:stretch>
        </p:blipFill>
        <p:spPr>
          <a:xfrm>
            <a:off x="1039906" y="4115878"/>
            <a:ext cx="4276166" cy="1591307"/>
          </a:xfrm>
          <a:prstGeom prst="rect">
            <a:avLst/>
          </a:prstGeom>
        </p:spPr>
      </p:pic>
      <p:sp>
        <p:nvSpPr>
          <p:cNvPr id="11" name="文本框 10"/>
          <p:cNvSpPr txBox="1"/>
          <p:nvPr/>
        </p:nvSpPr>
        <p:spPr>
          <a:xfrm>
            <a:off x="1039905" y="6133760"/>
            <a:ext cx="6378669" cy="307777"/>
          </a:xfrm>
          <a:prstGeom prst="rect">
            <a:avLst/>
          </a:prstGeom>
          <a:noFill/>
        </p:spPr>
        <p:txBody>
          <a:bodyPr wrap="none" rtlCol="0">
            <a:spAutoFit/>
          </a:bodyPr>
          <a:lstStyle/>
          <a:p>
            <a:r>
              <a:rPr lang="zh-CN" altLang="en-US" sz="1400" dirty="0" smtClean="0">
                <a:latin typeface="+mn-ea"/>
              </a:rPr>
              <a:t>启动后就会在</a:t>
            </a:r>
            <a:r>
              <a:rPr lang="en-US" altLang="zh-CN" sz="1400" dirty="0" smtClean="0">
                <a:latin typeface="+mn-ea"/>
              </a:rPr>
              <a:t>Eureka</a:t>
            </a:r>
            <a:r>
              <a:rPr lang="zh-CN" altLang="en-US" sz="1400" dirty="0" smtClean="0">
                <a:latin typeface="+mn-ea"/>
              </a:rPr>
              <a:t>注册服务器中发现服务名为 </a:t>
            </a:r>
            <a:r>
              <a:rPr lang="en-US" altLang="zh-CN" sz="1400" dirty="0" err="1" smtClean="0">
                <a:latin typeface="+mn-ea"/>
              </a:rPr>
              <a:t>bboss</a:t>
            </a:r>
            <a:r>
              <a:rPr lang="en-US" altLang="zh-CN" sz="1400" dirty="0" smtClean="0">
                <a:latin typeface="+mn-ea"/>
              </a:rPr>
              <a:t>-balance-user</a:t>
            </a:r>
            <a:r>
              <a:rPr lang="zh-CN" altLang="en-US" sz="1400" dirty="0" smtClean="0">
                <a:latin typeface="+mn-ea"/>
              </a:rPr>
              <a:t>的服务了</a:t>
            </a:r>
            <a:endParaRPr lang="zh-CN" altLang="en-US" sz="1400" dirty="0">
              <a:latin typeface="+mn-ea"/>
            </a:endParaRPr>
          </a:p>
        </p:txBody>
      </p:sp>
    </p:spTree>
    <p:extLst>
      <p:ext uri="{BB962C8B-B14F-4D97-AF65-F5344CB8AC3E}">
        <p14:creationId xmlns:p14="http://schemas.microsoft.com/office/powerpoint/2010/main" val="2903599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59098" y="1820997"/>
            <a:ext cx="11336555" cy="4316998"/>
          </a:xfrm>
          <a:prstGeom prst="rect">
            <a:avLst/>
          </a:prstGeom>
        </p:spPr>
      </p:pic>
      <p:sp>
        <p:nvSpPr>
          <p:cNvPr id="3" name="文本框 2"/>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a:t>
            </a:r>
            <a:r>
              <a:rPr lang="en-US" altLang="zh-CN" sz="2800" dirty="0" smtClean="0"/>
              <a:t>Eureka</a:t>
            </a:r>
            <a:endParaRPr lang="zh-CN" altLang="en-US" sz="2800" dirty="0"/>
          </a:p>
        </p:txBody>
      </p:sp>
      <p:sp>
        <p:nvSpPr>
          <p:cNvPr id="4" name="文本框 3"/>
          <p:cNvSpPr txBox="1"/>
          <p:nvPr/>
        </p:nvSpPr>
        <p:spPr>
          <a:xfrm>
            <a:off x="1039905" y="1482443"/>
            <a:ext cx="2954655" cy="338554"/>
          </a:xfrm>
          <a:prstGeom prst="rect">
            <a:avLst/>
          </a:prstGeom>
          <a:noFill/>
        </p:spPr>
        <p:txBody>
          <a:bodyPr wrap="none" rtlCol="0">
            <a:spAutoFit/>
          </a:bodyPr>
          <a:lstStyle/>
          <a:p>
            <a:r>
              <a:rPr lang="zh-CN" altLang="en-US" sz="1600" dirty="0" smtClean="0">
                <a:latin typeface="+mn-ea"/>
              </a:rPr>
              <a:t>展示</a:t>
            </a:r>
            <a:r>
              <a:rPr lang="en-US" altLang="zh-CN" sz="1600" dirty="0" smtClean="0">
                <a:latin typeface="+mn-ea"/>
              </a:rPr>
              <a:t>Eureka Server</a:t>
            </a:r>
            <a:r>
              <a:rPr lang="zh-CN" altLang="en-US" sz="1600" dirty="0" smtClean="0">
                <a:latin typeface="+mn-ea"/>
              </a:rPr>
              <a:t>页面信息：</a:t>
            </a:r>
            <a:endParaRPr lang="zh-CN" altLang="en-US" sz="1600" dirty="0">
              <a:latin typeface="+mn-ea"/>
            </a:endParaRPr>
          </a:p>
        </p:txBody>
      </p:sp>
    </p:spTree>
    <p:extLst>
      <p:ext uri="{BB962C8B-B14F-4D97-AF65-F5344CB8AC3E}">
        <p14:creationId xmlns:p14="http://schemas.microsoft.com/office/powerpoint/2010/main" val="48078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Ribbon</a:t>
            </a:r>
            <a:endParaRPr lang="zh-CN" altLang="en-US" sz="2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422" y="1773611"/>
            <a:ext cx="6829425" cy="4314825"/>
          </a:xfrm>
          <a:prstGeom prst="rect">
            <a:avLst/>
          </a:prstGeom>
        </p:spPr>
      </p:pic>
      <p:sp>
        <p:nvSpPr>
          <p:cNvPr id="4" name="文本框 3"/>
          <p:cNvSpPr txBox="1"/>
          <p:nvPr/>
        </p:nvSpPr>
        <p:spPr>
          <a:xfrm>
            <a:off x="1039905" y="1773611"/>
            <a:ext cx="3263154" cy="3539430"/>
          </a:xfrm>
          <a:prstGeom prst="rect">
            <a:avLst/>
          </a:prstGeom>
          <a:noFill/>
        </p:spPr>
        <p:txBody>
          <a:bodyPr wrap="square" rtlCol="0">
            <a:spAutoFit/>
          </a:bodyPr>
          <a:lstStyle/>
          <a:p>
            <a:r>
              <a:rPr lang="en-US" altLang="zh-CN" sz="1400" dirty="0" smtClean="0">
                <a:latin typeface="+mn-ea"/>
              </a:rPr>
              <a:t>    Ribbon</a:t>
            </a:r>
            <a:r>
              <a:rPr lang="zh-CN" altLang="en-US" sz="1400" dirty="0">
                <a:latin typeface="+mn-ea"/>
              </a:rPr>
              <a:t>客户端组件提供一系列完善的配置选项，比如连接超时、重试、重试算法等。</a:t>
            </a:r>
            <a:r>
              <a:rPr lang="en-US" altLang="zh-CN" sz="1400" dirty="0">
                <a:latin typeface="+mn-ea"/>
              </a:rPr>
              <a:t>Ribbon</a:t>
            </a:r>
            <a:r>
              <a:rPr lang="zh-CN" altLang="en-US" sz="1400" dirty="0">
                <a:latin typeface="+mn-ea"/>
              </a:rPr>
              <a:t>内置可插拔、可定制的负载均衡组件。下面是用到的一些负载均衡策略</a:t>
            </a:r>
            <a:r>
              <a:rPr lang="zh-CN" altLang="en-US" sz="1400" dirty="0" smtClean="0">
                <a:latin typeface="+mn-ea"/>
              </a:rPr>
              <a:t>：</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简单轮询负载</a:t>
            </a:r>
            <a:r>
              <a:rPr lang="zh-CN" altLang="en-US" sz="1400" dirty="0" smtClean="0">
                <a:latin typeface="+mn-ea"/>
              </a:rPr>
              <a:t>均衡</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加权响应时间负载</a:t>
            </a:r>
            <a:r>
              <a:rPr lang="zh-CN" altLang="en-US" sz="1400" dirty="0" smtClean="0">
                <a:latin typeface="+mn-ea"/>
              </a:rPr>
              <a:t>均衡</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区域感知轮询负载</a:t>
            </a:r>
            <a:r>
              <a:rPr lang="zh-CN" altLang="en-US" sz="1400" dirty="0" smtClean="0">
                <a:latin typeface="+mn-ea"/>
              </a:rPr>
              <a:t>均衡</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随机负载</a:t>
            </a:r>
            <a:r>
              <a:rPr lang="zh-CN" altLang="en-US" sz="1400" dirty="0" smtClean="0">
                <a:latin typeface="+mn-ea"/>
              </a:rPr>
              <a:t>均衡</a:t>
            </a:r>
            <a:endParaRPr lang="en-US" altLang="zh-CN" sz="1400" dirty="0" smtClean="0">
              <a:latin typeface="+mn-ea"/>
            </a:endParaRPr>
          </a:p>
          <a:p>
            <a:r>
              <a:rPr lang="en-US" altLang="zh-CN" sz="1400" dirty="0">
                <a:latin typeface="+mn-ea"/>
              </a:rPr>
              <a:t>Ribbon</a:t>
            </a:r>
            <a:r>
              <a:rPr lang="zh-CN" altLang="en-US" sz="1400" dirty="0">
                <a:latin typeface="+mn-ea"/>
              </a:rPr>
              <a:t>中还包括以下功能</a:t>
            </a:r>
            <a:r>
              <a:rPr lang="zh-CN" altLang="en-US" sz="1400" dirty="0" smtClean="0">
                <a:latin typeface="+mn-ea"/>
              </a:rPr>
              <a:t>：</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易于与服务发现组件（比如</a:t>
            </a:r>
            <a:r>
              <a:rPr lang="en-US" altLang="zh-CN" sz="1400" dirty="0">
                <a:latin typeface="+mn-ea"/>
              </a:rPr>
              <a:t>Netflix</a:t>
            </a:r>
            <a:r>
              <a:rPr lang="zh-CN" altLang="en-US" sz="1400" dirty="0">
                <a:latin typeface="+mn-ea"/>
              </a:rPr>
              <a:t>的</a:t>
            </a:r>
            <a:r>
              <a:rPr lang="en-US" altLang="zh-CN" sz="1400" dirty="0">
                <a:latin typeface="+mn-ea"/>
              </a:rPr>
              <a:t>Eureka</a:t>
            </a:r>
            <a:r>
              <a:rPr lang="zh-CN" altLang="en-US" sz="1400" dirty="0">
                <a:latin typeface="+mn-ea"/>
              </a:rPr>
              <a:t>）</a:t>
            </a:r>
            <a:r>
              <a:rPr lang="zh-CN" altLang="en-US" sz="1400" dirty="0" smtClean="0">
                <a:latin typeface="+mn-ea"/>
              </a:rPr>
              <a:t>集成</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使用</a:t>
            </a:r>
            <a:r>
              <a:rPr lang="en-US" altLang="zh-CN" sz="1400" dirty="0" err="1">
                <a:latin typeface="+mn-ea"/>
              </a:rPr>
              <a:t>Archaius</a:t>
            </a:r>
            <a:r>
              <a:rPr lang="zh-CN" altLang="en-US" sz="1400" dirty="0">
                <a:latin typeface="+mn-ea"/>
              </a:rPr>
              <a:t>完成运行时</a:t>
            </a:r>
            <a:r>
              <a:rPr lang="zh-CN" altLang="en-US" sz="1400" dirty="0" smtClean="0">
                <a:latin typeface="+mn-ea"/>
              </a:rPr>
              <a:t>配置</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使用</a:t>
            </a:r>
            <a:r>
              <a:rPr lang="en-US" altLang="zh-CN" sz="1400" dirty="0">
                <a:latin typeface="+mn-ea"/>
              </a:rPr>
              <a:t>JMX</a:t>
            </a:r>
            <a:r>
              <a:rPr lang="zh-CN" altLang="en-US" sz="1400" dirty="0">
                <a:latin typeface="+mn-ea"/>
              </a:rPr>
              <a:t>暴露运维指标，使用</a:t>
            </a:r>
            <a:r>
              <a:rPr lang="en-US" altLang="zh-CN" sz="1400" dirty="0">
                <a:latin typeface="+mn-ea"/>
              </a:rPr>
              <a:t>Servo</a:t>
            </a:r>
            <a:r>
              <a:rPr lang="zh-CN" altLang="en-US" sz="1400" dirty="0" smtClean="0">
                <a:latin typeface="+mn-ea"/>
              </a:rPr>
              <a:t>发布</a:t>
            </a:r>
            <a:endParaRPr lang="en-US" altLang="zh-CN" sz="1400" dirty="0" smtClean="0">
              <a:latin typeface="+mn-ea"/>
            </a:endParaRPr>
          </a:p>
          <a:p>
            <a:pPr marL="285750" indent="-285750">
              <a:buFont typeface="Arial" panose="020B0604020202020204" pitchFamily="34" charset="0"/>
              <a:buChar char="•"/>
            </a:pPr>
            <a:r>
              <a:rPr lang="zh-CN" altLang="en-US" sz="1400" dirty="0">
                <a:latin typeface="+mn-ea"/>
              </a:rPr>
              <a:t>多种可插拔的序列化</a:t>
            </a:r>
            <a:r>
              <a:rPr lang="zh-CN" altLang="en-US" sz="1400" dirty="0" smtClean="0">
                <a:latin typeface="+mn-ea"/>
              </a:rPr>
              <a:t>选择</a:t>
            </a:r>
            <a:endParaRPr lang="zh-CN" altLang="en-US" sz="1400" dirty="0">
              <a:latin typeface="+mn-ea"/>
            </a:endParaRPr>
          </a:p>
        </p:txBody>
      </p:sp>
    </p:spTree>
    <p:extLst>
      <p:ext uri="{BB962C8B-B14F-4D97-AF65-F5344CB8AC3E}">
        <p14:creationId xmlns:p14="http://schemas.microsoft.com/office/powerpoint/2010/main" val="356034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905" y="959223"/>
            <a:ext cx="101749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Netflix Ribbon</a:t>
            </a:r>
            <a:endParaRPr lang="zh-CN" altLang="en-US" sz="2800" dirty="0"/>
          </a:p>
        </p:txBody>
      </p:sp>
      <p:pic>
        <p:nvPicPr>
          <p:cNvPr id="3" name="图片 2"/>
          <p:cNvPicPr>
            <a:picLocks noChangeAspect="1"/>
          </p:cNvPicPr>
          <p:nvPr/>
        </p:nvPicPr>
        <p:blipFill>
          <a:blip r:embed="rId2"/>
          <a:stretch>
            <a:fillRect/>
          </a:stretch>
        </p:blipFill>
        <p:spPr>
          <a:xfrm>
            <a:off x="1039905" y="3552057"/>
            <a:ext cx="7048220" cy="2550709"/>
          </a:xfrm>
          <a:prstGeom prst="rect">
            <a:avLst/>
          </a:prstGeom>
        </p:spPr>
      </p:pic>
      <p:sp>
        <p:nvSpPr>
          <p:cNvPr id="4" name="文本框 3"/>
          <p:cNvSpPr txBox="1"/>
          <p:nvPr/>
        </p:nvSpPr>
        <p:spPr>
          <a:xfrm>
            <a:off x="1039905" y="1482443"/>
            <a:ext cx="3685624" cy="307777"/>
          </a:xfrm>
          <a:prstGeom prst="rect">
            <a:avLst/>
          </a:prstGeom>
          <a:noFill/>
        </p:spPr>
        <p:txBody>
          <a:bodyPr wrap="none" rtlCol="0">
            <a:spAutoFit/>
          </a:bodyPr>
          <a:lstStyle/>
          <a:p>
            <a:r>
              <a:rPr lang="zh-CN" altLang="en-US" sz="1400" dirty="0" smtClean="0">
                <a:latin typeface="+mn-ea"/>
              </a:rPr>
              <a:t>应用</a:t>
            </a:r>
            <a:r>
              <a:rPr lang="en-US" altLang="zh-CN" sz="1400" dirty="0" smtClean="0">
                <a:latin typeface="+mn-ea"/>
              </a:rPr>
              <a:t>Ribbon</a:t>
            </a:r>
            <a:r>
              <a:rPr lang="zh-CN" altLang="en-US" sz="1400" dirty="0" smtClean="0">
                <a:latin typeface="+mn-ea"/>
              </a:rPr>
              <a:t>负载均衡，首选引用对应的</a:t>
            </a:r>
            <a:r>
              <a:rPr lang="en-US" altLang="zh-CN" sz="1400" dirty="0" smtClean="0">
                <a:latin typeface="+mn-ea"/>
              </a:rPr>
              <a:t>jar</a:t>
            </a:r>
            <a:r>
              <a:rPr lang="zh-CN" altLang="en-US" sz="1400" dirty="0" smtClean="0">
                <a:latin typeface="+mn-ea"/>
              </a:rPr>
              <a:t>包</a:t>
            </a:r>
            <a:endParaRPr lang="zh-CN" altLang="en-US" sz="1400" dirty="0">
              <a:latin typeface="+mn-ea"/>
            </a:endParaRPr>
          </a:p>
        </p:txBody>
      </p:sp>
      <p:pic>
        <p:nvPicPr>
          <p:cNvPr id="5" name="图片 4"/>
          <p:cNvPicPr>
            <a:picLocks noChangeAspect="1"/>
          </p:cNvPicPr>
          <p:nvPr/>
        </p:nvPicPr>
        <p:blipFill>
          <a:blip r:embed="rId3"/>
          <a:stretch>
            <a:fillRect/>
          </a:stretch>
        </p:blipFill>
        <p:spPr>
          <a:xfrm>
            <a:off x="1039905" y="1790220"/>
            <a:ext cx="4446495" cy="1238617"/>
          </a:xfrm>
          <a:prstGeom prst="rect">
            <a:avLst/>
          </a:prstGeom>
        </p:spPr>
      </p:pic>
      <p:sp>
        <p:nvSpPr>
          <p:cNvPr id="6" name="文本框 5"/>
          <p:cNvSpPr txBox="1"/>
          <p:nvPr/>
        </p:nvSpPr>
        <p:spPr>
          <a:xfrm>
            <a:off x="1039905" y="3028837"/>
            <a:ext cx="6737742" cy="523220"/>
          </a:xfrm>
          <a:prstGeom prst="rect">
            <a:avLst/>
          </a:prstGeom>
          <a:noFill/>
        </p:spPr>
        <p:txBody>
          <a:bodyPr wrap="none" rtlCol="0">
            <a:spAutoFit/>
          </a:bodyPr>
          <a:lstStyle/>
          <a:p>
            <a:r>
              <a:rPr lang="zh-CN" altLang="en-US" sz="1400" dirty="0" smtClean="0">
                <a:latin typeface="+mn-ea"/>
              </a:rPr>
              <a:t>然后通过以下方式，从</a:t>
            </a:r>
            <a:r>
              <a:rPr lang="en-US" altLang="zh-CN" sz="1400" dirty="0" smtClean="0">
                <a:latin typeface="+mn-ea"/>
              </a:rPr>
              <a:t>Eureka Server</a:t>
            </a:r>
            <a:r>
              <a:rPr lang="zh-CN" altLang="en-US" sz="1400" dirty="0" smtClean="0">
                <a:latin typeface="+mn-ea"/>
              </a:rPr>
              <a:t>中通过逻辑判断获取相应的服务</a:t>
            </a:r>
            <a:r>
              <a:rPr lang="en-US" altLang="zh-CN" sz="1400" dirty="0" smtClean="0">
                <a:latin typeface="+mn-ea"/>
              </a:rPr>
              <a:t>URI</a:t>
            </a:r>
            <a:r>
              <a:rPr lang="zh-CN" altLang="en-US" sz="1400" dirty="0" smtClean="0">
                <a:latin typeface="+mn-ea"/>
              </a:rPr>
              <a:t>！</a:t>
            </a:r>
            <a:endParaRPr lang="en-US" altLang="zh-CN" sz="1400" dirty="0" smtClean="0">
              <a:latin typeface="+mn-ea"/>
            </a:endParaRPr>
          </a:p>
          <a:p>
            <a:r>
              <a:rPr lang="zh-CN" altLang="en-US" sz="1400" dirty="0" smtClean="0">
                <a:latin typeface="+mn-ea"/>
              </a:rPr>
              <a:t>方法中的</a:t>
            </a:r>
            <a:r>
              <a:rPr lang="en-US" altLang="zh-CN" sz="1400" dirty="0" err="1" smtClean="0">
                <a:latin typeface="+mn-ea"/>
              </a:rPr>
              <a:t>fallbackUri</a:t>
            </a:r>
            <a:r>
              <a:rPr lang="zh-CN" altLang="en-US" sz="1400" dirty="0" smtClean="0">
                <a:latin typeface="+mn-ea"/>
              </a:rPr>
              <a:t>是一个容错</a:t>
            </a:r>
            <a:r>
              <a:rPr lang="zh-CN" altLang="en-US" sz="1400" dirty="0">
                <a:latin typeface="+mn-ea"/>
              </a:rPr>
              <a:t>机制，极限情况下，全宕机时使用</a:t>
            </a:r>
            <a:r>
              <a:rPr lang="en-US" altLang="zh-CN" sz="1400" dirty="0" err="1" smtClean="0">
                <a:latin typeface="+mn-ea"/>
              </a:rPr>
              <a:t>fallbackUri</a:t>
            </a:r>
            <a:r>
              <a:rPr lang="en-US" altLang="zh-CN" sz="1400" dirty="0" smtClean="0">
                <a:latin typeface="+mn-ea"/>
              </a:rPr>
              <a:t> </a:t>
            </a:r>
            <a:r>
              <a:rPr lang="zh-CN" altLang="en-US"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29562736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1260</Words>
  <Application>Microsoft Office PowerPoint</Application>
  <PresentationFormat>宽屏</PresentationFormat>
  <Paragraphs>110</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Helvetica Neue</vt: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Lei (CMS CoE China)</dc:creator>
  <cp:lastModifiedBy>Li, Lei (CMS CoE China)</cp:lastModifiedBy>
  <cp:revision>77</cp:revision>
  <dcterms:created xsi:type="dcterms:W3CDTF">2017-04-11T06:40:34Z</dcterms:created>
  <dcterms:modified xsi:type="dcterms:W3CDTF">2017-04-13T09:57:30Z</dcterms:modified>
</cp:coreProperties>
</file>