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4" r:id="rId10"/>
    <p:sldId id="266" r:id="rId11"/>
    <p:sldId id="269" r:id="rId12"/>
    <p:sldId id="270" r:id="rId13"/>
    <p:sldId id="265" r:id="rId14"/>
  </p:sldIdLst>
  <p:sldSz cx="18288000" cy="10287000"/>
  <p:notesSz cx="6858000" cy="9144000"/>
  <p:embeddedFontLst>
    <p:embeddedFont>
      <p:font typeface="Arial Nova" panose="020B0504020202020204" pitchFamily="34" charset="0"/>
      <p:regular r:id="rId16"/>
      <p:bold r:id="rId17"/>
      <p:italic r:id="rId18"/>
      <p:boldItalic r:id="rId19"/>
    </p:embeddedFont>
    <p:embeddedFont>
      <p:font typeface="Meow Script" pitchFamily="2" charset="77"/>
      <p:regular r:id="rId20"/>
    </p:embeddedFont>
    <p:embeddedFont>
      <p:font typeface="Nourd" pitchFamily="2" charset="77"/>
      <p:regular r:id="rId21"/>
    </p:embeddedFont>
    <p:embeddedFont>
      <p:font typeface="Nourd Bold" pitchFamily="2" charset="77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F9"/>
    <a:srgbClr val="FFF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85" autoAdjust="0"/>
    <p:restoredTop sz="94591" autoAdjust="0"/>
  </p:normalViewPr>
  <p:slideViewPr>
    <p:cSldViewPr>
      <p:cViewPr varScale="1">
        <p:scale>
          <a:sx n="74" d="100"/>
          <a:sy n="74" d="100"/>
        </p:scale>
        <p:origin x="26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CBF86-D187-3E4D-A73A-5A27A069B564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C4981-84DE-FB44-B291-3169A3AB1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DD6262"/>
                </a:solidFill>
                <a:latin typeface="Meow Script"/>
                <a:ea typeface="Meow Script"/>
                <a:cs typeface="Meow Script"/>
                <a:sym typeface="Meow Script"/>
              </a:rPr>
              <a:t>- Had to figure out how to save when using a diff method of making graphs and stuff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C4981-84DE-FB44-B291-3169A3AB1A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52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Had to use this data as it was somewhat difficult to find relevant data to use for this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C4981-84DE-FB44-B291-3169A3AB1A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85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Use as background information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C4981-84DE-FB44-B291-3169A3AB1A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48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taylorschneider_61189/breast-cancer-subtypes-analysis-with-r-e1d090ab151a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s://doi.org/10.2139/ssrn.497661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crf.org/preventing-cancer/cancer-statistics/breast-cancer-statistics/" TargetMode="External"/><Relationship Id="rId5" Type="http://schemas.openxmlformats.org/officeDocument/2006/relationships/hyperlink" Target="https://cran.r-project.org/web/packages/casebase/vignettes/plotabsRisk.html" TargetMode="External"/><Relationship Id="rId10" Type="http://schemas.openxmlformats.org/officeDocument/2006/relationships/hyperlink" Target="https://seer.cancer.gov/registries/terms.html" TargetMode="External"/><Relationship Id="rId4" Type="http://schemas.openxmlformats.org/officeDocument/2006/relationships/image" Target="../media/image9.svg"/><Relationship Id="rId9" Type="http://schemas.openxmlformats.org/officeDocument/2006/relationships/hyperlink" Target="https://seer.cancer.gov/statistics-network/explorer/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0EB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99411">
            <a:off x="3195966" y="2950821"/>
            <a:ext cx="11896067" cy="3521178"/>
            <a:chOff x="0" y="0"/>
            <a:chExt cx="27459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45991" cy="812800"/>
            </a:xfrm>
            <a:custGeom>
              <a:avLst/>
              <a:gdLst/>
              <a:ahLst/>
              <a:cxnLst/>
              <a:rect l="l" t="t" r="r" b="b"/>
              <a:pathLst>
                <a:path w="2745991" h="812800">
                  <a:moveTo>
                    <a:pt x="1372995" y="0"/>
                  </a:moveTo>
                  <a:cubicBezTo>
                    <a:pt x="614711" y="0"/>
                    <a:pt x="0" y="181951"/>
                    <a:pt x="0" y="406400"/>
                  </a:cubicBezTo>
                  <a:cubicBezTo>
                    <a:pt x="0" y="630849"/>
                    <a:pt x="614711" y="812800"/>
                    <a:pt x="1372995" y="812800"/>
                  </a:cubicBezTo>
                  <a:cubicBezTo>
                    <a:pt x="2131280" y="812800"/>
                    <a:pt x="2745991" y="630849"/>
                    <a:pt x="2745991" y="406400"/>
                  </a:cubicBezTo>
                  <a:cubicBezTo>
                    <a:pt x="2745991" y="181951"/>
                    <a:pt x="2131280" y="0"/>
                    <a:pt x="13729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FFEFEF">
                      <a:alpha val="100000"/>
                    </a:srgbClr>
                  </a:gs>
                  <a:gs pos="100000">
                    <a:srgbClr val="FDBFBF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57437" y="38100"/>
              <a:ext cx="2231118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359980" y="-3636478"/>
            <a:ext cx="14144381" cy="6453374"/>
          </a:xfrm>
          <a:custGeom>
            <a:avLst/>
            <a:gdLst/>
            <a:ahLst/>
            <a:cxnLst/>
            <a:rect l="l" t="t" r="r" b="b"/>
            <a:pathLst>
              <a:path w="14144381" h="6453374">
                <a:moveTo>
                  <a:pt x="0" y="0"/>
                </a:moveTo>
                <a:lnTo>
                  <a:pt x="14144382" y="0"/>
                </a:lnTo>
                <a:lnTo>
                  <a:pt x="14144382" y="6453374"/>
                </a:lnTo>
                <a:lnTo>
                  <a:pt x="0" y="6453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 flipV="1">
            <a:off x="6372116" y="7590221"/>
            <a:ext cx="14144381" cy="6453374"/>
          </a:xfrm>
          <a:custGeom>
            <a:avLst/>
            <a:gdLst/>
            <a:ahLst/>
            <a:cxnLst/>
            <a:rect l="l" t="t" r="r" b="b"/>
            <a:pathLst>
              <a:path w="14144381" h="6453374">
                <a:moveTo>
                  <a:pt x="14144382" y="6453374"/>
                </a:moveTo>
                <a:lnTo>
                  <a:pt x="0" y="6453374"/>
                </a:lnTo>
                <a:lnTo>
                  <a:pt x="0" y="0"/>
                </a:lnTo>
                <a:lnTo>
                  <a:pt x="14144382" y="0"/>
                </a:lnTo>
                <a:lnTo>
                  <a:pt x="14144382" y="6453374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359980" y="8199562"/>
            <a:ext cx="3963894" cy="1527901"/>
          </a:xfrm>
          <a:custGeom>
            <a:avLst/>
            <a:gdLst/>
            <a:ahLst/>
            <a:cxnLst/>
            <a:rect l="l" t="t" r="r" b="b"/>
            <a:pathLst>
              <a:path w="3963894" h="1527901">
                <a:moveTo>
                  <a:pt x="0" y="0"/>
                </a:moveTo>
                <a:lnTo>
                  <a:pt x="3963894" y="0"/>
                </a:lnTo>
                <a:lnTo>
                  <a:pt x="3963894" y="1527901"/>
                </a:lnTo>
                <a:lnTo>
                  <a:pt x="0" y="15279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1069333">
            <a:off x="14149115" y="55706"/>
            <a:ext cx="7315200" cy="917725"/>
          </a:xfrm>
          <a:custGeom>
            <a:avLst/>
            <a:gdLst/>
            <a:ahLst/>
            <a:cxnLst/>
            <a:rect l="l" t="t" r="r" b="b"/>
            <a:pathLst>
              <a:path w="7315200" h="917725">
                <a:moveTo>
                  <a:pt x="0" y="0"/>
                </a:moveTo>
                <a:lnTo>
                  <a:pt x="7315200" y="0"/>
                </a:lnTo>
                <a:lnTo>
                  <a:pt x="7315200" y="917725"/>
                </a:lnTo>
                <a:lnTo>
                  <a:pt x="0" y="9177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4750345" y="7095813"/>
            <a:ext cx="9034057" cy="988816"/>
            <a:chOff x="0" y="0"/>
            <a:chExt cx="2269035" cy="24835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69035" cy="248356"/>
            </a:xfrm>
            <a:custGeom>
              <a:avLst/>
              <a:gdLst/>
              <a:ahLst/>
              <a:cxnLst/>
              <a:rect l="l" t="t" r="r" b="b"/>
              <a:pathLst>
                <a:path w="2269035" h="248356">
                  <a:moveTo>
                    <a:pt x="43705" y="0"/>
                  </a:moveTo>
                  <a:lnTo>
                    <a:pt x="2225329" y="0"/>
                  </a:lnTo>
                  <a:cubicBezTo>
                    <a:pt x="2236920" y="0"/>
                    <a:pt x="2248037" y="4605"/>
                    <a:pt x="2256234" y="12801"/>
                  </a:cubicBezTo>
                  <a:cubicBezTo>
                    <a:pt x="2264430" y="20997"/>
                    <a:pt x="2269035" y="32114"/>
                    <a:pt x="2269035" y="43705"/>
                  </a:cubicBezTo>
                  <a:lnTo>
                    <a:pt x="2269035" y="204650"/>
                  </a:lnTo>
                  <a:cubicBezTo>
                    <a:pt x="2269035" y="216241"/>
                    <a:pt x="2264430" y="227358"/>
                    <a:pt x="2256234" y="235555"/>
                  </a:cubicBezTo>
                  <a:cubicBezTo>
                    <a:pt x="2248037" y="243751"/>
                    <a:pt x="2236920" y="248356"/>
                    <a:pt x="2225329" y="248356"/>
                  </a:cubicBezTo>
                  <a:lnTo>
                    <a:pt x="43705" y="248356"/>
                  </a:lnTo>
                  <a:cubicBezTo>
                    <a:pt x="32114" y="248356"/>
                    <a:pt x="20997" y="243751"/>
                    <a:pt x="12801" y="235555"/>
                  </a:cubicBezTo>
                  <a:cubicBezTo>
                    <a:pt x="4605" y="227358"/>
                    <a:pt x="0" y="216241"/>
                    <a:pt x="0" y="204650"/>
                  </a:cubicBezTo>
                  <a:lnTo>
                    <a:pt x="0" y="43705"/>
                  </a:lnTo>
                  <a:cubicBezTo>
                    <a:pt x="0" y="32114"/>
                    <a:pt x="4605" y="20997"/>
                    <a:pt x="12801" y="12801"/>
                  </a:cubicBezTo>
                  <a:cubicBezTo>
                    <a:pt x="20997" y="4605"/>
                    <a:pt x="32114" y="0"/>
                    <a:pt x="4370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ACAC">
                    <a:alpha val="100000"/>
                  </a:srgbClr>
                </a:gs>
                <a:gs pos="100000">
                  <a:srgbClr val="ED7E7E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269035" cy="2864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7272539" y="2733454"/>
            <a:ext cx="834005" cy="834005"/>
          </a:xfrm>
          <a:custGeom>
            <a:avLst/>
            <a:gdLst/>
            <a:ahLst/>
            <a:cxnLst/>
            <a:rect l="l" t="t" r="r" b="b"/>
            <a:pathLst>
              <a:path w="834005" h="834005">
                <a:moveTo>
                  <a:pt x="0" y="0"/>
                </a:moveTo>
                <a:lnTo>
                  <a:pt x="834005" y="0"/>
                </a:lnTo>
                <a:lnTo>
                  <a:pt x="834005" y="834005"/>
                </a:lnTo>
                <a:lnTo>
                  <a:pt x="0" y="8340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59250" y="3371712"/>
            <a:ext cx="15169500" cy="2706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252"/>
              </a:lnSpc>
            </a:pPr>
            <a:r>
              <a:rPr lang="en-US" sz="18010">
                <a:solidFill>
                  <a:srgbClr val="E47171"/>
                </a:solidFill>
                <a:latin typeface="Meow Script"/>
                <a:ea typeface="Meow Script"/>
                <a:cs typeface="Meow Script"/>
                <a:sym typeface="Meow Script"/>
              </a:rPr>
              <a:t>Analysis Tutorial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912467" y="7205226"/>
            <a:ext cx="6709813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64"/>
              </a:lnSpc>
            </a:pPr>
            <a:r>
              <a:rPr lang="en-US" sz="5308" b="1" dirty="0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By Alia</a:t>
            </a:r>
          </a:p>
        </p:txBody>
      </p:sp>
      <p:sp>
        <p:nvSpPr>
          <p:cNvPr id="15" name="Freeform 15"/>
          <p:cNvSpPr/>
          <p:nvPr/>
        </p:nvSpPr>
        <p:spPr>
          <a:xfrm>
            <a:off x="14344057" y="3150456"/>
            <a:ext cx="578963" cy="578963"/>
          </a:xfrm>
          <a:custGeom>
            <a:avLst/>
            <a:gdLst/>
            <a:ahLst/>
            <a:cxnLst/>
            <a:rect l="l" t="t" r="r" b="b"/>
            <a:pathLst>
              <a:path w="578963" h="578963">
                <a:moveTo>
                  <a:pt x="0" y="0"/>
                </a:moveTo>
                <a:lnTo>
                  <a:pt x="578963" y="0"/>
                </a:lnTo>
                <a:lnTo>
                  <a:pt x="578963" y="578963"/>
                </a:lnTo>
                <a:lnTo>
                  <a:pt x="0" y="5789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350756" y="1518493"/>
            <a:ext cx="1355887" cy="1355887"/>
          </a:xfrm>
          <a:custGeom>
            <a:avLst/>
            <a:gdLst/>
            <a:ahLst/>
            <a:cxnLst/>
            <a:rect l="l" t="t" r="r" b="b"/>
            <a:pathLst>
              <a:path w="1355887" h="1355887">
                <a:moveTo>
                  <a:pt x="0" y="0"/>
                </a:moveTo>
                <a:lnTo>
                  <a:pt x="1355888" y="0"/>
                </a:lnTo>
                <a:lnTo>
                  <a:pt x="1355888" y="1355887"/>
                </a:lnTo>
                <a:lnTo>
                  <a:pt x="0" y="13558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6728750" y="8727750"/>
            <a:ext cx="1061100" cy="1061100"/>
          </a:xfrm>
          <a:custGeom>
            <a:avLst/>
            <a:gdLst/>
            <a:ahLst/>
            <a:cxnLst/>
            <a:rect l="l" t="t" r="r" b="b"/>
            <a:pathLst>
              <a:path w="1061100" h="1061100">
                <a:moveTo>
                  <a:pt x="0" y="0"/>
                </a:moveTo>
                <a:lnTo>
                  <a:pt x="1061100" y="0"/>
                </a:lnTo>
                <a:lnTo>
                  <a:pt x="1061100" y="1061100"/>
                </a:lnTo>
                <a:lnTo>
                  <a:pt x="0" y="10611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0EB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6968" y="-3018524"/>
            <a:ext cx="10038331" cy="4579989"/>
          </a:xfrm>
          <a:custGeom>
            <a:avLst/>
            <a:gdLst/>
            <a:ahLst/>
            <a:cxnLst/>
            <a:rect l="l" t="t" r="r" b="b"/>
            <a:pathLst>
              <a:path w="10038331" h="4579989">
                <a:moveTo>
                  <a:pt x="0" y="0"/>
                </a:moveTo>
                <a:lnTo>
                  <a:pt x="10038331" y="0"/>
                </a:lnTo>
                <a:lnTo>
                  <a:pt x="10038331" y="4579989"/>
                </a:lnTo>
                <a:lnTo>
                  <a:pt x="0" y="45799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6222819" y="1971040"/>
            <a:ext cx="2656324" cy="1023892"/>
          </a:xfrm>
          <a:custGeom>
            <a:avLst/>
            <a:gdLst/>
            <a:ahLst/>
            <a:cxnLst/>
            <a:rect l="l" t="t" r="r" b="b"/>
            <a:pathLst>
              <a:path w="2656324" h="1023892">
                <a:moveTo>
                  <a:pt x="0" y="0"/>
                </a:moveTo>
                <a:lnTo>
                  <a:pt x="2656324" y="0"/>
                </a:lnTo>
                <a:lnTo>
                  <a:pt x="2656324" y="1023892"/>
                </a:lnTo>
                <a:lnTo>
                  <a:pt x="0" y="1023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flipH="1" flipV="1">
            <a:off x="9223872" y="8924192"/>
            <a:ext cx="9655271" cy="4405218"/>
          </a:xfrm>
          <a:custGeom>
            <a:avLst/>
            <a:gdLst/>
            <a:ahLst/>
            <a:cxnLst/>
            <a:rect l="l" t="t" r="r" b="b"/>
            <a:pathLst>
              <a:path w="9655271" h="4405218">
                <a:moveTo>
                  <a:pt x="9655271" y="4405218"/>
                </a:moveTo>
                <a:lnTo>
                  <a:pt x="0" y="4405218"/>
                </a:lnTo>
                <a:lnTo>
                  <a:pt x="0" y="0"/>
                </a:lnTo>
                <a:lnTo>
                  <a:pt x="9655271" y="0"/>
                </a:lnTo>
                <a:lnTo>
                  <a:pt x="9655271" y="4405218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flipH="1">
            <a:off x="8406637" y="-3018524"/>
            <a:ext cx="10038331" cy="4579989"/>
          </a:xfrm>
          <a:custGeom>
            <a:avLst/>
            <a:gdLst/>
            <a:ahLst/>
            <a:cxnLst/>
            <a:rect l="l" t="t" r="r" b="b"/>
            <a:pathLst>
              <a:path w="10038331" h="4579989">
                <a:moveTo>
                  <a:pt x="10038331" y="0"/>
                </a:moveTo>
                <a:lnTo>
                  <a:pt x="0" y="0"/>
                </a:lnTo>
                <a:lnTo>
                  <a:pt x="0" y="4579989"/>
                </a:lnTo>
                <a:lnTo>
                  <a:pt x="10038331" y="4579989"/>
                </a:lnTo>
                <a:lnTo>
                  <a:pt x="10038331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flipV="1">
            <a:off x="-591143" y="8924192"/>
            <a:ext cx="9655271" cy="4405218"/>
          </a:xfrm>
          <a:custGeom>
            <a:avLst/>
            <a:gdLst/>
            <a:ahLst/>
            <a:cxnLst/>
            <a:rect l="l" t="t" r="r" b="b"/>
            <a:pathLst>
              <a:path w="9655271" h="4405218">
                <a:moveTo>
                  <a:pt x="0" y="4405218"/>
                </a:moveTo>
                <a:lnTo>
                  <a:pt x="9655271" y="4405218"/>
                </a:lnTo>
                <a:lnTo>
                  <a:pt x="9655271" y="0"/>
                </a:lnTo>
                <a:lnTo>
                  <a:pt x="0" y="0"/>
                </a:lnTo>
                <a:lnTo>
                  <a:pt x="0" y="4405218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564293" y="265035"/>
            <a:ext cx="1296430" cy="1296430"/>
          </a:xfrm>
          <a:custGeom>
            <a:avLst/>
            <a:gdLst/>
            <a:ahLst/>
            <a:cxnLst/>
            <a:rect l="l" t="t" r="r" b="b"/>
            <a:pathLst>
              <a:path w="1296430" h="1296430">
                <a:moveTo>
                  <a:pt x="0" y="0"/>
                </a:moveTo>
                <a:lnTo>
                  <a:pt x="1296431" y="0"/>
                </a:lnTo>
                <a:lnTo>
                  <a:pt x="1296431" y="1296430"/>
                </a:lnTo>
                <a:lnTo>
                  <a:pt x="0" y="12964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6939246" y="8790481"/>
            <a:ext cx="640109" cy="640109"/>
          </a:xfrm>
          <a:custGeom>
            <a:avLst/>
            <a:gdLst/>
            <a:ahLst/>
            <a:cxnLst/>
            <a:rect l="l" t="t" r="r" b="b"/>
            <a:pathLst>
              <a:path w="640109" h="640109">
                <a:moveTo>
                  <a:pt x="0" y="0"/>
                </a:moveTo>
                <a:lnTo>
                  <a:pt x="640108" y="0"/>
                </a:lnTo>
                <a:lnTo>
                  <a:pt x="640108" y="640109"/>
                </a:lnTo>
                <a:lnTo>
                  <a:pt x="0" y="6401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B20D50F-3097-AE50-B4D3-E1A39D09CB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7580" y="2591108"/>
            <a:ext cx="12432584" cy="7459550"/>
          </a:xfrm>
          <a:prstGeom prst="rect">
            <a:avLst/>
          </a:prstGeom>
        </p:spPr>
      </p:pic>
      <p:sp>
        <p:nvSpPr>
          <p:cNvPr id="24" name="TextBox 16">
            <a:extLst>
              <a:ext uri="{FF2B5EF4-FFF2-40B4-BE49-F238E27FC236}">
                <a16:creationId xmlns:a16="http://schemas.microsoft.com/office/drawing/2014/main" id="{FB276321-0574-A13D-85E7-38E274CB35A5}"/>
              </a:ext>
            </a:extLst>
          </p:cNvPr>
          <p:cNvSpPr txBox="1"/>
          <p:nvPr/>
        </p:nvSpPr>
        <p:spPr>
          <a:xfrm>
            <a:off x="5122371" y="1226232"/>
            <a:ext cx="8043258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78"/>
              </a:lnSpc>
            </a:pPr>
            <a:r>
              <a:rPr lang="en-US" sz="4134" b="1" dirty="0">
                <a:solidFill>
                  <a:srgbClr val="DD6262"/>
                </a:solidFill>
                <a:latin typeface="Nourd Bold"/>
                <a:ea typeface="Nourd Bold"/>
                <a:cs typeface="Nourd Bold"/>
                <a:sym typeface="Nourd Bold"/>
              </a:rPr>
              <a:t>Demographic and Incidence Visualization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0EB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951916" y="2821909"/>
            <a:ext cx="6924397" cy="5519161"/>
            <a:chOff x="0" y="0"/>
            <a:chExt cx="1739163" cy="138621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39163" cy="1386218"/>
            </a:xfrm>
            <a:custGeom>
              <a:avLst/>
              <a:gdLst/>
              <a:ahLst/>
              <a:cxnLst/>
              <a:rect l="l" t="t" r="r" b="b"/>
              <a:pathLst>
                <a:path w="1739163" h="1386218">
                  <a:moveTo>
                    <a:pt x="68202" y="0"/>
                  </a:moveTo>
                  <a:lnTo>
                    <a:pt x="1670961" y="0"/>
                  </a:lnTo>
                  <a:cubicBezTo>
                    <a:pt x="1689049" y="0"/>
                    <a:pt x="1706397" y="7186"/>
                    <a:pt x="1719187" y="19976"/>
                  </a:cubicBezTo>
                  <a:cubicBezTo>
                    <a:pt x="1731977" y="32766"/>
                    <a:pt x="1739163" y="50114"/>
                    <a:pt x="1739163" y="68202"/>
                  </a:cubicBezTo>
                  <a:lnTo>
                    <a:pt x="1739163" y="1318016"/>
                  </a:lnTo>
                  <a:cubicBezTo>
                    <a:pt x="1739163" y="1336104"/>
                    <a:pt x="1731977" y="1353451"/>
                    <a:pt x="1719187" y="1366242"/>
                  </a:cubicBezTo>
                  <a:cubicBezTo>
                    <a:pt x="1706397" y="1379032"/>
                    <a:pt x="1689049" y="1386218"/>
                    <a:pt x="1670961" y="1386218"/>
                  </a:cubicBezTo>
                  <a:lnTo>
                    <a:pt x="68202" y="1386218"/>
                  </a:lnTo>
                  <a:cubicBezTo>
                    <a:pt x="30535" y="1386218"/>
                    <a:pt x="0" y="1355682"/>
                    <a:pt x="0" y="1318016"/>
                  </a:cubicBezTo>
                  <a:lnTo>
                    <a:pt x="0" y="68202"/>
                  </a:lnTo>
                  <a:cubicBezTo>
                    <a:pt x="0" y="50114"/>
                    <a:pt x="7186" y="32766"/>
                    <a:pt x="19976" y="19976"/>
                  </a:cubicBezTo>
                  <a:cubicBezTo>
                    <a:pt x="32766" y="7186"/>
                    <a:pt x="50114" y="0"/>
                    <a:pt x="682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gradFill>
                <a:gsLst>
                  <a:gs pos="0">
                    <a:srgbClr val="FFF0EB">
                      <a:alpha val="100000"/>
                    </a:srgbClr>
                  </a:gs>
                  <a:gs pos="100000">
                    <a:srgbClr val="FFFFFF">
                      <a:alpha val="100000"/>
                    </a:srgbClr>
                  </a:gs>
                </a:gsLst>
                <a:lin ang="5400000"/>
              </a:gra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39163" cy="1424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327132">
            <a:off x="-359980" y="-3636478"/>
            <a:ext cx="14144381" cy="6453374"/>
          </a:xfrm>
          <a:custGeom>
            <a:avLst/>
            <a:gdLst/>
            <a:ahLst/>
            <a:cxnLst/>
            <a:rect l="l" t="t" r="r" b="b"/>
            <a:pathLst>
              <a:path w="14144381" h="6453374">
                <a:moveTo>
                  <a:pt x="0" y="0"/>
                </a:moveTo>
                <a:lnTo>
                  <a:pt x="14144382" y="0"/>
                </a:lnTo>
                <a:lnTo>
                  <a:pt x="14144382" y="6453374"/>
                </a:lnTo>
                <a:lnTo>
                  <a:pt x="0" y="64533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319032" flipH="1" flipV="1">
            <a:off x="4219663" y="8090270"/>
            <a:ext cx="14144381" cy="6453374"/>
          </a:xfrm>
          <a:custGeom>
            <a:avLst/>
            <a:gdLst/>
            <a:ahLst/>
            <a:cxnLst/>
            <a:rect l="l" t="t" r="r" b="b"/>
            <a:pathLst>
              <a:path w="14144381" h="6453374">
                <a:moveTo>
                  <a:pt x="14144382" y="6453374"/>
                </a:moveTo>
                <a:lnTo>
                  <a:pt x="0" y="6453374"/>
                </a:lnTo>
                <a:lnTo>
                  <a:pt x="0" y="0"/>
                </a:lnTo>
                <a:lnTo>
                  <a:pt x="14144382" y="0"/>
                </a:lnTo>
                <a:lnTo>
                  <a:pt x="14144382" y="6453374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353938" y="8834047"/>
            <a:ext cx="3035316" cy="1169976"/>
          </a:xfrm>
          <a:custGeom>
            <a:avLst/>
            <a:gdLst/>
            <a:ahLst/>
            <a:cxnLst/>
            <a:rect l="l" t="t" r="r" b="b"/>
            <a:pathLst>
              <a:path w="3035316" h="1169976">
                <a:moveTo>
                  <a:pt x="0" y="0"/>
                </a:moveTo>
                <a:lnTo>
                  <a:pt x="3035316" y="0"/>
                </a:lnTo>
                <a:lnTo>
                  <a:pt x="3035316" y="1169977"/>
                </a:lnTo>
                <a:lnTo>
                  <a:pt x="0" y="11699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1069333">
            <a:off x="13810604" y="-175122"/>
            <a:ext cx="7315200" cy="917725"/>
          </a:xfrm>
          <a:custGeom>
            <a:avLst/>
            <a:gdLst/>
            <a:ahLst/>
            <a:cxnLst/>
            <a:rect l="l" t="t" r="r" b="b"/>
            <a:pathLst>
              <a:path w="7315200" h="917725">
                <a:moveTo>
                  <a:pt x="0" y="0"/>
                </a:moveTo>
                <a:lnTo>
                  <a:pt x="7315200" y="0"/>
                </a:lnTo>
                <a:lnTo>
                  <a:pt x="7315200" y="917725"/>
                </a:lnTo>
                <a:lnTo>
                  <a:pt x="0" y="917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 rot="10354201">
            <a:off x="481452" y="3971911"/>
            <a:ext cx="8535034" cy="2526329"/>
            <a:chOff x="0" y="0"/>
            <a:chExt cx="2745991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5991" cy="812800"/>
            </a:xfrm>
            <a:custGeom>
              <a:avLst/>
              <a:gdLst/>
              <a:ahLst/>
              <a:cxnLst/>
              <a:rect l="l" t="t" r="r" b="b"/>
              <a:pathLst>
                <a:path w="2745991" h="812800">
                  <a:moveTo>
                    <a:pt x="1372995" y="0"/>
                  </a:moveTo>
                  <a:cubicBezTo>
                    <a:pt x="614711" y="0"/>
                    <a:pt x="0" y="181951"/>
                    <a:pt x="0" y="406400"/>
                  </a:cubicBezTo>
                  <a:cubicBezTo>
                    <a:pt x="0" y="630849"/>
                    <a:pt x="614711" y="812800"/>
                    <a:pt x="1372995" y="812800"/>
                  </a:cubicBezTo>
                  <a:cubicBezTo>
                    <a:pt x="2131280" y="812800"/>
                    <a:pt x="2745991" y="630849"/>
                    <a:pt x="2745991" y="406400"/>
                  </a:cubicBezTo>
                  <a:cubicBezTo>
                    <a:pt x="2745991" y="181951"/>
                    <a:pt x="2131280" y="0"/>
                    <a:pt x="13729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FFEFEF">
                      <a:alpha val="100000"/>
                    </a:srgbClr>
                  </a:gs>
                  <a:gs pos="100000">
                    <a:srgbClr val="FDBFBF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57437" y="38100"/>
              <a:ext cx="2231118" cy="698500"/>
            </a:xfrm>
            <a:prstGeom prst="rect">
              <a:avLst/>
            </a:prstGeom>
          </p:spPr>
          <p:txBody>
            <a:bodyPr lIns="36447" tIns="36447" rIns="36447" bIns="36447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774141" y="4793406"/>
            <a:ext cx="598371" cy="598371"/>
          </a:xfrm>
          <a:custGeom>
            <a:avLst/>
            <a:gdLst/>
            <a:ahLst/>
            <a:cxnLst/>
            <a:rect l="l" t="t" r="r" b="b"/>
            <a:pathLst>
              <a:path w="598371" h="598371">
                <a:moveTo>
                  <a:pt x="0" y="0"/>
                </a:moveTo>
                <a:lnTo>
                  <a:pt x="598371" y="0"/>
                </a:lnTo>
                <a:lnTo>
                  <a:pt x="598371" y="598371"/>
                </a:lnTo>
                <a:lnTo>
                  <a:pt x="0" y="5983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8479837" y="4115143"/>
            <a:ext cx="415387" cy="415387"/>
          </a:xfrm>
          <a:custGeom>
            <a:avLst/>
            <a:gdLst/>
            <a:ahLst/>
            <a:cxnLst/>
            <a:rect l="l" t="t" r="r" b="b"/>
            <a:pathLst>
              <a:path w="415387" h="415387">
                <a:moveTo>
                  <a:pt x="0" y="0"/>
                </a:moveTo>
                <a:lnTo>
                  <a:pt x="415387" y="0"/>
                </a:lnTo>
                <a:lnTo>
                  <a:pt x="415387" y="415387"/>
                </a:lnTo>
                <a:lnTo>
                  <a:pt x="0" y="4153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75162" y="1619301"/>
            <a:ext cx="1355887" cy="1355887"/>
          </a:xfrm>
          <a:custGeom>
            <a:avLst/>
            <a:gdLst/>
            <a:ahLst/>
            <a:cxnLst/>
            <a:rect l="l" t="t" r="r" b="b"/>
            <a:pathLst>
              <a:path w="1355887" h="1355887">
                <a:moveTo>
                  <a:pt x="0" y="0"/>
                </a:moveTo>
                <a:lnTo>
                  <a:pt x="1355887" y="0"/>
                </a:lnTo>
                <a:lnTo>
                  <a:pt x="1355887" y="1355887"/>
                </a:lnTo>
                <a:lnTo>
                  <a:pt x="0" y="13558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7259300" y="6491698"/>
            <a:ext cx="1028700" cy="1028700"/>
          </a:xfrm>
          <a:custGeom>
            <a:avLst/>
            <a:gdLst/>
            <a:ahLst/>
            <a:cxnLst/>
            <a:rect l="l" t="t" r="r" b="b"/>
            <a:pathLst>
              <a:path w="1028700" h="1028700">
                <a:moveTo>
                  <a:pt x="0" y="0"/>
                </a:moveTo>
                <a:lnTo>
                  <a:pt x="1028700" y="0"/>
                </a:lnTo>
                <a:lnTo>
                  <a:pt x="10287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5156114" y="8741092"/>
            <a:ext cx="677944" cy="677944"/>
          </a:xfrm>
          <a:custGeom>
            <a:avLst/>
            <a:gdLst/>
            <a:ahLst/>
            <a:cxnLst/>
            <a:rect l="l" t="t" r="r" b="b"/>
            <a:pathLst>
              <a:path w="677944" h="677944">
                <a:moveTo>
                  <a:pt x="0" y="0"/>
                </a:moveTo>
                <a:lnTo>
                  <a:pt x="677944" y="0"/>
                </a:lnTo>
                <a:lnTo>
                  <a:pt x="677944" y="677943"/>
                </a:lnTo>
                <a:lnTo>
                  <a:pt x="0" y="6779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9799516" y="2669509"/>
            <a:ext cx="6924397" cy="5519161"/>
            <a:chOff x="0" y="0"/>
            <a:chExt cx="1739163" cy="138621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739163" cy="1386218"/>
            </a:xfrm>
            <a:custGeom>
              <a:avLst/>
              <a:gdLst/>
              <a:ahLst/>
              <a:cxnLst/>
              <a:rect l="l" t="t" r="r" b="b"/>
              <a:pathLst>
                <a:path w="1739163" h="1386218">
                  <a:moveTo>
                    <a:pt x="68202" y="0"/>
                  </a:moveTo>
                  <a:lnTo>
                    <a:pt x="1670961" y="0"/>
                  </a:lnTo>
                  <a:cubicBezTo>
                    <a:pt x="1689049" y="0"/>
                    <a:pt x="1706397" y="7186"/>
                    <a:pt x="1719187" y="19976"/>
                  </a:cubicBezTo>
                  <a:cubicBezTo>
                    <a:pt x="1731977" y="32766"/>
                    <a:pt x="1739163" y="50114"/>
                    <a:pt x="1739163" y="68202"/>
                  </a:cubicBezTo>
                  <a:lnTo>
                    <a:pt x="1739163" y="1318016"/>
                  </a:lnTo>
                  <a:cubicBezTo>
                    <a:pt x="1739163" y="1336104"/>
                    <a:pt x="1731977" y="1353451"/>
                    <a:pt x="1719187" y="1366242"/>
                  </a:cubicBezTo>
                  <a:cubicBezTo>
                    <a:pt x="1706397" y="1379032"/>
                    <a:pt x="1689049" y="1386218"/>
                    <a:pt x="1670961" y="1386218"/>
                  </a:cubicBezTo>
                  <a:lnTo>
                    <a:pt x="68202" y="1386218"/>
                  </a:lnTo>
                  <a:cubicBezTo>
                    <a:pt x="30535" y="1386218"/>
                    <a:pt x="0" y="1355682"/>
                    <a:pt x="0" y="1318016"/>
                  </a:cubicBezTo>
                  <a:lnTo>
                    <a:pt x="0" y="68202"/>
                  </a:lnTo>
                  <a:cubicBezTo>
                    <a:pt x="0" y="50114"/>
                    <a:pt x="7186" y="32766"/>
                    <a:pt x="19976" y="19976"/>
                  </a:cubicBezTo>
                  <a:cubicBezTo>
                    <a:pt x="32766" y="7186"/>
                    <a:pt x="50114" y="0"/>
                    <a:pt x="68202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739163" cy="1424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3" name="TextBox 13">
            <a:extLst>
              <a:ext uri="{FF2B5EF4-FFF2-40B4-BE49-F238E27FC236}">
                <a16:creationId xmlns:a16="http://schemas.microsoft.com/office/drawing/2014/main" id="{9FDC6836-FC20-BF4C-A153-C2BC4B986248}"/>
              </a:ext>
            </a:extLst>
          </p:cNvPr>
          <p:cNvSpPr txBox="1"/>
          <p:nvPr/>
        </p:nvSpPr>
        <p:spPr>
          <a:xfrm>
            <a:off x="2184633" y="4465489"/>
            <a:ext cx="4063767" cy="1821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4"/>
              </a:lnSpc>
            </a:pPr>
            <a:r>
              <a:rPr lang="en-US" sz="6037" b="1" dirty="0">
                <a:solidFill>
                  <a:srgbClr val="DD6262"/>
                </a:solidFill>
                <a:latin typeface="Nourd Bold"/>
                <a:ea typeface="Nourd Bold"/>
                <a:cs typeface="Nourd Bold"/>
                <a:sym typeface="Nourd Bold"/>
              </a:rPr>
              <a:t>Future Directions</a:t>
            </a:r>
          </a:p>
        </p:txBody>
      </p:sp>
      <p:sp>
        <p:nvSpPr>
          <p:cNvPr id="34" name="TextBox 18">
            <a:extLst>
              <a:ext uri="{FF2B5EF4-FFF2-40B4-BE49-F238E27FC236}">
                <a16:creationId xmlns:a16="http://schemas.microsoft.com/office/drawing/2014/main" id="{59649D6B-9495-1DA7-EC4D-0FCF8BCAB87B}"/>
              </a:ext>
            </a:extLst>
          </p:cNvPr>
          <p:cNvSpPr txBox="1"/>
          <p:nvPr/>
        </p:nvSpPr>
        <p:spPr>
          <a:xfrm>
            <a:off x="10224771" y="2821909"/>
            <a:ext cx="6378939" cy="4488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54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DD6262"/>
                </a:solidFill>
                <a:latin typeface="Nourd"/>
                <a:ea typeface="Nourd"/>
                <a:cs typeface="Nourd"/>
                <a:sym typeface="Nourd"/>
              </a:rPr>
              <a:t>Manipulate SEER data to include in lab meeting presentations </a:t>
            </a:r>
          </a:p>
          <a:p>
            <a:pPr marL="457200" indent="-457200" algn="l">
              <a:lnSpc>
                <a:spcPts val="354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DD6262"/>
                </a:solidFill>
                <a:latin typeface="Nourd"/>
                <a:ea typeface="Nourd"/>
                <a:cs typeface="Nourd"/>
                <a:sym typeface="Nourd"/>
              </a:rPr>
              <a:t>Obtain various similar data sets to compare these visualizations to </a:t>
            </a:r>
          </a:p>
          <a:p>
            <a:pPr marL="457200" indent="-457200" algn="l">
              <a:lnSpc>
                <a:spcPts val="354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DD6262"/>
                </a:solidFill>
                <a:latin typeface="Nourd"/>
                <a:ea typeface="Nourd"/>
                <a:cs typeface="Nourd"/>
                <a:sym typeface="Nourd"/>
              </a:rPr>
              <a:t>Modify single cell RNA visualizations with basic knowledge in R to be ideal for various presentations</a:t>
            </a:r>
          </a:p>
          <a:p>
            <a:pPr marL="457200" indent="-457200" algn="l">
              <a:lnSpc>
                <a:spcPts val="354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DD6262"/>
                </a:solidFill>
                <a:latin typeface="Nourd"/>
                <a:ea typeface="Nourd"/>
                <a:cs typeface="Nourd"/>
                <a:sym typeface="Nourd"/>
              </a:rPr>
              <a:t>Utilize R to create heat maps and dot plots with lab data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612F3E-D73D-1D33-AED2-16F1AC8E1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BAF4B60-BB72-FD55-A1C4-AD48B29194C2}"/>
              </a:ext>
            </a:extLst>
          </p:cNvPr>
          <p:cNvSpPr/>
          <p:nvPr/>
        </p:nvSpPr>
        <p:spPr>
          <a:xfrm>
            <a:off x="-156968" y="-3018524"/>
            <a:ext cx="10038331" cy="4579989"/>
          </a:xfrm>
          <a:custGeom>
            <a:avLst/>
            <a:gdLst/>
            <a:ahLst/>
            <a:cxnLst/>
            <a:rect l="l" t="t" r="r" b="b"/>
            <a:pathLst>
              <a:path w="10038331" h="4579989">
                <a:moveTo>
                  <a:pt x="0" y="0"/>
                </a:moveTo>
                <a:lnTo>
                  <a:pt x="10038331" y="0"/>
                </a:lnTo>
                <a:lnTo>
                  <a:pt x="10038331" y="4579989"/>
                </a:lnTo>
                <a:lnTo>
                  <a:pt x="0" y="45799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08F0FA1D-8EE5-C3F5-0ABF-2A093F19E8FD}"/>
              </a:ext>
            </a:extLst>
          </p:cNvPr>
          <p:cNvSpPr/>
          <p:nvPr/>
        </p:nvSpPr>
        <p:spPr>
          <a:xfrm flipH="1" flipV="1">
            <a:off x="9223872" y="8924192"/>
            <a:ext cx="9655271" cy="4405218"/>
          </a:xfrm>
          <a:custGeom>
            <a:avLst/>
            <a:gdLst/>
            <a:ahLst/>
            <a:cxnLst/>
            <a:rect l="l" t="t" r="r" b="b"/>
            <a:pathLst>
              <a:path w="9655271" h="4405218">
                <a:moveTo>
                  <a:pt x="9655271" y="4405218"/>
                </a:moveTo>
                <a:lnTo>
                  <a:pt x="0" y="4405218"/>
                </a:lnTo>
                <a:lnTo>
                  <a:pt x="0" y="0"/>
                </a:lnTo>
                <a:lnTo>
                  <a:pt x="9655271" y="0"/>
                </a:lnTo>
                <a:lnTo>
                  <a:pt x="9655271" y="4405218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6A1FEC68-83D5-6404-2712-7CACF1A38C42}"/>
              </a:ext>
            </a:extLst>
          </p:cNvPr>
          <p:cNvSpPr/>
          <p:nvPr/>
        </p:nvSpPr>
        <p:spPr>
          <a:xfrm flipH="1">
            <a:off x="8406637" y="-3018524"/>
            <a:ext cx="10038331" cy="4579989"/>
          </a:xfrm>
          <a:custGeom>
            <a:avLst/>
            <a:gdLst/>
            <a:ahLst/>
            <a:cxnLst/>
            <a:rect l="l" t="t" r="r" b="b"/>
            <a:pathLst>
              <a:path w="10038331" h="4579989">
                <a:moveTo>
                  <a:pt x="10038331" y="0"/>
                </a:moveTo>
                <a:lnTo>
                  <a:pt x="0" y="0"/>
                </a:lnTo>
                <a:lnTo>
                  <a:pt x="0" y="4579989"/>
                </a:lnTo>
                <a:lnTo>
                  <a:pt x="10038331" y="4579989"/>
                </a:lnTo>
                <a:lnTo>
                  <a:pt x="10038331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DA269F28-EE11-31D9-7E65-A4A66A3F6D1F}"/>
              </a:ext>
            </a:extLst>
          </p:cNvPr>
          <p:cNvSpPr/>
          <p:nvPr/>
        </p:nvSpPr>
        <p:spPr>
          <a:xfrm flipV="1">
            <a:off x="-591143" y="8924192"/>
            <a:ext cx="9655271" cy="4405218"/>
          </a:xfrm>
          <a:custGeom>
            <a:avLst/>
            <a:gdLst/>
            <a:ahLst/>
            <a:cxnLst/>
            <a:rect l="l" t="t" r="r" b="b"/>
            <a:pathLst>
              <a:path w="9655271" h="4405218">
                <a:moveTo>
                  <a:pt x="0" y="4405218"/>
                </a:moveTo>
                <a:lnTo>
                  <a:pt x="9655271" y="4405218"/>
                </a:lnTo>
                <a:lnTo>
                  <a:pt x="9655271" y="0"/>
                </a:lnTo>
                <a:lnTo>
                  <a:pt x="0" y="0"/>
                </a:lnTo>
                <a:lnTo>
                  <a:pt x="0" y="4405218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30EFB350-C871-1CE2-4ED4-40FEEB07BFCE}"/>
              </a:ext>
            </a:extLst>
          </p:cNvPr>
          <p:cNvSpPr/>
          <p:nvPr/>
        </p:nvSpPr>
        <p:spPr>
          <a:xfrm>
            <a:off x="1564293" y="265035"/>
            <a:ext cx="1296430" cy="1296430"/>
          </a:xfrm>
          <a:custGeom>
            <a:avLst/>
            <a:gdLst/>
            <a:ahLst/>
            <a:cxnLst/>
            <a:rect l="l" t="t" r="r" b="b"/>
            <a:pathLst>
              <a:path w="1296430" h="1296430">
                <a:moveTo>
                  <a:pt x="0" y="0"/>
                </a:moveTo>
                <a:lnTo>
                  <a:pt x="1296431" y="0"/>
                </a:lnTo>
                <a:lnTo>
                  <a:pt x="1296431" y="1296430"/>
                </a:lnTo>
                <a:lnTo>
                  <a:pt x="0" y="12964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DF436C12-BB29-2681-CA15-01AC9228C887}"/>
              </a:ext>
            </a:extLst>
          </p:cNvPr>
          <p:cNvSpPr/>
          <p:nvPr/>
        </p:nvSpPr>
        <p:spPr>
          <a:xfrm>
            <a:off x="16939246" y="8790481"/>
            <a:ext cx="640109" cy="640109"/>
          </a:xfrm>
          <a:custGeom>
            <a:avLst/>
            <a:gdLst/>
            <a:ahLst/>
            <a:cxnLst/>
            <a:rect l="l" t="t" r="r" b="b"/>
            <a:pathLst>
              <a:path w="640109" h="640109">
                <a:moveTo>
                  <a:pt x="0" y="0"/>
                </a:moveTo>
                <a:lnTo>
                  <a:pt x="640108" y="0"/>
                </a:lnTo>
                <a:lnTo>
                  <a:pt x="640108" y="640109"/>
                </a:lnTo>
                <a:lnTo>
                  <a:pt x="0" y="6401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9" name="TextBox 16">
            <a:extLst>
              <a:ext uri="{FF2B5EF4-FFF2-40B4-BE49-F238E27FC236}">
                <a16:creationId xmlns:a16="http://schemas.microsoft.com/office/drawing/2014/main" id="{A3CA79E9-0841-8B4F-0DC2-B6E62C31D803}"/>
              </a:ext>
            </a:extLst>
          </p:cNvPr>
          <p:cNvSpPr txBox="1"/>
          <p:nvPr/>
        </p:nvSpPr>
        <p:spPr>
          <a:xfrm>
            <a:off x="5122371" y="1066799"/>
            <a:ext cx="8043258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78"/>
              </a:lnSpc>
            </a:pPr>
            <a:r>
              <a:rPr lang="en-US" sz="4134" b="1" dirty="0">
                <a:solidFill>
                  <a:srgbClr val="DD6262"/>
                </a:solidFill>
                <a:latin typeface="Nourd Bold"/>
                <a:ea typeface="Nourd Bold"/>
                <a:cs typeface="Nourd Bold"/>
                <a:sym typeface="Nourd Bold"/>
              </a:rPr>
              <a:t>Works Cited: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22D34-FE46-70BB-1F02-FEC1BD544EC5}"/>
              </a:ext>
            </a:extLst>
          </p:cNvPr>
          <p:cNvSpPr txBox="1"/>
          <p:nvPr/>
        </p:nvSpPr>
        <p:spPr>
          <a:xfrm>
            <a:off x="3657600" y="1925896"/>
            <a:ext cx="11670323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Bhatnagar, S. R. (2024, August 17).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Plot Cumulative Incidence and Survival Curves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Plot cumulative incidence and survival curves.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https://cran.r-project.org/web/packages/casebase/vignettes/plotabsRisk.html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Breast cancer statistics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World Cancer Research Fund. (2025, February 5).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https://www.wcrf.org/preventing-cancer/cancer-statistics/breast-cancer-statistics/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Holtz, Y. (n.d.).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Help and inspiration for R charts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The R Graph Gallery. https://r-graph-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gallery.com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liao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ling. (2025). Inequality in breast cancer: Global Statistics from 2022 to 2050.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Breast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https://doi.org/10.2139/ssrn.4976619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Nordmann E, McAleer P,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Toivo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W, Paterson H,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DeBruine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LM. Data Visualization Using R for Researchers Who Do Not Use R. Advances in Methods and Practices in Psychological Science. 2022;5(2). doi:10.1177/25152459221074654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Schneider, T. (2023, November 8).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Breast cancer subtypes analysis with 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Medium.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8"/>
              </a:rPr>
              <a:t>https://medium.com/@taylorschneider_61189/breast-cancer-subtypes-analysis-with-r-e1d090ab151a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800" kern="100" dirty="0">
                <a:effectLst/>
                <a:latin typeface="Arial Nova" panose="020B05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SEER*Explorer: An interactive website for SEER cancer statistics [Internet]. Surveillance Research Program, National Cancer Institute; 2025 Apr 16. [cited 2025 May 2]. Available from: 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rial Nova" panose="020B05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9"/>
              </a:rPr>
              <a:t>https://seer.cancer.gov/statistics-network/explorer/</a:t>
            </a:r>
            <a:r>
              <a:rPr lang="en-US" sz="1800" kern="100" dirty="0">
                <a:effectLst/>
                <a:latin typeface="Arial Nova" panose="020B05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Data source(s): SEER Incidence Data, November 2024 Submission (1975-2022), 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rial Nova" panose="020B05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10"/>
              </a:rPr>
              <a:t>SEER 21 registries</a:t>
            </a:r>
            <a:r>
              <a:rPr lang="en-US" sz="1800" kern="100" dirty="0">
                <a:effectLst/>
                <a:latin typeface="Arial Nova" panose="020B05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Zhang, Y., Ji, Y., Liu, S., Li, J., Wu, J., Jin, Q., Liu, X., Duan, H., Feng, Z., Liu, Y., Zhang, Y., Lyu, Z., Song, F., Song, F., Yang, L., Liu, H., &amp; Huang, Y. (2025). Global burden of female breast cancer: New estimates in 2022, temporal trend and future projections up to 2050 based on the latest release from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Globocan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Journal of the National Cancer Center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https://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doi.org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/10.1016/j.jncc.2025.02.002 </a:t>
            </a:r>
          </a:p>
        </p:txBody>
      </p:sp>
    </p:spTree>
    <p:extLst>
      <p:ext uri="{BB962C8B-B14F-4D97-AF65-F5344CB8AC3E}">
        <p14:creationId xmlns:p14="http://schemas.microsoft.com/office/powerpoint/2010/main" val="255594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0EB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23583" y="-3326979"/>
            <a:ext cx="13263531" cy="6051486"/>
          </a:xfrm>
          <a:custGeom>
            <a:avLst/>
            <a:gdLst/>
            <a:ahLst/>
            <a:cxnLst/>
            <a:rect l="l" t="t" r="r" b="b"/>
            <a:pathLst>
              <a:path w="13263531" h="6051486">
                <a:moveTo>
                  <a:pt x="0" y="0"/>
                </a:moveTo>
                <a:lnTo>
                  <a:pt x="13263532" y="0"/>
                </a:lnTo>
                <a:lnTo>
                  <a:pt x="13263532" y="6051486"/>
                </a:lnTo>
                <a:lnTo>
                  <a:pt x="0" y="60514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5859401" y="7400574"/>
            <a:ext cx="12951886" cy="5909298"/>
          </a:xfrm>
          <a:custGeom>
            <a:avLst/>
            <a:gdLst/>
            <a:ahLst/>
            <a:cxnLst/>
            <a:rect l="l" t="t" r="r" b="b"/>
            <a:pathLst>
              <a:path w="12951886" h="5909298">
                <a:moveTo>
                  <a:pt x="12951886" y="5909298"/>
                </a:moveTo>
                <a:lnTo>
                  <a:pt x="0" y="5909298"/>
                </a:lnTo>
                <a:lnTo>
                  <a:pt x="0" y="0"/>
                </a:lnTo>
                <a:lnTo>
                  <a:pt x="12951886" y="0"/>
                </a:lnTo>
                <a:lnTo>
                  <a:pt x="12951886" y="5909298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675120" y="704350"/>
            <a:ext cx="4624127" cy="1782391"/>
          </a:xfrm>
          <a:custGeom>
            <a:avLst/>
            <a:gdLst/>
            <a:ahLst/>
            <a:cxnLst/>
            <a:rect l="l" t="t" r="r" b="b"/>
            <a:pathLst>
              <a:path w="4624127" h="1782391">
                <a:moveTo>
                  <a:pt x="0" y="0"/>
                </a:moveTo>
                <a:lnTo>
                  <a:pt x="4624127" y="0"/>
                </a:lnTo>
                <a:lnTo>
                  <a:pt x="4624127" y="1782390"/>
                </a:lnTo>
                <a:lnTo>
                  <a:pt x="0" y="17823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069333">
            <a:off x="-1325416" y="9058215"/>
            <a:ext cx="4708232" cy="590669"/>
          </a:xfrm>
          <a:custGeom>
            <a:avLst/>
            <a:gdLst/>
            <a:ahLst/>
            <a:cxnLst/>
            <a:rect l="l" t="t" r="r" b="b"/>
            <a:pathLst>
              <a:path w="4708232" h="590669">
                <a:moveTo>
                  <a:pt x="0" y="0"/>
                </a:moveTo>
                <a:lnTo>
                  <a:pt x="4708232" y="0"/>
                </a:lnTo>
                <a:lnTo>
                  <a:pt x="4708232" y="590670"/>
                </a:lnTo>
                <a:lnTo>
                  <a:pt x="0" y="5906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 rot="10354201">
            <a:off x="3211376" y="2651835"/>
            <a:ext cx="11248588" cy="4058011"/>
            <a:chOff x="0" y="0"/>
            <a:chExt cx="1737346" cy="6267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37346" cy="626760"/>
            </a:xfrm>
            <a:custGeom>
              <a:avLst/>
              <a:gdLst/>
              <a:ahLst/>
              <a:cxnLst/>
              <a:rect l="l" t="t" r="r" b="b"/>
              <a:pathLst>
                <a:path w="1737346" h="626760">
                  <a:moveTo>
                    <a:pt x="868673" y="0"/>
                  </a:moveTo>
                  <a:cubicBezTo>
                    <a:pt x="388918" y="0"/>
                    <a:pt x="0" y="140305"/>
                    <a:pt x="0" y="313380"/>
                  </a:cubicBezTo>
                  <a:cubicBezTo>
                    <a:pt x="0" y="486455"/>
                    <a:pt x="388918" y="626760"/>
                    <a:pt x="868673" y="626760"/>
                  </a:cubicBezTo>
                  <a:cubicBezTo>
                    <a:pt x="1348428" y="626760"/>
                    <a:pt x="1737346" y="486455"/>
                    <a:pt x="1737346" y="313380"/>
                  </a:cubicBezTo>
                  <a:cubicBezTo>
                    <a:pt x="1737346" y="140305"/>
                    <a:pt x="1348428" y="0"/>
                    <a:pt x="86867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FFEFEF">
                      <a:alpha val="100000"/>
                    </a:srgbClr>
                  </a:gs>
                  <a:gs pos="100000">
                    <a:srgbClr val="FDBFBF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62876" y="20659"/>
              <a:ext cx="1411594" cy="5473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254549" y="3105186"/>
            <a:ext cx="9690345" cy="2793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1657"/>
              </a:lnSpc>
            </a:pPr>
            <a:r>
              <a:rPr lang="en-US" sz="18353" dirty="0">
                <a:solidFill>
                  <a:srgbClr val="DD6262"/>
                </a:solidFill>
                <a:latin typeface="Meow Script"/>
                <a:ea typeface="Meow Script"/>
                <a:cs typeface="Meow Script"/>
                <a:sym typeface="Meow Script"/>
              </a:rPr>
              <a:t>Thank You</a:t>
            </a:r>
          </a:p>
        </p:txBody>
      </p:sp>
      <p:sp>
        <p:nvSpPr>
          <p:cNvPr id="14" name="Freeform 14"/>
          <p:cNvSpPr/>
          <p:nvPr/>
        </p:nvSpPr>
        <p:spPr>
          <a:xfrm>
            <a:off x="2728895" y="4680840"/>
            <a:ext cx="1296430" cy="1296430"/>
          </a:xfrm>
          <a:custGeom>
            <a:avLst/>
            <a:gdLst/>
            <a:ahLst/>
            <a:cxnLst/>
            <a:rect l="l" t="t" r="r" b="b"/>
            <a:pathLst>
              <a:path w="1296430" h="1296430">
                <a:moveTo>
                  <a:pt x="0" y="0"/>
                </a:moveTo>
                <a:lnTo>
                  <a:pt x="1296431" y="0"/>
                </a:lnTo>
                <a:lnTo>
                  <a:pt x="1296431" y="1296431"/>
                </a:lnTo>
                <a:lnTo>
                  <a:pt x="0" y="12964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3921602" y="3678875"/>
            <a:ext cx="957120" cy="957120"/>
          </a:xfrm>
          <a:custGeom>
            <a:avLst/>
            <a:gdLst/>
            <a:ahLst/>
            <a:cxnLst/>
            <a:rect l="l" t="t" r="r" b="b"/>
            <a:pathLst>
              <a:path w="957120" h="957120">
                <a:moveTo>
                  <a:pt x="0" y="0"/>
                </a:moveTo>
                <a:lnTo>
                  <a:pt x="957120" y="0"/>
                </a:lnTo>
                <a:lnTo>
                  <a:pt x="957120" y="957120"/>
                </a:lnTo>
                <a:lnTo>
                  <a:pt x="0" y="9571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0EB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23583" y="-3326979"/>
            <a:ext cx="13263531" cy="6051486"/>
          </a:xfrm>
          <a:custGeom>
            <a:avLst/>
            <a:gdLst/>
            <a:ahLst/>
            <a:cxnLst/>
            <a:rect l="l" t="t" r="r" b="b"/>
            <a:pathLst>
              <a:path w="13263531" h="6051486">
                <a:moveTo>
                  <a:pt x="0" y="0"/>
                </a:moveTo>
                <a:lnTo>
                  <a:pt x="13263532" y="0"/>
                </a:lnTo>
                <a:lnTo>
                  <a:pt x="13263532" y="6051486"/>
                </a:lnTo>
                <a:lnTo>
                  <a:pt x="0" y="60514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3458042" y="2112218"/>
            <a:ext cx="132635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40"/>
              </a:lnSpc>
            </a:pPr>
            <a:r>
              <a:rPr lang="en-US" sz="3000" dirty="0">
                <a:solidFill>
                  <a:srgbClr val="DD6262"/>
                </a:solidFill>
                <a:latin typeface="Nourd"/>
                <a:ea typeface="Nourd"/>
                <a:cs typeface="Nourd"/>
                <a:sym typeface="Nourd"/>
              </a:rPr>
              <a:t>Breast cancer is the second leading cause of cancer related deaths. </a:t>
            </a:r>
          </a:p>
          <a:p>
            <a:pPr algn="ctr">
              <a:lnSpc>
                <a:spcPts val="3540"/>
              </a:lnSpc>
            </a:pPr>
            <a:r>
              <a:rPr lang="en-US" sz="3000" dirty="0">
                <a:solidFill>
                  <a:srgbClr val="DD6262"/>
                </a:solidFill>
                <a:latin typeface="Nourd"/>
                <a:ea typeface="Nourd"/>
                <a:cs typeface="Nourd"/>
                <a:sym typeface="Nourd"/>
              </a:rPr>
              <a:t>Distant breast cancer tumors decrease survivability.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071490" y="1164240"/>
            <a:ext cx="7701750" cy="655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78"/>
              </a:lnSpc>
            </a:pPr>
            <a:r>
              <a:rPr lang="en-US" sz="6000" b="1" dirty="0">
                <a:solidFill>
                  <a:srgbClr val="DD6262"/>
                </a:solidFill>
                <a:latin typeface="Nourd Bold"/>
                <a:ea typeface="Nourd Bold"/>
                <a:cs typeface="Nourd Bold"/>
                <a:sym typeface="Nourd Bold"/>
              </a:rPr>
              <a:t>Breast Cancer</a:t>
            </a:r>
          </a:p>
        </p:txBody>
      </p:sp>
      <p:sp>
        <p:nvSpPr>
          <p:cNvPr id="18" name="Freeform 18"/>
          <p:cNvSpPr/>
          <p:nvPr/>
        </p:nvSpPr>
        <p:spPr>
          <a:xfrm>
            <a:off x="5205004" y="9242077"/>
            <a:ext cx="640109" cy="640109"/>
          </a:xfrm>
          <a:custGeom>
            <a:avLst/>
            <a:gdLst/>
            <a:ahLst/>
            <a:cxnLst/>
            <a:rect l="l" t="t" r="r" b="b"/>
            <a:pathLst>
              <a:path w="640109" h="640109">
                <a:moveTo>
                  <a:pt x="0" y="0"/>
                </a:moveTo>
                <a:lnTo>
                  <a:pt x="640108" y="0"/>
                </a:lnTo>
                <a:lnTo>
                  <a:pt x="640108" y="640109"/>
                </a:lnTo>
                <a:lnTo>
                  <a:pt x="0" y="6401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15207879" y="0"/>
            <a:ext cx="940353" cy="940353"/>
          </a:xfrm>
          <a:custGeom>
            <a:avLst/>
            <a:gdLst/>
            <a:ahLst/>
            <a:cxnLst/>
            <a:rect l="l" t="t" r="r" b="b"/>
            <a:pathLst>
              <a:path w="940353" h="940353">
                <a:moveTo>
                  <a:pt x="0" y="0"/>
                </a:moveTo>
                <a:lnTo>
                  <a:pt x="940354" y="0"/>
                </a:lnTo>
                <a:lnTo>
                  <a:pt x="940354" y="940353"/>
                </a:lnTo>
                <a:lnTo>
                  <a:pt x="0" y="9403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DE83C06-12EF-E379-8548-8941A4D72995}"/>
              </a:ext>
            </a:extLst>
          </p:cNvPr>
          <p:cNvGrpSpPr/>
          <p:nvPr/>
        </p:nvGrpSpPr>
        <p:grpSpPr>
          <a:xfrm>
            <a:off x="2656993" y="3149638"/>
            <a:ext cx="14242336" cy="6941988"/>
            <a:chOff x="2642705" y="3411801"/>
            <a:chExt cx="14242336" cy="694198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500CE4E-B181-DEB2-3623-3CF4882BA465}"/>
                </a:ext>
              </a:extLst>
            </p:cNvPr>
            <p:cNvGrpSpPr/>
            <p:nvPr/>
          </p:nvGrpSpPr>
          <p:grpSpPr>
            <a:xfrm>
              <a:off x="2642705" y="3411801"/>
              <a:ext cx="14242336" cy="6941988"/>
              <a:chOff x="2581205" y="2692868"/>
              <a:chExt cx="13277989" cy="6001375"/>
            </a:xfrm>
          </p:grpSpPr>
          <p:grpSp>
            <p:nvGrpSpPr>
              <p:cNvPr id="29" name="Group 12">
                <a:extLst>
                  <a:ext uri="{FF2B5EF4-FFF2-40B4-BE49-F238E27FC236}">
                    <a16:creationId xmlns:a16="http://schemas.microsoft.com/office/drawing/2014/main" id="{F5EB7EA2-9E34-FAE8-6206-9B5EE228F147}"/>
                  </a:ext>
                </a:extLst>
              </p:cNvPr>
              <p:cNvGrpSpPr/>
              <p:nvPr/>
            </p:nvGrpSpPr>
            <p:grpSpPr>
              <a:xfrm>
                <a:off x="2581205" y="2692868"/>
                <a:ext cx="13125589" cy="5848975"/>
                <a:chOff x="0" y="0"/>
                <a:chExt cx="3296682" cy="1469055"/>
              </a:xfrm>
            </p:grpSpPr>
            <p:sp>
              <p:nvSpPr>
                <p:cNvPr id="30" name="Freeform 13">
                  <a:extLst>
                    <a:ext uri="{FF2B5EF4-FFF2-40B4-BE49-F238E27FC236}">
                      <a16:creationId xmlns:a16="http://schemas.microsoft.com/office/drawing/2014/main" id="{22F86AF2-772D-906C-C9D0-FB6E1C477D7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296682" cy="1469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6682" h="1469055">
                      <a:moveTo>
                        <a:pt x="35980" y="0"/>
                      </a:moveTo>
                      <a:lnTo>
                        <a:pt x="3260703" y="0"/>
                      </a:lnTo>
                      <a:cubicBezTo>
                        <a:pt x="3280574" y="0"/>
                        <a:pt x="3296682" y="16109"/>
                        <a:pt x="3296682" y="35980"/>
                      </a:cubicBezTo>
                      <a:lnTo>
                        <a:pt x="3296682" y="1433075"/>
                      </a:lnTo>
                      <a:cubicBezTo>
                        <a:pt x="3296682" y="1452946"/>
                        <a:pt x="3280574" y="1469055"/>
                        <a:pt x="3260703" y="1469055"/>
                      </a:cubicBezTo>
                      <a:lnTo>
                        <a:pt x="35980" y="1469055"/>
                      </a:lnTo>
                      <a:cubicBezTo>
                        <a:pt x="16109" y="1469055"/>
                        <a:pt x="0" y="1452946"/>
                        <a:pt x="0" y="1433075"/>
                      </a:cubicBezTo>
                      <a:lnTo>
                        <a:pt x="0" y="35980"/>
                      </a:lnTo>
                      <a:cubicBezTo>
                        <a:pt x="0" y="16109"/>
                        <a:pt x="16109" y="0"/>
                        <a:pt x="359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TextBox 14">
                  <a:extLst>
                    <a:ext uri="{FF2B5EF4-FFF2-40B4-BE49-F238E27FC236}">
                      <a16:creationId xmlns:a16="http://schemas.microsoft.com/office/drawing/2014/main" id="{E72757B8-3EA8-8850-35F2-55B4EDB791F5}"/>
                    </a:ext>
                  </a:extLst>
                </p:cNvPr>
                <p:cNvSpPr txBox="1"/>
                <p:nvPr/>
              </p:nvSpPr>
              <p:spPr>
                <a:xfrm>
                  <a:off x="0" y="-38100"/>
                  <a:ext cx="3296682" cy="1507155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  <a:spcBef>
                      <a:spcPct val="0"/>
                    </a:spcBef>
                  </a:pPr>
                  <a:endParaRPr/>
                </a:p>
              </p:txBody>
            </p:sp>
          </p:grpSp>
          <p:grpSp>
            <p:nvGrpSpPr>
              <p:cNvPr id="32" name="Group 15">
                <a:extLst>
                  <a:ext uri="{FF2B5EF4-FFF2-40B4-BE49-F238E27FC236}">
                    <a16:creationId xmlns:a16="http://schemas.microsoft.com/office/drawing/2014/main" id="{2B1D172B-34EB-1EEC-D93A-8765FA697A67}"/>
                  </a:ext>
                </a:extLst>
              </p:cNvPr>
              <p:cNvGrpSpPr/>
              <p:nvPr/>
            </p:nvGrpSpPr>
            <p:grpSpPr>
              <a:xfrm>
                <a:off x="2590536" y="2693575"/>
                <a:ext cx="13268658" cy="6000668"/>
                <a:chOff x="-35934" y="-38100"/>
                <a:chExt cx="3332616" cy="1507155"/>
              </a:xfrm>
            </p:grpSpPr>
            <p:sp>
              <p:nvSpPr>
                <p:cNvPr id="33" name="Freeform 16">
                  <a:extLst>
                    <a:ext uri="{FF2B5EF4-FFF2-40B4-BE49-F238E27FC236}">
                      <a16:creationId xmlns:a16="http://schemas.microsoft.com/office/drawing/2014/main" id="{7499C06D-E58E-8E15-2C8B-B7753500FF43}"/>
                    </a:ext>
                  </a:extLst>
                </p:cNvPr>
                <p:cNvSpPr/>
                <p:nvPr/>
              </p:nvSpPr>
              <p:spPr>
                <a:xfrm>
                  <a:off x="-35934" y="-35528"/>
                  <a:ext cx="3296682" cy="1469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6682" h="1469055">
                      <a:moveTo>
                        <a:pt x="35980" y="0"/>
                      </a:moveTo>
                      <a:lnTo>
                        <a:pt x="3260703" y="0"/>
                      </a:lnTo>
                      <a:cubicBezTo>
                        <a:pt x="3280574" y="0"/>
                        <a:pt x="3296682" y="16109"/>
                        <a:pt x="3296682" y="35980"/>
                      </a:cubicBezTo>
                      <a:lnTo>
                        <a:pt x="3296682" y="1433075"/>
                      </a:lnTo>
                      <a:cubicBezTo>
                        <a:pt x="3296682" y="1452946"/>
                        <a:pt x="3280574" y="1469055"/>
                        <a:pt x="3260703" y="1469055"/>
                      </a:cubicBezTo>
                      <a:lnTo>
                        <a:pt x="35980" y="1469055"/>
                      </a:lnTo>
                      <a:cubicBezTo>
                        <a:pt x="16109" y="1469055"/>
                        <a:pt x="0" y="1452946"/>
                        <a:pt x="0" y="1433075"/>
                      </a:cubicBezTo>
                      <a:lnTo>
                        <a:pt x="0" y="35980"/>
                      </a:lnTo>
                      <a:cubicBezTo>
                        <a:pt x="0" y="16109"/>
                        <a:pt x="16109" y="0"/>
                        <a:pt x="3598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0"/>
                  </a:srgbClr>
                </a:solidFill>
                <a:ln w="38100" cap="rnd">
                  <a:gradFill>
                    <a:gsLst>
                      <a:gs pos="0">
                        <a:srgbClr val="FFEFEF">
                          <a:alpha val="100000"/>
                        </a:srgbClr>
                      </a:gs>
                      <a:gs pos="100000">
                        <a:srgbClr val="FDBFBF">
                          <a:alpha val="10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prstDash val="solid"/>
                  <a:rou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4" name="TextBox 17">
                  <a:extLst>
                    <a:ext uri="{FF2B5EF4-FFF2-40B4-BE49-F238E27FC236}">
                      <a16:creationId xmlns:a16="http://schemas.microsoft.com/office/drawing/2014/main" id="{A8FA332A-C02B-D1F8-E44E-D76125F0163C}"/>
                    </a:ext>
                  </a:extLst>
                </p:cNvPr>
                <p:cNvSpPr txBox="1"/>
                <p:nvPr/>
              </p:nvSpPr>
              <p:spPr>
                <a:xfrm>
                  <a:off x="0" y="-38100"/>
                  <a:ext cx="3296682" cy="1507155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  <a:spcBef>
                      <a:spcPct val="0"/>
                    </a:spcBef>
                  </a:pPr>
                  <a:endParaRPr/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6C50869-FAEC-C2D7-3EFB-634098F832CE}"/>
                </a:ext>
              </a:extLst>
            </p:cNvPr>
            <p:cNvGrpSpPr/>
            <p:nvPr/>
          </p:nvGrpSpPr>
          <p:grpSpPr>
            <a:xfrm>
              <a:off x="3873583" y="3758194"/>
              <a:ext cx="10839287" cy="6250018"/>
              <a:chOff x="6419989" y="416933"/>
              <a:chExt cx="10839287" cy="6250018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FBA4CD6C-592B-4682-1C7B-A405C85DD4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3377" t="3503" r="45004" b="8312"/>
              <a:stretch/>
            </p:blipFill>
            <p:spPr>
              <a:xfrm>
                <a:off x="6494908" y="1584449"/>
                <a:ext cx="3294195" cy="5082502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88EAA414-81A4-3A13-D17A-B6CF8B6AB1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2618" t="3609" r="45250" b="8205"/>
              <a:stretch/>
            </p:blipFill>
            <p:spPr>
              <a:xfrm>
                <a:off x="13733993" y="1518628"/>
                <a:ext cx="3294195" cy="5148323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9518D230-32A0-B661-0E4C-DDD4605B9B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60580" t="21815" r="3560" b="47261"/>
              <a:stretch/>
            </p:blipFill>
            <p:spPr>
              <a:xfrm>
                <a:off x="15497754" y="2629706"/>
                <a:ext cx="1761522" cy="1371843"/>
              </a:xfrm>
              <a:prstGeom prst="rect">
                <a:avLst/>
              </a:prstGeom>
            </p:spPr>
          </p:pic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0463BBC-AF08-1099-A6BE-B9E3B55BC73C}"/>
                  </a:ext>
                </a:extLst>
              </p:cNvPr>
              <p:cNvGrpSpPr/>
              <p:nvPr/>
            </p:nvGrpSpPr>
            <p:grpSpPr>
              <a:xfrm>
                <a:off x="9960158" y="1584449"/>
                <a:ext cx="3448488" cy="5056932"/>
                <a:chOff x="3896629" y="623704"/>
                <a:chExt cx="3740728" cy="5795048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05C2417F-013F-00C0-39E7-502F2C4D38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l="3318" t="14900" r="47222" b="9091"/>
                <a:stretch/>
              </p:blipFill>
              <p:spPr>
                <a:xfrm>
                  <a:off x="3958687" y="1707978"/>
                  <a:ext cx="3624293" cy="4710774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C1FCCAC4-CB67-8065-0DFC-D417BFA646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l="3318" t="4397" r="45634" b="88276"/>
                <a:stretch/>
              </p:blipFill>
              <p:spPr>
                <a:xfrm>
                  <a:off x="3896629" y="623704"/>
                  <a:ext cx="3740728" cy="454085"/>
                </a:xfrm>
                <a:prstGeom prst="rect">
                  <a:avLst/>
                </a:prstGeom>
              </p:spPr>
            </p:pic>
          </p:grpSp>
          <p:sp>
            <p:nvSpPr>
              <p:cNvPr id="27" name="Title 1">
                <a:extLst>
                  <a:ext uri="{FF2B5EF4-FFF2-40B4-BE49-F238E27FC236}">
                    <a16:creationId xmlns:a16="http://schemas.microsoft.com/office/drawing/2014/main" id="{21147505-AA85-EF72-5F7F-DEFEE013D3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19989" y="416933"/>
                <a:ext cx="10515600" cy="1325563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000"/>
                  <a:t>5 Year Breast Cancer Incidence Rates 2017-2021</a:t>
                </a:r>
                <a:endParaRPr lang="en-US" sz="4000" dirty="0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0EB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6968" y="-3018524"/>
            <a:ext cx="10038331" cy="4579989"/>
          </a:xfrm>
          <a:custGeom>
            <a:avLst/>
            <a:gdLst/>
            <a:ahLst/>
            <a:cxnLst/>
            <a:rect l="l" t="t" r="r" b="b"/>
            <a:pathLst>
              <a:path w="10038331" h="4579989">
                <a:moveTo>
                  <a:pt x="0" y="0"/>
                </a:moveTo>
                <a:lnTo>
                  <a:pt x="10038331" y="0"/>
                </a:lnTo>
                <a:lnTo>
                  <a:pt x="10038331" y="4579989"/>
                </a:lnTo>
                <a:lnTo>
                  <a:pt x="0" y="45799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9223872" y="8924192"/>
            <a:ext cx="9655271" cy="4405218"/>
          </a:xfrm>
          <a:custGeom>
            <a:avLst/>
            <a:gdLst/>
            <a:ahLst/>
            <a:cxnLst/>
            <a:rect l="l" t="t" r="r" b="b"/>
            <a:pathLst>
              <a:path w="9655271" h="4405218">
                <a:moveTo>
                  <a:pt x="9655271" y="4405218"/>
                </a:moveTo>
                <a:lnTo>
                  <a:pt x="0" y="4405218"/>
                </a:lnTo>
                <a:lnTo>
                  <a:pt x="0" y="0"/>
                </a:lnTo>
                <a:lnTo>
                  <a:pt x="9655271" y="0"/>
                </a:lnTo>
                <a:lnTo>
                  <a:pt x="9655271" y="4405218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601467" y="2094230"/>
            <a:ext cx="3144448" cy="1212042"/>
          </a:xfrm>
          <a:custGeom>
            <a:avLst/>
            <a:gdLst/>
            <a:ahLst/>
            <a:cxnLst/>
            <a:rect l="l" t="t" r="r" b="b"/>
            <a:pathLst>
              <a:path w="3144448" h="1212042">
                <a:moveTo>
                  <a:pt x="0" y="0"/>
                </a:moveTo>
                <a:lnTo>
                  <a:pt x="3144447" y="0"/>
                </a:lnTo>
                <a:lnTo>
                  <a:pt x="3144447" y="1212042"/>
                </a:lnTo>
                <a:lnTo>
                  <a:pt x="0" y="12120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069333">
            <a:off x="-2945259" y="7961292"/>
            <a:ext cx="4708232" cy="590669"/>
          </a:xfrm>
          <a:custGeom>
            <a:avLst/>
            <a:gdLst/>
            <a:ahLst/>
            <a:cxnLst/>
            <a:rect l="l" t="t" r="r" b="b"/>
            <a:pathLst>
              <a:path w="4708232" h="590669">
                <a:moveTo>
                  <a:pt x="0" y="0"/>
                </a:moveTo>
                <a:lnTo>
                  <a:pt x="4708232" y="0"/>
                </a:lnTo>
                <a:lnTo>
                  <a:pt x="4708232" y="590669"/>
                </a:lnTo>
                <a:lnTo>
                  <a:pt x="0" y="5906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>
            <a:off x="8406637" y="-3018524"/>
            <a:ext cx="10038331" cy="4579989"/>
          </a:xfrm>
          <a:custGeom>
            <a:avLst/>
            <a:gdLst/>
            <a:ahLst/>
            <a:cxnLst/>
            <a:rect l="l" t="t" r="r" b="b"/>
            <a:pathLst>
              <a:path w="10038331" h="4579989">
                <a:moveTo>
                  <a:pt x="10038331" y="0"/>
                </a:moveTo>
                <a:lnTo>
                  <a:pt x="0" y="0"/>
                </a:lnTo>
                <a:lnTo>
                  <a:pt x="0" y="4579989"/>
                </a:lnTo>
                <a:lnTo>
                  <a:pt x="10038331" y="4579989"/>
                </a:lnTo>
                <a:lnTo>
                  <a:pt x="10038331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V="1">
            <a:off x="-591143" y="8924192"/>
            <a:ext cx="9655271" cy="4405218"/>
          </a:xfrm>
          <a:custGeom>
            <a:avLst/>
            <a:gdLst/>
            <a:ahLst/>
            <a:cxnLst/>
            <a:rect l="l" t="t" r="r" b="b"/>
            <a:pathLst>
              <a:path w="9655271" h="4405218">
                <a:moveTo>
                  <a:pt x="0" y="4405218"/>
                </a:moveTo>
                <a:lnTo>
                  <a:pt x="9655271" y="4405218"/>
                </a:lnTo>
                <a:lnTo>
                  <a:pt x="9655271" y="0"/>
                </a:lnTo>
                <a:lnTo>
                  <a:pt x="0" y="0"/>
                </a:lnTo>
                <a:lnTo>
                  <a:pt x="0" y="4405218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380485" y="1771583"/>
            <a:ext cx="1296430" cy="1296430"/>
          </a:xfrm>
          <a:custGeom>
            <a:avLst/>
            <a:gdLst/>
            <a:ahLst/>
            <a:cxnLst/>
            <a:rect l="l" t="t" r="r" b="b"/>
            <a:pathLst>
              <a:path w="1296430" h="1296430">
                <a:moveTo>
                  <a:pt x="0" y="0"/>
                </a:moveTo>
                <a:lnTo>
                  <a:pt x="1296430" y="0"/>
                </a:lnTo>
                <a:lnTo>
                  <a:pt x="1296430" y="1296431"/>
                </a:lnTo>
                <a:lnTo>
                  <a:pt x="0" y="12964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7173691" y="7616518"/>
            <a:ext cx="640109" cy="640109"/>
          </a:xfrm>
          <a:custGeom>
            <a:avLst/>
            <a:gdLst/>
            <a:ahLst/>
            <a:cxnLst/>
            <a:rect l="l" t="t" r="r" b="b"/>
            <a:pathLst>
              <a:path w="640109" h="640109">
                <a:moveTo>
                  <a:pt x="0" y="0"/>
                </a:moveTo>
                <a:lnTo>
                  <a:pt x="640108" y="0"/>
                </a:lnTo>
                <a:lnTo>
                  <a:pt x="640108" y="640109"/>
                </a:lnTo>
                <a:lnTo>
                  <a:pt x="0" y="6401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3828833" y="3681338"/>
            <a:ext cx="12105057" cy="4075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40"/>
              </a:lnSpc>
            </a:pPr>
            <a:r>
              <a:rPr lang="en-US" sz="4800" dirty="0">
                <a:solidFill>
                  <a:srgbClr val="DD6262"/>
                </a:solidFill>
                <a:latin typeface="Nourd"/>
                <a:ea typeface="Nourd"/>
                <a:cs typeface="Nourd"/>
                <a:sym typeface="Nourd"/>
              </a:rPr>
              <a:t>How does the incidence rate of breast cancer vary across different countries? </a:t>
            </a:r>
          </a:p>
          <a:p>
            <a:pPr algn="ctr">
              <a:lnSpc>
                <a:spcPts val="3540"/>
              </a:lnSpc>
            </a:pPr>
            <a:endParaRPr lang="en-US" sz="4800" dirty="0">
              <a:solidFill>
                <a:srgbClr val="DD6262"/>
              </a:solidFill>
              <a:latin typeface="Nourd"/>
              <a:ea typeface="Nourd"/>
              <a:cs typeface="Nourd"/>
              <a:sym typeface="Nourd"/>
            </a:endParaRPr>
          </a:p>
          <a:p>
            <a:pPr algn="ctr">
              <a:lnSpc>
                <a:spcPts val="3540"/>
              </a:lnSpc>
            </a:pPr>
            <a:r>
              <a:rPr lang="en-US" sz="4800" dirty="0">
                <a:solidFill>
                  <a:srgbClr val="DD6262"/>
                </a:solidFill>
                <a:latin typeface="Nourd"/>
                <a:ea typeface="Nourd"/>
                <a:cs typeface="Nourd"/>
                <a:sym typeface="Nourd"/>
              </a:rPr>
              <a:t>How does other demographic data impact the incidence rates of breast cancer? </a:t>
            </a:r>
          </a:p>
          <a:p>
            <a:pPr algn="ctr">
              <a:lnSpc>
                <a:spcPts val="3540"/>
              </a:lnSpc>
            </a:pPr>
            <a:endParaRPr lang="en-US" sz="4800" dirty="0">
              <a:solidFill>
                <a:srgbClr val="DD6262"/>
              </a:solidFill>
              <a:latin typeface="Nourd"/>
              <a:ea typeface="Nourd"/>
              <a:cs typeface="Nourd"/>
              <a:sym typeface="Nourd"/>
            </a:endParaRPr>
          </a:p>
          <a:p>
            <a:pPr algn="ctr">
              <a:lnSpc>
                <a:spcPts val="3540"/>
              </a:lnSpc>
            </a:pPr>
            <a:r>
              <a:rPr lang="en-US" sz="4800" dirty="0">
                <a:solidFill>
                  <a:srgbClr val="DD6262"/>
                </a:solidFill>
                <a:latin typeface="Nourd"/>
                <a:ea typeface="Nourd"/>
                <a:cs typeface="Nourd"/>
                <a:sym typeface="Nourd"/>
              </a:rPr>
              <a:t>What other visualizations can be made to better understand breast cancer significance?</a:t>
            </a: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7E5EFAC7-B06E-6FA5-9772-7646AB1CCE97}"/>
              </a:ext>
            </a:extLst>
          </p:cNvPr>
          <p:cNvSpPr txBox="1"/>
          <p:nvPr/>
        </p:nvSpPr>
        <p:spPr>
          <a:xfrm>
            <a:off x="6003019" y="2085317"/>
            <a:ext cx="7756687" cy="6744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78"/>
              </a:lnSpc>
            </a:pPr>
            <a:r>
              <a:rPr lang="en-US" sz="6600" b="1" dirty="0">
                <a:solidFill>
                  <a:srgbClr val="DD6262"/>
                </a:solidFill>
                <a:latin typeface="Nourd Bold"/>
                <a:ea typeface="Nourd Bold"/>
                <a:cs typeface="Nourd Bold"/>
                <a:sym typeface="Nourd Bold"/>
              </a:rPr>
              <a:t>Main Questions: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0EB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6968" y="-3018524"/>
            <a:ext cx="10038331" cy="4579989"/>
          </a:xfrm>
          <a:custGeom>
            <a:avLst/>
            <a:gdLst/>
            <a:ahLst/>
            <a:cxnLst/>
            <a:rect l="l" t="t" r="r" b="b"/>
            <a:pathLst>
              <a:path w="10038331" h="4579989">
                <a:moveTo>
                  <a:pt x="0" y="0"/>
                </a:moveTo>
                <a:lnTo>
                  <a:pt x="10038331" y="0"/>
                </a:lnTo>
                <a:lnTo>
                  <a:pt x="10038331" y="4579989"/>
                </a:lnTo>
                <a:lnTo>
                  <a:pt x="0" y="45799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9223872" y="8924192"/>
            <a:ext cx="9655271" cy="4405218"/>
          </a:xfrm>
          <a:custGeom>
            <a:avLst/>
            <a:gdLst/>
            <a:ahLst/>
            <a:cxnLst/>
            <a:rect l="l" t="t" r="r" b="b"/>
            <a:pathLst>
              <a:path w="9655271" h="4405218">
                <a:moveTo>
                  <a:pt x="9655271" y="4405218"/>
                </a:moveTo>
                <a:lnTo>
                  <a:pt x="0" y="4405218"/>
                </a:lnTo>
                <a:lnTo>
                  <a:pt x="0" y="0"/>
                </a:lnTo>
                <a:lnTo>
                  <a:pt x="9655271" y="0"/>
                </a:lnTo>
                <a:lnTo>
                  <a:pt x="9655271" y="4405218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>
            <a:off x="8406637" y="-3018524"/>
            <a:ext cx="10038331" cy="4579989"/>
          </a:xfrm>
          <a:custGeom>
            <a:avLst/>
            <a:gdLst/>
            <a:ahLst/>
            <a:cxnLst/>
            <a:rect l="l" t="t" r="r" b="b"/>
            <a:pathLst>
              <a:path w="10038331" h="4579989">
                <a:moveTo>
                  <a:pt x="10038331" y="0"/>
                </a:moveTo>
                <a:lnTo>
                  <a:pt x="0" y="0"/>
                </a:lnTo>
                <a:lnTo>
                  <a:pt x="0" y="4579989"/>
                </a:lnTo>
                <a:lnTo>
                  <a:pt x="10038331" y="4579989"/>
                </a:lnTo>
                <a:lnTo>
                  <a:pt x="10038331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V="1">
            <a:off x="-591143" y="8924192"/>
            <a:ext cx="9655271" cy="4405218"/>
          </a:xfrm>
          <a:custGeom>
            <a:avLst/>
            <a:gdLst/>
            <a:ahLst/>
            <a:cxnLst/>
            <a:rect l="l" t="t" r="r" b="b"/>
            <a:pathLst>
              <a:path w="9655271" h="4405218">
                <a:moveTo>
                  <a:pt x="0" y="4405218"/>
                </a:moveTo>
                <a:lnTo>
                  <a:pt x="9655271" y="4405218"/>
                </a:lnTo>
                <a:lnTo>
                  <a:pt x="9655271" y="0"/>
                </a:lnTo>
                <a:lnTo>
                  <a:pt x="0" y="0"/>
                </a:lnTo>
                <a:lnTo>
                  <a:pt x="0" y="4405218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380485" y="380485"/>
            <a:ext cx="1296430" cy="1296430"/>
          </a:xfrm>
          <a:custGeom>
            <a:avLst/>
            <a:gdLst/>
            <a:ahLst/>
            <a:cxnLst/>
            <a:rect l="l" t="t" r="r" b="b"/>
            <a:pathLst>
              <a:path w="1296430" h="1296430">
                <a:moveTo>
                  <a:pt x="0" y="0"/>
                </a:moveTo>
                <a:lnTo>
                  <a:pt x="1296430" y="0"/>
                </a:lnTo>
                <a:lnTo>
                  <a:pt x="1296430" y="1296430"/>
                </a:lnTo>
                <a:lnTo>
                  <a:pt x="0" y="12964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6754809" y="8924192"/>
            <a:ext cx="1104220" cy="1104220"/>
          </a:xfrm>
          <a:custGeom>
            <a:avLst/>
            <a:gdLst/>
            <a:ahLst/>
            <a:cxnLst/>
            <a:rect l="l" t="t" r="r" b="b"/>
            <a:pathLst>
              <a:path w="1104220" h="1104220">
                <a:moveTo>
                  <a:pt x="0" y="0"/>
                </a:moveTo>
                <a:lnTo>
                  <a:pt x="1104220" y="0"/>
                </a:lnTo>
                <a:lnTo>
                  <a:pt x="1104220" y="1104220"/>
                </a:lnTo>
                <a:lnTo>
                  <a:pt x="0" y="11042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5" name="Group 15"/>
          <p:cNvGrpSpPr/>
          <p:nvPr/>
        </p:nvGrpSpPr>
        <p:grpSpPr>
          <a:xfrm>
            <a:off x="885467" y="2147351"/>
            <a:ext cx="7540663" cy="6306405"/>
            <a:chOff x="0" y="0"/>
            <a:chExt cx="1274280" cy="55913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274280" cy="559138"/>
            </a:xfrm>
            <a:custGeom>
              <a:avLst/>
              <a:gdLst/>
              <a:ahLst/>
              <a:cxnLst/>
              <a:rect l="l" t="t" r="r" b="b"/>
              <a:pathLst>
                <a:path w="1274280" h="559138">
                  <a:moveTo>
                    <a:pt x="93083" y="0"/>
                  </a:moveTo>
                  <a:lnTo>
                    <a:pt x="1181196" y="0"/>
                  </a:lnTo>
                  <a:cubicBezTo>
                    <a:pt x="1205884" y="0"/>
                    <a:pt x="1229560" y="9807"/>
                    <a:pt x="1247016" y="27263"/>
                  </a:cubicBezTo>
                  <a:cubicBezTo>
                    <a:pt x="1264473" y="44720"/>
                    <a:pt x="1274280" y="68396"/>
                    <a:pt x="1274280" y="93083"/>
                  </a:cubicBezTo>
                  <a:lnTo>
                    <a:pt x="1274280" y="466055"/>
                  </a:lnTo>
                  <a:cubicBezTo>
                    <a:pt x="1274280" y="517463"/>
                    <a:pt x="1232605" y="559138"/>
                    <a:pt x="1181196" y="559138"/>
                  </a:cubicBezTo>
                  <a:lnTo>
                    <a:pt x="93083" y="559138"/>
                  </a:lnTo>
                  <a:cubicBezTo>
                    <a:pt x="41675" y="559138"/>
                    <a:pt x="0" y="517463"/>
                    <a:pt x="0" y="466055"/>
                  </a:cubicBezTo>
                  <a:lnTo>
                    <a:pt x="0" y="93083"/>
                  </a:lnTo>
                  <a:cubicBezTo>
                    <a:pt x="0" y="68396"/>
                    <a:pt x="9807" y="44720"/>
                    <a:pt x="27263" y="27263"/>
                  </a:cubicBezTo>
                  <a:cubicBezTo>
                    <a:pt x="44720" y="9807"/>
                    <a:pt x="68396" y="0"/>
                    <a:pt x="9308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gradFill>
                <a:gsLst>
                  <a:gs pos="0">
                    <a:srgbClr val="FFACAC">
                      <a:alpha val="100000"/>
                    </a:srgbClr>
                  </a:gs>
                  <a:gs pos="100000">
                    <a:srgbClr val="ED7E7E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274280" cy="5972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0" name="TextBox 16">
            <a:extLst>
              <a:ext uri="{FF2B5EF4-FFF2-40B4-BE49-F238E27FC236}">
                <a16:creationId xmlns:a16="http://schemas.microsoft.com/office/drawing/2014/main" id="{FA8D2D2D-321E-8386-8737-7BFFD0B3A1E5}"/>
              </a:ext>
            </a:extLst>
          </p:cNvPr>
          <p:cNvSpPr txBox="1"/>
          <p:nvPr/>
        </p:nvSpPr>
        <p:spPr>
          <a:xfrm>
            <a:off x="7330716" y="926899"/>
            <a:ext cx="7701750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78"/>
              </a:lnSpc>
            </a:pPr>
            <a:r>
              <a:rPr lang="en-US" sz="4134" b="1" dirty="0">
                <a:solidFill>
                  <a:srgbClr val="DD6262"/>
                </a:solidFill>
                <a:latin typeface="Nourd Bold"/>
                <a:ea typeface="Nourd Bold"/>
                <a:cs typeface="Nourd Bold"/>
                <a:sym typeface="Nourd Bold"/>
              </a:rPr>
              <a:t>Data Utilized:</a:t>
            </a:r>
          </a:p>
        </p:txBody>
      </p:sp>
      <p:pic>
        <p:nvPicPr>
          <p:cNvPr id="42" name="Picture 41" descr="A screenshot of a medical research&#10;&#10;Description automatically generated">
            <a:extLst>
              <a:ext uri="{FF2B5EF4-FFF2-40B4-BE49-F238E27FC236}">
                <a16:creationId xmlns:a16="http://schemas.microsoft.com/office/drawing/2014/main" id="{5A6CF22D-0E1C-172A-50ED-02B43B976A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20"/>
          <a:stretch/>
        </p:blipFill>
        <p:spPr>
          <a:xfrm>
            <a:off x="1836198" y="2989118"/>
            <a:ext cx="5639199" cy="4758604"/>
          </a:xfrm>
          <a:prstGeom prst="rect">
            <a:avLst/>
          </a:prstGeom>
        </p:spPr>
      </p:pic>
      <p:grpSp>
        <p:nvGrpSpPr>
          <p:cNvPr id="43" name="Group 15">
            <a:extLst>
              <a:ext uri="{FF2B5EF4-FFF2-40B4-BE49-F238E27FC236}">
                <a16:creationId xmlns:a16="http://schemas.microsoft.com/office/drawing/2014/main" id="{CD54DB52-00AD-BF88-8FBB-81E4553972BF}"/>
              </a:ext>
            </a:extLst>
          </p:cNvPr>
          <p:cNvGrpSpPr/>
          <p:nvPr/>
        </p:nvGrpSpPr>
        <p:grpSpPr>
          <a:xfrm>
            <a:off x="9655470" y="2215217"/>
            <a:ext cx="7540663" cy="6306405"/>
            <a:chOff x="0" y="0"/>
            <a:chExt cx="1274280" cy="559138"/>
          </a:xfrm>
        </p:grpSpPr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8136024D-6D1E-1215-2775-3A4C73F0C258}"/>
                </a:ext>
              </a:extLst>
            </p:cNvPr>
            <p:cNvSpPr/>
            <p:nvPr/>
          </p:nvSpPr>
          <p:spPr>
            <a:xfrm>
              <a:off x="0" y="0"/>
              <a:ext cx="1274280" cy="559138"/>
            </a:xfrm>
            <a:custGeom>
              <a:avLst/>
              <a:gdLst/>
              <a:ahLst/>
              <a:cxnLst/>
              <a:rect l="l" t="t" r="r" b="b"/>
              <a:pathLst>
                <a:path w="1274280" h="559138">
                  <a:moveTo>
                    <a:pt x="93083" y="0"/>
                  </a:moveTo>
                  <a:lnTo>
                    <a:pt x="1181196" y="0"/>
                  </a:lnTo>
                  <a:cubicBezTo>
                    <a:pt x="1205884" y="0"/>
                    <a:pt x="1229560" y="9807"/>
                    <a:pt x="1247016" y="27263"/>
                  </a:cubicBezTo>
                  <a:cubicBezTo>
                    <a:pt x="1264473" y="44720"/>
                    <a:pt x="1274280" y="68396"/>
                    <a:pt x="1274280" y="93083"/>
                  </a:cubicBezTo>
                  <a:lnTo>
                    <a:pt x="1274280" y="466055"/>
                  </a:lnTo>
                  <a:cubicBezTo>
                    <a:pt x="1274280" y="517463"/>
                    <a:pt x="1232605" y="559138"/>
                    <a:pt x="1181196" y="559138"/>
                  </a:cubicBezTo>
                  <a:lnTo>
                    <a:pt x="93083" y="559138"/>
                  </a:lnTo>
                  <a:cubicBezTo>
                    <a:pt x="41675" y="559138"/>
                    <a:pt x="0" y="517463"/>
                    <a:pt x="0" y="466055"/>
                  </a:cubicBezTo>
                  <a:lnTo>
                    <a:pt x="0" y="93083"/>
                  </a:lnTo>
                  <a:cubicBezTo>
                    <a:pt x="0" y="68396"/>
                    <a:pt x="9807" y="44720"/>
                    <a:pt x="27263" y="27263"/>
                  </a:cubicBezTo>
                  <a:cubicBezTo>
                    <a:pt x="44720" y="9807"/>
                    <a:pt x="68396" y="0"/>
                    <a:pt x="9308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gradFill>
                <a:gsLst>
                  <a:gs pos="0">
                    <a:srgbClr val="FFACAC">
                      <a:alpha val="100000"/>
                    </a:srgbClr>
                  </a:gs>
                  <a:gs pos="100000">
                    <a:srgbClr val="ED7E7E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Box 17">
              <a:extLst>
                <a:ext uri="{FF2B5EF4-FFF2-40B4-BE49-F238E27FC236}">
                  <a16:creationId xmlns:a16="http://schemas.microsoft.com/office/drawing/2014/main" id="{37BFD97C-8298-0FD2-8862-6C36B742A308}"/>
                </a:ext>
              </a:extLst>
            </p:cNvPr>
            <p:cNvSpPr txBox="1"/>
            <p:nvPr/>
          </p:nvSpPr>
          <p:spPr>
            <a:xfrm>
              <a:off x="0" y="-38100"/>
              <a:ext cx="1274280" cy="5972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47" name="Picture 46" descr="A screenshot of a graph&#10;&#10;Description automatically generated">
            <a:extLst>
              <a:ext uri="{FF2B5EF4-FFF2-40B4-BE49-F238E27FC236}">
                <a16:creationId xmlns:a16="http://schemas.microsoft.com/office/drawing/2014/main" id="{6B408CB0-20F2-E498-9741-C99EE2C80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788" y="3290777"/>
            <a:ext cx="7078026" cy="4781006"/>
          </a:xfrm>
          <a:prstGeom prst="rect">
            <a:avLst/>
          </a:prstGeom>
        </p:spPr>
      </p:pic>
      <p:sp>
        <p:nvSpPr>
          <p:cNvPr id="48" name="TextBox 18">
            <a:extLst>
              <a:ext uri="{FF2B5EF4-FFF2-40B4-BE49-F238E27FC236}">
                <a16:creationId xmlns:a16="http://schemas.microsoft.com/office/drawing/2014/main" id="{A0FB0385-DEBD-7654-8BF4-A507D9B22A39}"/>
              </a:ext>
            </a:extLst>
          </p:cNvPr>
          <p:cNvSpPr txBox="1"/>
          <p:nvPr/>
        </p:nvSpPr>
        <p:spPr>
          <a:xfrm>
            <a:off x="11181591" y="2417515"/>
            <a:ext cx="4503597" cy="44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000" dirty="0">
                <a:solidFill>
                  <a:srgbClr val="DD6262"/>
                </a:solidFill>
                <a:latin typeface="Nourd"/>
                <a:ea typeface="Nourd"/>
                <a:cs typeface="Nourd"/>
                <a:sym typeface="Nourd"/>
              </a:rPr>
              <a:t>SEER Breast Cancer Data</a:t>
            </a:r>
          </a:p>
        </p:txBody>
      </p:sp>
      <p:sp>
        <p:nvSpPr>
          <p:cNvPr id="49" name="TextBox 18">
            <a:extLst>
              <a:ext uri="{FF2B5EF4-FFF2-40B4-BE49-F238E27FC236}">
                <a16:creationId xmlns:a16="http://schemas.microsoft.com/office/drawing/2014/main" id="{38868C4C-1254-4EF4-D647-1B30F9ED06E8}"/>
              </a:ext>
            </a:extLst>
          </p:cNvPr>
          <p:cNvSpPr txBox="1"/>
          <p:nvPr/>
        </p:nvSpPr>
        <p:spPr>
          <a:xfrm>
            <a:off x="2624077" y="2344242"/>
            <a:ext cx="4503597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40"/>
              </a:lnSpc>
            </a:pPr>
            <a:r>
              <a:rPr lang="en-US" sz="3000" dirty="0">
                <a:solidFill>
                  <a:srgbClr val="DD6262"/>
                </a:solidFill>
                <a:latin typeface="Nourd"/>
                <a:ea typeface="Nourd"/>
                <a:cs typeface="Nourd"/>
                <a:sym typeface="Nourd"/>
              </a:rPr>
              <a:t>World Cancer Research Fund ASR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0EB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6968" y="-3018524"/>
            <a:ext cx="10038331" cy="4579989"/>
          </a:xfrm>
          <a:custGeom>
            <a:avLst/>
            <a:gdLst/>
            <a:ahLst/>
            <a:cxnLst/>
            <a:rect l="l" t="t" r="r" b="b"/>
            <a:pathLst>
              <a:path w="10038331" h="4579989">
                <a:moveTo>
                  <a:pt x="0" y="0"/>
                </a:moveTo>
                <a:lnTo>
                  <a:pt x="10038331" y="0"/>
                </a:lnTo>
                <a:lnTo>
                  <a:pt x="10038331" y="4579989"/>
                </a:lnTo>
                <a:lnTo>
                  <a:pt x="0" y="45799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9223872" y="8924192"/>
            <a:ext cx="9655271" cy="4405218"/>
          </a:xfrm>
          <a:custGeom>
            <a:avLst/>
            <a:gdLst/>
            <a:ahLst/>
            <a:cxnLst/>
            <a:rect l="l" t="t" r="r" b="b"/>
            <a:pathLst>
              <a:path w="9655271" h="4405218">
                <a:moveTo>
                  <a:pt x="9655271" y="4405218"/>
                </a:moveTo>
                <a:lnTo>
                  <a:pt x="0" y="4405218"/>
                </a:lnTo>
                <a:lnTo>
                  <a:pt x="0" y="0"/>
                </a:lnTo>
                <a:lnTo>
                  <a:pt x="9655271" y="0"/>
                </a:lnTo>
                <a:lnTo>
                  <a:pt x="9655271" y="4405218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069333">
            <a:off x="-2945259" y="7961292"/>
            <a:ext cx="4708232" cy="590669"/>
          </a:xfrm>
          <a:custGeom>
            <a:avLst/>
            <a:gdLst/>
            <a:ahLst/>
            <a:cxnLst/>
            <a:rect l="l" t="t" r="r" b="b"/>
            <a:pathLst>
              <a:path w="4708232" h="590669">
                <a:moveTo>
                  <a:pt x="0" y="0"/>
                </a:moveTo>
                <a:lnTo>
                  <a:pt x="4708232" y="0"/>
                </a:lnTo>
                <a:lnTo>
                  <a:pt x="4708232" y="590669"/>
                </a:lnTo>
                <a:lnTo>
                  <a:pt x="0" y="590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>
            <a:off x="8406637" y="-3018524"/>
            <a:ext cx="10038331" cy="4579989"/>
          </a:xfrm>
          <a:custGeom>
            <a:avLst/>
            <a:gdLst/>
            <a:ahLst/>
            <a:cxnLst/>
            <a:rect l="l" t="t" r="r" b="b"/>
            <a:pathLst>
              <a:path w="10038331" h="4579989">
                <a:moveTo>
                  <a:pt x="10038331" y="0"/>
                </a:moveTo>
                <a:lnTo>
                  <a:pt x="0" y="0"/>
                </a:lnTo>
                <a:lnTo>
                  <a:pt x="0" y="4579989"/>
                </a:lnTo>
                <a:lnTo>
                  <a:pt x="10038331" y="4579989"/>
                </a:lnTo>
                <a:lnTo>
                  <a:pt x="10038331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V="1">
            <a:off x="-591143" y="8924192"/>
            <a:ext cx="9655271" cy="4405218"/>
          </a:xfrm>
          <a:custGeom>
            <a:avLst/>
            <a:gdLst/>
            <a:ahLst/>
            <a:cxnLst/>
            <a:rect l="l" t="t" r="r" b="b"/>
            <a:pathLst>
              <a:path w="9655271" h="4405218">
                <a:moveTo>
                  <a:pt x="0" y="4405218"/>
                </a:moveTo>
                <a:lnTo>
                  <a:pt x="9655271" y="4405218"/>
                </a:lnTo>
                <a:lnTo>
                  <a:pt x="9655271" y="0"/>
                </a:lnTo>
                <a:lnTo>
                  <a:pt x="0" y="0"/>
                </a:lnTo>
                <a:lnTo>
                  <a:pt x="0" y="4405218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548376" flipH="1">
            <a:off x="5657622" y="-3752587"/>
            <a:ext cx="9655271" cy="4405218"/>
          </a:xfrm>
          <a:custGeom>
            <a:avLst/>
            <a:gdLst/>
            <a:ahLst/>
            <a:cxnLst/>
            <a:rect l="l" t="t" r="r" b="b"/>
            <a:pathLst>
              <a:path w="9655271" h="4405218">
                <a:moveTo>
                  <a:pt x="9655272" y="0"/>
                </a:moveTo>
                <a:lnTo>
                  <a:pt x="0" y="0"/>
                </a:lnTo>
                <a:lnTo>
                  <a:pt x="0" y="4405218"/>
                </a:lnTo>
                <a:lnTo>
                  <a:pt x="9655272" y="4405218"/>
                </a:lnTo>
                <a:lnTo>
                  <a:pt x="9655272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64795" y="2168866"/>
            <a:ext cx="1296430" cy="1296430"/>
          </a:xfrm>
          <a:custGeom>
            <a:avLst/>
            <a:gdLst/>
            <a:ahLst/>
            <a:cxnLst/>
            <a:rect l="l" t="t" r="r" b="b"/>
            <a:pathLst>
              <a:path w="1296430" h="1296430">
                <a:moveTo>
                  <a:pt x="0" y="0"/>
                </a:moveTo>
                <a:lnTo>
                  <a:pt x="1296430" y="0"/>
                </a:lnTo>
                <a:lnTo>
                  <a:pt x="1296430" y="1296431"/>
                </a:lnTo>
                <a:lnTo>
                  <a:pt x="0" y="12964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6986865" y="7936572"/>
            <a:ext cx="640109" cy="640109"/>
          </a:xfrm>
          <a:custGeom>
            <a:avLst/>
            <a:gdLst/>
            <a:ahLst/>
            <a:cxnLst/>
            <a:rect l="l" t="t" r="r" b="b"/>
            <a:pathLst>
              <a:path w="640109" h="640109">
                <a:moveTo>
                  <a:pt x="0" y="0"/>
                </a:moveTo>
                <a:lnTo>
                  <a:pt x="640108" y="0"/>
                </a:lnTo>
                <a:lnTo>
                  <a:pt x="640108" y="640109"/>
                </a:lnTo>
                <a:lnTo>
                  <a:pt x="0" y="6401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2F76C13-CBB6-5B73-48E0-C5670739B354}"/>
              </a:ext>
            </a:extLst>
          </p:cNvPr>
          <p:cNvGrpSpPr/>
          <p:nvPr/>
        </p:nvGrpSpPr>
        <p:grpSpPr>
          <a:xfrm>
            <a:off x="2564555" y="1844990"/>
            <a:ext cx="13318633" cy="7079202"/>
            <a:chOff x="1740393" y="2324387"/>
            <a:chExt cx="7772400" cy="4175209"/>
          </a:xfrm>
        </p:grpSpPr>
        <p:pic>
          <p:nvPicPr>
            <p:cNvPr id="29" name="Picture 28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FDCD9C71-0129-7D06-C9B4-EF38B55B8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0393" y="2324387"/>
              <a:ext cx="7772400" cy="3827698"/>
            </a:xfrm>
            <a:prstGeom prst="rect">
              <a:avLst/>
            </a:prstGeom>
          </p:spPr>
        </p:pic>
        <p:pic>
          <p:nvPicPr>
            <p:cNvPr id="31" name="Picture 3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9536912-789E-77FF-582D-96C1F0F87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89613"/>
            <a:stretch/>
          </p:blipFill>
          <p:spPr>
            <a:xfrm>
              <a:off x="1740393" y="6099464"/>
              <a:ext cx="7772400" cy="400132"/>
            </a:xfrm>
            <a:prstGeom prst="rect">
              <a:avLst/>
            </a:prstGeom>
          </p:spPr>
        </p:pic>
      </p:grpSp>
      <p:sp>
        <p:nvSpPr>
          <p:cNvPr id="33" name="TextBox 16">
            <a:extLst>
              <a:ext uri="{FF2B5EF4-FFF2-40B4-BE49-F238E27FC236}">
                <a16:creationId xmlns:a16="http://schemas.microsoft.com/office/drawing/2014/main" id="{2DE3127A-CCBD-B395-327E-C97AF05B64FE}"/>
              </a:ext>
            </a:extLst>
          </p:cNvPr>
          <p:cNvSpPr txBox="1"/>
          <p:nvPr/>
        </p:nvSpPr>
        <p:spPr>
          <a:xfrm>
            <a:off x="6030488" y="1110626"/>
            <a:ext cx="7701750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78"/>
              </a:lnSpc>
            </a:pPr>
            <a:r>
              <a:rPr lang="en-US" sz="4134" b="1" dirty="0">
                <a:solidFill>
                  <a:srgbClr val="DD6262"/>
                </a:solidFill>
                <a:latin typeface="Nourd Bold"/>
                <a:ea typeface="Nourd Bold"/>
                <a:cs typeface="Nourd Bold"/>
                <a:sym typeface="Nourd Bold"/>
              </a:rPr>
              <a:t>World Map Visualization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0EB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6968" y="-3018524"/>
            <a:ext cx="10038331" cy="4579989"/>
          </a:xfrm>
          <a:custGeom>
            <a:avLst/>
            <a:gdLst/>
            <a:ahLst/>
            <a:cxnLst/>
            <a:rect l="l" t="t" r="r" b="b"/>
            <a:pathLst>
              <a:path w="10038331" h="4579989">
                <a:moveTo>
                  <a:pt x="0" y="0"/>
                </a:moveTo>
                <a:lnTo>
                  <a:pt x="10038331" y="0"/>
                </a:lnTo>
                <a:lnTo>
                  <a:pt x="10038331" y="4579989"/>
                </a:lnTo>
                <a:lnTo>
                  <a:pt x="0" y="45799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6349701" y="2271200"/>
            <a:ext cx="3144448" cy="1212042"/>
          </a:xfrm>
          <a:custGeom>
            <a:avLst/>
            <a:gdLst/>
            <a:ahLst/>
            <a:cxnLst/>
            <a:rect l="l" t="t" r="r" b="b"/>
            <a:pathLst>
              <a:path w="3144448" h="1212042">
                <a:moveTo>
                  <a:pt x="0" y="0"/>
                </a:moveTo>
                <a:lnTo>
                  <a:pt x="3144448" y="0"/>
                </a:lnTo>
                <a:lnTo>
                  <a:pt x="3144448" y="1212041"/>
                </a:lnTo>
                <a:lnTo>
                  <a:pt x="0" y="12120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 flipV="1">
            <a:off x="9223872" y="8924192"/>
            <a:ext cx="9655271" cy="4405218"/>
          </a:xfrm>
          <a:custGeom>
            <a:avLst/>
            <a:gdLst/>
            <a:ahLst/>
            <a:cxnLst/>
            <a:rect l="l" t="t" r="r" b="b"/>
            <a:pathLst>
              <a:path w="9655271" h="4405218">
                <a:moveTo>
                  <a:pt x="9655271" y="4405218"/>
                </a:moveTo>
                <a:lnTo>
                  <a:pt x="0" y="4405218"/>
                </a:lnTo>
                <a:lnTo>
                  <a:pt x="0" y="0"/>
                </a:lnTo>
                <a:lnTo>
                  <a:pt x="9655271" y="0"/>
                </a:lnTo>
                <a:lnTo>
                  <a:pt x="9655271" y="4405218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>
            <a:off x="8406637" y="-3018524"/>
            <a:ext cx="10038331" cy="4579989"/>
          </a:xfrm>
          <a:custGeom>
            <a:avLst/>
            <a:gdLst/>
            <a:ahLst/>
            <a:cxnLst/>
            <a:rect l="l" t="t" r="r" b="b"/>
            <a:pathLst>
              <a:path w="10038331" h="4579989">
                <a:moveTo>
                  <a:pt x="10038331" y="0"/>
                </a:moveTo>
                <a:lnTo>
                  <a:pt x="0" y="0"/>
                </a:lnTo>
                <a:lnTo>
                  <a:pt x="0" y="4579989"/>
                </a:lnTo>
                <a:lnTo>
                  <a:pt x="10038331" y="4579989"/>
                </a:lnTo>
                <a:lnTo>
                  <a:pt x="10038331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V="1">
            <a:off x="-591143" y="8924192"/>
            <a:ext cx="9655271" cy="4405218"/>
          </a:xfrm>
          <a:custGeom>
            <a:avLst/>
            <a:gdLst/>
            <a:ahLst/>
            <a:cxnLst/>
            <a:rect l="l" t="t" r="r" b="b"/>
            <a:pathLst>
              <a:path w="9655271" h="4405218">
                <a:moveTo>
                  <a:pt x="0" y="4405218"/>
                </a:moveTo>
                <a:lnTo>
                  <a:pt x="9655271" y="4405218"/>
                </a:lnTo>
                <a:lnTo>
                  <a:pt x="9655271" y="0"/>
                </a:lnTo>
                <a:lnTo>
                  <a:pt x="0" y="0"/>
                </a:lnTo>
                <a:lnTo>
                  <a:pt x="0" y="4405218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564293" y="265035"/>
            <a:ext cx="1296430" cy="1296430"/>
          </a:xfrm>
          <a:custGeom>
            <a:avLst/>
            <a:gdLst/>
            <a:ahLst/>
            <a:cxnLst/>
            <a:rect l="l" t="t" r="r" b="b"/>
            <a:pathLst>
              <a:path w="1296430" h="1296430">
                <a:moveTo>
                  <a:pt x="0" y="0"/>
                </a:moveTo>
                <a:lnTo>
                  <a:pt x="1296431" y="0"/>
                </a:lnTo>
                <a:lnTo>
                  <a:pt x="1296431" y="1296430"/>
                </a:lnTo>
                <a:lnTo>
                  <a:pt x="0" y="12964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7012470" y="8988953"/>
            <a:ext cx="909455" cy="909455"/>
          </a:xfrm>
          <a:custGeom>
            <a:avLst/>
            <a:gdLst/>
            <a:ahLst/>
            <a:cxnLst/>
            <a:rect l="l" t="t" r="r" b="b"/>
            <a:pathLst>
              <a:path w="909455" h="909455">
                <a:moveTo>
                  <a:pt x="0" y="0"/>
                </a:moveTo>
                <a:lnTo>
                  <a:pt x="909455" y="0"/>
                </a:lnTo>
                <a:lnTo>
                  <a:pt x="909455" y="909456"/>
                </a:lnTo>
                <a:lnTo>
                  <a:pt x="0" y="9094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TextBox 16">
            <a:extLst>
              <a:ext uri="{FF2B5EF4-FFF2-40B4-BE49-F238E27FC236}">
                <a16:creationId xmlns:a16="http://schemas.microsoft.com/office/drawing/2014/main" id="{8E1C6292-41E7-F659-3F1D-F9B0B1288F21}"/>
              </a:ext>
            </a:extLst>
          </p:cNvPr>
          <p:cNvSpPr txBox="1"/>
          <p:nvPr/>
        </p:nvSpPr>
        <p:spPr>
          <a:xfrm>
            <a:off x="6030488" y="1110626"/>
            <a:ext cx="7701750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78"/>
              </a:lnSpc>
            </a:pPr>
            <a:r>
              <a:rPr lang="en-US" sz="4134" b="1" dirty="0">
                <a:solidFill>
                  <a:srgbClr val="DD6262"/>
                </a:solidFill>
                <a:latin typeface="Nourd Bold"/>
                <a:ea typeface="Nourd Bold"/>
                <a:cs typeface="Nourd Bold"/>
                <a:sym typeface="Nourd Bold"/>
              </a:rPr>
              <a:t>World Map Visualization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378276E-E488-ADE4-2040-85B4777B6167}"/>
              </a:ext>
            </a:extLst>
          </p:cNvPr>
          <p:cNvGrpSpPr/>
          <p:nvPr/>
        </p:nvGrpSpPr>
        <p:grpSpPr>
          <a:xfrm>
            <a:off x="3953681" y="1779448"/>
            <a:ext cx="10380639" cy="7209505"/>
            <a:chOff x="5828969" y="2103306"/>
            <a:chExt cx="7228312" cy="4903956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5EFB0E5-ED5B-AF60-54C6-12B3BABDC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t="33410" b="35441"/>
            <a:stretch/>
          </p:blipFill>
          <p:spPr>
            <a:xfrm>
              <a:off x="5828969" y="2866160"/>
              <a:ext cx="7228312" cy="3001993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E9E9265-7B63-7540-1856-B7F0C32D9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t="86548"/>
            <a:stretch/>
          </p:blipFill>
          <p:spPr>
            <a:xfrm>
              <a:off x="5828969" y="5710832"/>
              <a:ext cx="7228312" cy="129643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7B1D238-BBBA-014E-16A3-BBA45CAC6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b="90437"/>
            <a:stretch/>
          </p:blipFill>
          <p:spPr>
            <a:xfrm>
              <a:off x="5828969" y="2103306"/>
              <a:ext cx="7228312" cy="9216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0EB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6968" y="-3018524"/>
            <a:ext cx="10038331" cy="4579989"/>
          </a:xfrm>
          <a:custGeom>
            <a:avLst/>
            <a:gdLst/>
            <a:ahLst/>
            <a:cxnLst/>
            <a:rect l="l" t="t" r="r" b="b"/>
            <a:pathLst>
              <a:path w="10038331" h="4579989">
                <a:moveTo>
                  <a:pt x="0" y="0"/>
                </a:moveTo>
                <a:lnTo>
                  <a:pt x="10038331" y="0"/>
                </a:lnTo>
                <a:lnTo>
                  <a:pt x="10038331" y="4579989"/>
                </a:lnTo>
                <a:lnTo>
                  <a:pt x="0" y="45799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6715776" y="1561465"/>
            <a:ext cx="2656324" cy="1023892"/>
          </a:xfrm>
          <a:custGeom>
            <a:avLst/>
            <a:gdLst/>
            <a:ahLst/>
            <a:cxnLst/>
            <a:rect l="l" t="t" r="r" b="b"/>
            <a:pathLst>
              <a:path w="2656324" h="1023892">
                <a:moveTo>
                  <a:pt x="0" y="0"/>
                </a:moveTo>
                <a:lnTo>
                  <a:pt x="2656325" y="0"/>
                </a:lnTo>
                <a:lnTo>
                  <a:pt x="2656325" y="1023892"/>
                </a:lnTo>
                <a:lnTo>
                  <a:pt x="0" y="1023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flipH="1" flipV="1">
            <a:off x="9223872" y="8924192"/>
            <a:ext cx="9655271" cy="4405218"/>
          </a:xfrm>
          <a:custGeom>
            <a:avLst/>
            <a:gdLst/>
            <a:ahLst/>
            <a:cxnLst/>
            <a:rect l="l" t="t" r="r" b="b"/>
            <a:pathLst>
              <a:path w="9655271" h="4405218">
                <a:moveTo>
                  <a:pt x="9655271" y="4405218"/>
                </a:moveTo>
                <a:lnTo>
                  <a:pt x="0" y="4405218"/>
                </a:lnTo>
                <a:lnTo>
                  <a:pt x="0" y="0"/>
                </a:lnTo>
                <a:lnTo>
                  <a:pt x="9655271" y="0"/>
                </a:lnTo>
                <a:lnTo>
                  <a:pt x="9655271" y="4405218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flipH="1">
            <a:off x="8406637" y="-3018524"/>
            <a:ext cx="10038331" cy="4579989"/>
          </a:xfrm>
          <a:custGeom>
            <a:avLst/>
            <a:gdLst/>
            <a:ahLst/>
            <a:cxnLst/>
            <a:rect l="l" t="t" r="r" b="b"/>
            <a:pathLst>
              <a:path w="10038331" h="4579989">
                <a:moveTo>
                  <a:pt x="10038331" y="0"/>
                </a:moveTo>
                <a:lnTo>
                  <a:pt x="0" y="0"/>
                </a:lnTo>
                <a:lnTo>
                  <a:pt x="0" y="4579989"/>
                </a:lnTo>
                <a:lnTo>
                  <a:pt x="10038331" y="4579989"/>
                </a:lnTo>
                <a:lnTo>
                  <a:pt x="10038331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flipV="1">
            <a:off x="-591143" y="8924192"/>
            <a:ext cx="9655271" cy="4405218"/>
          </a:xfrm>
          <a:custGeom>
            <a:avLst/>
            <a:gdLst/>
            <a:ahLst/>
            <a:cxnLst/>
            <a:rect l="l" t="t" r="r" b="b"/>
            <a:pathLst>
              <a:path w="9655271" h="4405218">
                <a:moveTo>
                  <a:pt x="0" y="4405218"/>
                </a:moveTo>
                <a:lnTo>
                  <a:pt x="9655271" y="4405218"/>
                </a:lnTo>
                <a:lnTo>
                  <a:pt x="9655271" y="0"/>
                </a:lnTo>
                <a:lnTo>
                  <a:pt x="0" y="0"/>
                </a:lnTo>
                <a:lnTo>
                  <a:pt x="0" y="4405218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564293" y="265035"/>
            <a:ext cx="1296430" cy="1296430"/>
          </a:xfrm>
          <a:custGeom>
            <a:avLst/>
            <a:gdLst/>
            <a:ahLst/>
            <a:cxnLst/>
            <a:rect l="l" t="t" r="r" b="b"/>
            <a:pathLst>
              <a:path w="1296430" h="1296430">
                <a:moveTo>
                  <a:pt x="0" y="0"/>
                </a:moveTo>
                <a:lnTo>
                  <a:pt x="1296431" y="0"/>
                </a:lnTo>
                <a:lnTo>
                  <a:pt x="1296431" y="1296430"/>
                </a:lnTo>
                <a:lnTo>
                  <a:pt x="0" y="12964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6939246" y="8790481"/>
            <a:ext cx="640109" cy="640109"/>
          </a:xfrm>
          <a:custGeom>
            <a:avLst/>
            <a:gdLst/>
            <a:ahLst/>
            <a:cxnLst/>
            <a:rect l="l" t="t" r="r" b="b"/>
            <a:pathLst>
              <a:path w="640109" h="640109">
                <a:moveTo>
                  <a:pt x="0" y="0"/>
                </a:moveTo>
                <a:lnTo>
                  <a:pt x="640108" y="0"/>
                </a:lnTo>
                <a:lnTo>
                  <a:pt x="640108" y="640109"/>
                </a:lnTo>
                <a:lnTo>
                  <a:pt x="0" y="6401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106A162-7A84-763E-DF02-9FD53E2C6B0E}"/>
              </a:ext>
            </a:extLst>
          </p:cNvPr>
          <p:cNvGrpSpPr/>
          <p:nvPr/>
        </p:nvGrpSpPr>
        <p:grpSpPr>
          <a:xfrm>
            <a:off x="3354083" y="1872028"/>
            <a:ext cx="11420090" cy="7238507"/>
            <a:chOff x="2743200" y="1360647"/>
            <a:chExt cx="7772400" cy="4579989"/>
          </a:xfrm>
        </p:grpSpPr>
        <p:pic>
          <p:nvPicPr>
            <p:cNvPr id="32" name="Picture 3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86FCC25-0049-768C-1903-C2A9B2B96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425"/>
            <a:stretch/>
          </p:blipFill>
          <p:spPr>
            <a:xfrm>
              <a:off x="2743200" y="1360647"/>
              <a:ext cx="7772400" cy="2449420"/>
            </a:xfrm>
            <a:prstGeom prst="rect">
              <a:avLst/>
            </a:prstGeom>
          </p:spPr>
        </p:pic>
        <p:pic>
          <p:nvPicPr>
            <p:cNvPr id="34" name="Picture 33" descr="A computer screen with text and images&#10;&#10;Description automatically generated">
              <a:extLst>
                <a:ext uri="{FF2B5EF4-FFF2-40B4-BE49-F238E27FC236}">
                  <a16:creationId xmlns:a16="http://schemas.microsoft.com/office/drawing/2014/main" id="{DDF9012A-0C9D-0162-E162-1BD62798D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312"/>
            <a:stretch/>
          </p:blipFill>
          <p:spPr>
            <a:xfrm>
              <a:off x="2743200" y="3792862"/>
              <a:ext cx="7772400" cy="2147774"/>
            </a:xfrm>
            <a:prstGeom prst="rect">
              <a:avLst/>
            </a:prstGeom>
          </p:spPr>
        </p:pic>
      </p:grpSp>
      <p:sp>
        <p:nvSpPr>
          <p:cNvPr id="36" name="TextBox 16">
            <a:extLst>
              <a:ext uri="{FF2B5EF4-FFF2-40B4-BE49-F238E27FC236}">
                <a16:creationId xmlns:a16="http://schemas.microsoft.com/office/drawing/2014/main" id="{39CEBEDF-904B-D72D-7DE3-2F5A51F90DFE}"/>
              </a:ext>
            </a:extLst>
          </p:cNvPr>
          <p:cNvSpPr txBox="1"/>
          <p:nvPr/>
        </p:nvSpPr>
        <p:spPr>
          <a:xfrm>
            <a:off x="4929793" y="1200643"/>
            <a:ext cx="8268670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78"/>
              </a:lnSpc>
            </a:pPr>
            <a:r>
              <a:rPr lang="en-US" sz="4134" b="1" dirty="0">
                <a:solidFill>
                  <a:srgbClr val="DD6262"/>
                </a:solidFill>
                <a:latin typeface="Nourd Bold"/>
                <a:ea typeface="Nourd Bold"/>
                <a:cs typeface="Nourd Bold"/>
                <a:sym typeface="Nourd Bold"/>
              </a:rPr>
              <a:t>ASR Bar Graph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0EB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32412" y="-2986456"/>
            <a:ext cx="10038331" cy="4579989"/>
          </a:xfrm>
          <a:custGeom>
            <a:avLst/>
            <a:gdLst/>
            <a:ahLst/>
            <a:cxnLst/>
            <a:rect l="l" t="t" r="r" b="b"/>
            <a:pathLst>
              <a:path w="10038331" h="4579989">
                <a:moveTo>
                  <a:pt x="0" y="0"/>
                </a:moveTo>
                <a:lnTo>
                  <a:pt x="10038331" y="0"/>
                </a:lnTo>
                <a:lnTo>
                  <a:pt x="10038331" y="4579989"/>
                </a:lnTo>
                <a:lnTo>
                  <a:pt x="0" y="45799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6297308" y="1773134"/>
            <a:ext cx="3144448" cy="1212042"/>
          </a:xfrm>
          <a:custGeom>
            <a:avLst/>
            <a:gdLst/>
            <a:ahLst/>
            <a:cxnLst/>
            <a:rect l="l" t="t" r="r" b="b"/>
            <a:pathLst>
              <a:path w="3144448" h="1212042">
                <a:moveTo>
                  <a:pt x="0" y="0"/>
                </a:moveTo>
                <a:lnTo>
                  <a:pt x="3144448" y="0"/>
                </a:lnTo>
                <a:lnTo>
                  <a:pt x="3144448" y="1212042"/>
                </a:lnTo>
                <a:lnTo>
                  <a:pt x="0" y="12120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 flipV="1">
            <a:off x="9786485" y="8891954"/>
            <a:ext cx="9655271" cy="4405218"/>
          </a:xfrm>
          <a:custGeom>
            <a:avLst/>
            <a:gdLst/>
            <a:ahLst/>
            <a:cxnLst/>
            <a:rect l="l" t="t" r="r" b="b"/>
            <a:pathLst>
              <a:path w="9655271" h="4405218">
                <a:moveTo>
                  <a:pt x="9655271" y="4405218"/>
                </a:moveTo>
                <a:lnTo>
                  <a:pt x="0" y="4405218"/>
                </a:lnTo>
                <a:lnTo>
                  <a:pt x="0" y="0"/>
                </a:lnTo>
                <a:lnTo>
                  <a:pt x="9655271" y="0"/>
                </a:lnTo>
                <a:lnTo>
                  <a:pt x="9655271" y="4405218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>
            <a:off x="11278142" y="-3162300"/>
            <a:ext cx="10038331" cy="4579989"/>
          </a:xfrm>
          <a:custGeom>
            <a:avLst/>
            <a:gdLst/>
            <a:ahLst/>
            <a:cxnLst/>
            <a:rect l="l" t="t" r="r" b="b"/>
            <a:pathLst>
              <a:path w="10038331" h="4579989">
                <a:moveTo>
                  <a:pt x="10038331" y="0"/>
                </a:moveTo>
                <a:lnTo>
                  <a:pt x="0" y="0"/>
                </a:lnTo>
                <a:lnTo>
                  <a:pt x="0" y="4579989"/>
                </a:lnTo>
                <a:lnTo>
                  <a:pt x="10038331" y="4579989"/>
                </a:lnTo>
                <a:lnTo>
                  <a:pt x="10038331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V="1">
            <a:off x="-591143" y="8924192"/>
            <a:ext cx="9655271" cy="4405218"/>
          </a:xfrm>
          <a:custGeom>
            <a:avLst/>
            <a:gdLst/>
            <a:ahLst/>
            <a:cxnLst/>
            <a:rect l="l" t="t" r="r" b="b"/>
            <a:pathLst>
              <a:path w="9655271" h="4405218">
                <a:moveTo>
                  <a:pt x="0" y="4405218"/>
                </a:moveTo>
                <a:lnTo>
                  <a:pt x="9655271" y="4405218"/>
                </a:lnTo>
                <a:lnTo>
                  <a:pt x="9655271" y="0"/>
                </a:lnTo>
                <a:lnTo>
                  <a:pt x="0" y="0"/>
                </a:lnTo>
                <a:lnTo>
                  <a:pt x="0" y="4405218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380485" y="380485"/>
            <a:ext cx="1296430" cy="1296430"/>
          </a:xfrm>
          <a:custGeom>
            <a:avLst/>
            <a:gdLst/>
            <a:ahLst/>
            <a:cxnLst/>
            <a:rect l="l" t="t" r="r" b="b"/>
            <a:pathLst>
              <a:path w="1296430" h="1296430">
                <a:moveTo>
                  <a:pt x="0" y="0"/>
                </a:moveTo>
                <a:lnTo>
                  <a:pt x="1296430" y="0"/>
                </a:lnTo>
                <a:lnTo>
                  <a:pt x="1296430" y="1296430"/>
                </a:lnTo>
                <a:lnTo>
                  <a:pt x="0" y="12964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7229424" y="9258300"/>
            <a:ext cx="640109" cy="640109"/>
          </a:xfrm>
          <a:custGeom>
            <a:avLst/>
            <a:gdLst/>
            <a:ahLst/>
            <a:cxnLst/>
            <a:rect l="l" t="t" r="r" b="b"/>
            <a:pathLst>
              <a:path w="640109" h="640109">
                <a:moveTo>
                  <a:pt x="0" y="0"/>
                </a:moveTo>
                <a:lnTo>
                  <a:pt x="640108" y="0"/>
                </a:lnTo>
                <a:lnTo>
                  <a:pt x="640108" y="640109"/>
                </a:lnTo>
                <a:lnTo>
                  <a:pt x="0" y="6401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562216" y="8323997"/>
            <a:ext cx="466484" cy="466484"/>
          </a:xfrm>
          <a:custGeom>
            <a:avLst/>
            <a:gdLst/>
            <a:ahLst/>
            <a:cxnLst/>
            <a:rect l="l" t="t" r="r" b="b"/>
            <a:pathLst>
              <a:path w="466484" h="466484">
                <a:moveTo>
                  <a:pt x="0" y="0"/>
                </a:moveTo>
                <a:lnTo>
                  <a:pt x="466484" y="0"/>
                </a:lnTo>
                <a:lnTo>
                  <a:pt x="466484" y="466484"/>
                </a:lnTo>
                <a:lnTo>
                  <a:pt x="0" y="46648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TextBox 16">
            <a:extLst>
              <a:ext uri="{FF2B5EF4-FFF2-40B4-BE49-F238E27FC236}">
                <a16:creationId xmlns:a16="http://schemas.microsoft.com/office/drawing/2014/main" id="{2962026D-96BF-D998-00B3-369AE147A905}"/>
              </a:ext>
            </a:extLst>
          </p:cNvPr>
          <p:cNvSpPr txBox="1"/>
          <p:nvPr/>
        </p:nvSpPr>
        <p:spPr>
          <a:xfrm>
            <a:off x="795458" y="1850244"/>
            <a:ext cx="5071942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78"/>
              </a:lnSpc>
            </a:pPr>
            <a:r>
              <a:rPr lang="en-US" sz="4134" b="1" dirty="0">
                <a:solidFill>
                  <a:srgbClr val="DD6262"/>
                </a:solidFill>
                <a:latin typeface="Nourd Bold"/>
                <a:ea typeface="Nourd Bold"/>
                <a:cs typeface="Nourd Bold"/>
                <a:sym typeface="Nourd Bold"/>
              </a:rPr>
              <a:t>ASR Bar Graph Visualization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E1CA98-536E-8FB7-25FD-2CEBF0B83985}"/>
              </a:ext>
            </a:extLst>
          </p:cNvPr>
          <p:cNvGrpSpPr/>
          <p:nvPr/>
        </p:nvGrpSpPr>
        <p:grpSpPr>
          <a:xfrm>
            <a:off x="6663034" y="446002"/>
            <a:ext cx="6595766" cy="9826344"/>
            <a:chOff x="6663034" y="446002"/>
            <a:chExt cx="6595766" cy="982634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BEBB3B8-3374-A848-A061-CCEB1609B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63034" y="651416"/>
              <a:ext cx="6413953" cy="962093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0A3B1D3-7CC9-5638-E889-DE50B56E0E6C}"/>
                </a:ext>
              </a:extLst>
            </p:cNvPr>
            <p:cNvSpPr/>
            <p:nvPr/>
          </p:nvSpPr>
          <p:spPr>
            <a:xfrm>
              <a:off x="12787968" y="446002"/>
              <a:ext cx="470832" cy="766273"/>
            </a:xfrm>
            <a:prstGeom prst="rect">
              <a:avLst/>
            </a:prstGeom>
            <a:solidFill>
              <a:srgbClr val="FFF3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0EB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6968" y="-3018524"/>
            <a:ext cx="10038331" cy="4579989"/>
          </a:xfrm>
          <a:custGeom>
            <a:avLst/>
            <a:gdLst/>
            <a:ahLst/>
            <a:cxnLst/>
            <a:rect l="l" t="t" r="r" b="b"/>
            <a:pathLst>
              <a:path w="10038331" h="4579989">
                <a:moveTo>
                  <a:pt x="0" y="0"/>
                </a:moveTo>
                <a:lnTo>
                  <a:pt x="10038331" y="0"/>
                </a:lnTo>
                <a:lnTo>
                  <a:pt x="10038331" y="4579989"/>
                </a:lnTo>
                <a:lnTo>
                  <a:pt x="0" y="45799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6165076" y="1333500"/>
            <a:ext cx="2656324" cy="1023892"/>
          </a:xfrm>
          <a:custGeom>
            <a:avLst/>
            <a:gdLst/>
            <a:ahLst/>
            <a:cxnLst/>
            <a:rect l="l" t="t" r="r" b="b"/>
            <a:pathLst>
              <a:path w="2656324" h="1023892">
                <a:moveTo>
                  <a:pt x="0" y="0"/>
                </a:moveTo>
                <a:lnTo>
                  <a:pt x="2656324" y="0"/>
                </a:lnTo>
                <a:lnTo>
                  <a:pt x="2656324" y="1023892"/>
                </a:lnTo>
                <a:lnTo>
                  <a:pt x="0" y="1023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flipH="1" flipV="1">
            <a:off x="9223872" y="8924192"/>
            <a:ext cx="9655271" cy="4405218"/>
          </a:xfrm>
          <a:custGeom>
            <a:avLst/>
            <a:gdLst/>
            <a:ahLst/>
            <a:cxnLst/>
            <a:rect l="l" t="t" r="r" b="b"/>
            <a:pathLst>
              <a:path w="9655271" h="4405218">
                <a:moveTo>
                  <a:pt x="9655271" y="4405218"/>
                </a:moveTo>
                <a:lnTo>
                  <a:pt x="0" y="4405218"/>
                </a:lnTo>
                <a:lnTo>
                  <a:pt x="0" y="0"/>
                </a:lnTo>
                <a:lnTo>
                  <a:pt x="9655271" y="0"/>
                </a:lnTo>
                <a:lnTo>
                  <a:pt x="9655271" y="4405218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flipH="1">
            <a:off x="8406637" y="-3018524"/>
            <a:ext cx="10038331" cy="4579989"/>
          </a:xfrm>
          <a:custGeom>
            <a:avLst/>
            <a:gdLst/>
            <a:ahLst/>
            <a:cxnLst/>
            <a:rect l="l" t="t" r="r" b="b"/>
            <a:pathLst>
              <a:path w="10038331" h="4579989">
                <a:moveTo>
                  <a:pt x="10038331" y="0"/>
                </a:moveTo>
                <a:lnTo>
                  <a:pt x="0" y="0"/>
                </a:lnTo>
                <a:lnTo>
                  <a:pt x="0" y="4579989"/>
                </a:lnTo>
                <a:lnTo>
                  <a:pt x="10038331" y="4579989"/>
                </a:lnTo>
                <a:lnTo>
                  <a:pt x="10038331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flipV="1">
            <a:off x="-591143" y="8924192"/>
            <a:ext cx="9655271" cy="4405218"/>
          </a:xfrm>
          <a:custGeom>
            <a:avLst/>
            <a:gdLst/>
            <a:ahLst/>
            <a:cxnLst/>
            <a:rect l="l" t="t" r="r" b="b"/>
            <a:pathLst>
              <a:path w="9655271" h="4405218">
                <a:moveTo>
                  <a:pt x="0" y="4405218"/>
                </a:moveTo>
                <a:lnTo>
                  <a:pt x="9655271" y="4405218"/>
                </a:lnTo>
                <a:lnTo>
                  <a:pt x="9655271" y="0"/>
                </a:lnTo>
                <a:lnTo>
                  <a:pt x="0" y="0"/>
                </a:lnTo>
                <a:lnTo>
                  <a:pt x="0" y="4405218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564293" y="265035"/>
            <a:ext cx="1296430" cy="1296430"/>
          </a:xfrm>
          <a:custGeom>
            <a:avLst/>
            <a:gdLst/>
            <a:ahLst/>
            <a:cxnLst/>
            <a:rect l="l" t="t" r="r" b="b"/>
            <a:pathLst>
              <a:path w="1296430" h="1296430">
                <a:moveTo>
                  <a:pt x="0" y="0"/>
                </a:moveTo>
                <a:lnTo>
                  <a:pt x="1296431" y="0"/>
                </a:lnTo>
                <a:lnTo>
                  <a:pt x="1296431" y="1296430"/>
                </a:lnTo>
                <a:lnTo>
                  <a:pt x="0" y="12964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6939246" y="8790481"/>
            <a:ext cx="640109" cy="640109"/>
          </a:xfrm>
          <a:custGeom>
            <a:avLst/>
            <a:gdLst/>
            <a:ahLst/>
            <a:cxnLst/>
            <a:rect l="l" t="t" r="r" b="b"/>
            <a:pathLst>
              <a:path w="640109" h="640109">
                <a:moveTo>
                  <a:pt x="0" y="0"/>
                </a:moveTo>
                <a:lnTo>
                  <a:pt x="640108" y="0"/>
                </a:lnTo>
                <a:lnTo>
                  <a:pt x="640108" y="640109"/>
                </a:lnTo>
                <a:lnTo>
                  <a:pt x="0" y="6401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9" name="TextBox 16">
            <a:extLst>
              <a:ext uri="{FF2B5EF4-FFF2-40B4-BE49-F238E27FC236}">
                <a16:creationId xmlns:a16="http://schemas.microsoft.com/office/drawing/2014/main" id="{86D267F6-3347-2952-D9BF-60CF72E11F25}"/>
              </a:ext>
            </a:extLst>
          </p:cNvPr>
          <p:cNvSpPr txBox="1"/>
          <p:nvPr/>
        </p:nvSpPr>
        <p:spPr>
          <a:xfrm>
            <a:off x="5122371" y="1066799"/>
            <a:ext cx="8043258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78"/>
              </a:lnSpc>
            </a:pPr>
            <a:r>
              <a:rPr lang="en-US" sz="4134" b="1" dirty="0">
                <a:solidFill>
                  <a:srgbClr val="DD6262"/>
                </a:solidFill>
                <a:latin typeface="Nourd Bold"/>
                <a:ea typeface="Nourd Bold"/>
                <a:cs typeface="Nourd Bold"/>
                <a:sym typeface="Nourd Bold"/>
              </a:rPr>
              <a:t>Demographic and Incidence Visualization</a:t>
            </a:r>
          </a:p>
        </p:txBody>
      </p:sp>
      <p:pic>
        <p:nvPicPr>
          <p:cNvPr id="51" name="Picture 5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A42A86B-1384-D703-B8B0-C59542AC0D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"/>
          <a:stretch/>
        </p:blipFill>
        <p:spPr>
          <a:xfrm>
            <a:off x="8951422" y="2591108"/>
            <a:ext cx="8631769" cy="6381533"/>
          </a:xfrm>
          <a:prstGeom prst="rect">
            <a:avLst/>
          </a:prstGeom>
        </p:spPr>
      </p:pic>
      <p:pic>
        <p:nvPicPr>
          <p:cNvPr id="53" name="Picture 5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1289103-403F-552A-8A6C-23BF19BE73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13" y="2570293"/>
            <a:ext cx="7772400" cy="64206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605</Words>
  <Application>Microsoft Macintosh PowerPoint</Application>
  <PresentationFormat>Custom</PresentationFormat>
  <Paragraphs>49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Meow Script</vt:lpstr>
      <vt:lpstr>Nourd</vt:lpstr>
      <vt:lpstr>Nourd Bold</vt:lpstr>
      <vt:lpstr>Calibri</vt:lpstr>
      <vt:lpstr>Aptos</vt:lpstr>
      <vt:lpstr>Arial Nova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Prospectus</dc:title>
  <cp:lastModifiedBy>Hannon, Alia</cp:lastModifiedBy>
  <cp:revision>55</cp:revision>
  <dcterms:created xsi:type="dcterms:W3CDTF">2006-08-16T00:00:00Z</dcterms:created>
  <dcterms:modified xsi:type="dcterms:W3CDTF">2025-05-06T18:04:41Z</dcterms:modified>
  <dc:identifier>DAGmnFgvFQo</dc:identifier>
</cp:coreProperties>
</file>