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4"/>
  </p:sldMasterIdLst>
  <p:notesMasterIdLst>
    <p:notesMasterId r:id="rId24"/>
  </p:notesMasterIdLst>
  <p:sldIdLst>
    <p:sldId id="256" r:id="rId5"/>
    <p:sldId id="398" r:id="rId6"/>
    <p:sldId id="399" r:id="rId7"/>
    <p:sldId id="401" r:id="rId8"/>
    <p:sldId id="412" r:id="rId9"/>
    <p:sldId id="408" r:id="rId10"/>
    <p:sldId id="407" r:id="rId11"/>
    <p:sldId id="417" r:id="rId12"/>
    <p:sldId id="423" r:id="rId13"/>
    <p:sldId id="425" r:id="rId14"/>
    <p:sldId id="409" r:id="rId15"/>
    <p:sldId id="426" r:id="rId16"/>
    <p:sldId id="406" r:id="rId17"/>
    <p:sldId id="405" r:id="rId18"/>
    <p:sldId id="419" r:id="rId19"/>
    <p:sldId id="422" r:id="rId20"/>
    <p:sldId id="418" r:id="rId21"/>
    <p:sldId id="400" r:id="rId22"/>
    <p:sldId id="40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7499A4E-12D6-48B1-A5B7-96089CE5855B}">
          <p14:sldIdLst>
            <p14:sldId id="256"/>
            <p14:sldId id="398"/>
            <p14:sldId id="399"/>
            <p14:sldId id="401"/>
            <p14:sldId id="412"/>
            <p14:sldId id="408"/>
            <p14:sldId id="407"/>
            <p14:sldId id="417"/>
            <p14:sldId id="423"/>
            <p14:sldId id="425"/>
            <p14:sldId id="409"/>
            <p14:sldId id="426"/>
            <p14:sldId id="406"/>
            <p14:sldId id="405"/>
            <p14:sldId id="419"/>
            <p14:sldId id="422"/>
            <p14:sldId id="418"/>
            <p14:sldId id="400"/>
            <p14:sldId id="40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67" autoAdjust="0"/>
    <p:restoredTop sz="93937" autoAdjust="0"/>
  </p:normalViewPr>
  <p:slideViewPr>
    <p:cSldViewPr>
      <p:cViewPr varScale="1">
        <p:scale>
          <a:sx n="70" d="100"/>
          <a:sy n="70" d="100"/>
        </p:scale>
        <p:origin x="240"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67E3C-A805-4539-81B7-B870DE4019D6}" type="datetimeFigureOut">
              <a:rPr lang="en-US" smtClean="0"/>
              <a:t>12/10/2019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C45E57-4AD0-40F3-9798-8B1BED328BF1}" type="slidenum">
              <a:rPr lang="en-US" smtClean="0"/>
              <a:t>‹#›</a:t>
            </a:fld>
            <a:endParaRPr lang="en-US"/>
          </a:p>
        </p:txBody>
      </p:sp>
    </p:spTree>
    <p:extLst>
      <p:ext uri="{BB962C8B-B14F-4D97-AF65-F5344CB8AC3E}">
        <p14:creationId xmlns:p14="http://schemas.microsoft.com/office/powerpoint/2010/main" val="4005317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73BD3-EFD7-438B-913D-53ADD090ED8A}"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38931-6F3A-4A4A-B2CF-D64C5D18F8F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1E1597D3-0311-4B8A-A36E-3EB68DEDA1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02236"/>
            <a:ext cx="9144000" cy="857250"/>
          </a:xfrm>
          <a:prstGeom prst="rect">
            <a:avLst/>
          </a:prstGeom>
        </p:spPr>
      </p:pic>
      <p:pic>
        <p:nvPicPr>
          <p:cNvPr id="11" name="Picture 10">
            <a:extLst>
              <a:ext uri="{FF2B5EF4-FFF2-40B4-BE49-F238E27FC236}">
                <a16:creationId xmlns:a16="http://schemas.microsoft.com/office/drawing/2014/main" id="{74BB5512-3E42-4371-BE51-D695D598750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771531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73BD3-EFD7-438B-913D-53ADD090ED8A}"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54670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73BD3-EFD7-438B-913D-53ADD090ED8A}"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1300292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7E5214-E4A0-49EB-AEBE-7FE28D84ACBA}"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3A018-48AC-49D2-9A58-8FFB1506EE6B}" type="slidenum">
              <a:rPr lang="en-US" smtClean="0"/>
              <a:t>‹#›</a:t>
            </a:fld>
            <a:endParaRPr lang="en-US"/>
          </a:p>
        </p:txBody>
      </p:sp>
    </p:spTree>
    <p:extLst>
      <p:ext uri="{BB962C8B-B14F-4D97-AF65-F5344CB8AC3E}">
        <p14:creationId xmlns:p14="http://schemas.microsoft.com/office/powerpoint/2010/main" val="933801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373BD3-EFD7-438B-913D-53ADD090ED8A}"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38931-6F3A-4A4A-B2CF-D64C5D18F8F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16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373BD3-EFD7-438B-913D-53ADD090ED8A}"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34587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373BD3-EFD7-438B-913D-53ADD090ED8A}" type="datetimeFigureOut">
              <a:rPr lang="en-US" smtClean="0"/>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415696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373BD3-EFD7-438B-913D-53ADD090ED8A}" type="datetimeFigureOut">
              <a:rPr lang="en-US" smtClean="0"/>
              <a:t>12/10/2019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424964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3373BD3-EFD7-438B-913D-53ADD090ED8A}" type="datetimeFigureOut">
              <a:rPr lang="en-US" smtClean="0"/>
              <a:t>12/10/2019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91701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3373BD3-EFD7-438B-913D-53ADD090ED8A}" type="datetimeFigureOut">
              <a:rPr lang="en-US" smtClean="0"/>
              <a:t>12/10/2019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838931-6F3A-4A4A-B2CF-D64C5D18F8F6}" type="slidenum">
              <a:rPr lang="en-US" smtClean="0"/>
              <a:t>‹#›</a:t>
            </a:fld>
            <a:endParaRPr lang="en-US"/>
          </a:p>
        </p:txBody>
      </p:sp>
    </p:spTree>
    <p:extLst>
      <p:ext uri="{BB962C8B-B14F-4D97-AF65-F5344CB8AC3E}">
        <p14:creationId xmlns:p14="http://schemas.microsoft.com/office/powerpoint/2010/main" val="2897727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373BD3-EFD7-438B-913D-53ADD090ED8A}"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808159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17E5214-E4A0-49EB-AEBE-7FE28D84ACBA}" type="datetimeFigureOut">
              <a:rPr lang="en-US" smtClean="0"/>
              <a:t>12/10/2019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4E3A018-48AC-49D2-9A58-8FFB1506EE6B}"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026B640-BFC3-4683-AEA8-AE78A1146FA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02236"/>
            <a:ext cx="9144000" cy="857250"/>
          </a:xfrm>
          <a:prstGeom prst="rect">
            <a:avLst/>
          </a:prstGeom>
        </p:spPr>
      </p:pic>
      <p:sp>
        <p:nvSpPr>
          <p:cNvPr id="12" name="Title 1">
            <a:extLst>
              <a:ext uri="{FF2B5EF4-FFF2-40B4-BE49-F238E27FC236}">
                <a16:creationId xmlns:a16="http://schemas.microsoft.com/office/drawing/2014/main" id="{1DFFD952-2FA2-493C-A665-9C9EF3FECB35}"/>
              </a:ext>
            </a:extLst>
          </p:cNvPr>
          <p:cNvSpPr txBox="1">
            <a:spLocks/>
          </p:cNvSpPr>
          <p:nvPr userDrawn="1"/>
        </p:nvSpPr>
        <p:spPr>
          <a:xfrm>
            <a:off x="0" y="-2199"/>
            <a:ext cx="9144000" cy="1143000"/>
          </a:xfrm>
          <a:prstGeom prst="rect">
            <a:avLst/>
          </a:prstGeom>
          <a:solidFill>
            <a:schemeClr val="tx1">
              <a:lumMod val="75000"/>
              <a:lumOff val="25000"/>
            </a:schemeClr>
          </a:solidFill>
        </p:spPr>
        <p:txBody>
          <a:bodyPr/>
          <a:lstStyle>
            <a:lvl1pPr algn="ctr" defTabSz="914400" rtl="0" eaLnBrk="1" latinLnBrk="0" hangingPunct="1">
              <a:spcBef>
                <a:spcPct val="0"/>
              </a:spcBef>
              <a:buNone/>
              <a:defRPr sz="4400" kern="1200">
                <a:solidFill>
                  <a:schemeClr val="bg1"/>
                </a:solidFill>
                <a:latin typeface="+mj-lt"/>
                <a:ea typeface="+mj-ea"/>
                <a:cs typeface="+mj-cs"/>
              </a:defRPr>
            </a:lvl1pPr>
          </a:lstStyle>
          <a:p>
            <a:pPr>
              <a:lnSpc>
                <a:spcPct val="150000"/>
              </a:lnSpc>
            </a:pPr>
            <a:r>
              <a:rPr lang="en-US" dirty="0">
                <a:latin typeface="Franklin Gothic Medium" pitchFamily="34" charset="0"/>
              </a:rPr>
              <a:t>Click to edit Master title style</a:t>
            </a:r>
          </a:p>
        </p:txBody>
      </p:sp>
    </p:spTree>
    <p:extLst>
      <p:ext uri="{BB962C8B-B14F-4D97-AF65-F5344CB8AC3E}">
        <p14:creationId xmlns:p14="http://schemas.microsoft.com/office/powerpoint/2010/main" val="924417661"/>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600" y="489760"/>
            <a:ext cx="8138160" cy="4161360"/>
          </a:xfrm>
        </p:spPr>
        <p:txBody>
          <a:bodyPr>
            <a:normAutofit/>
          </a:bodyPr>
          <a:lstStyle/>
          <a:p>
            <a:r>
              <a:rPr lang="en-US" dirty="0"/>
              <a:t>IST 687 </a:t>
            </a:r>
            <a:br>
              <a:rPr lang="en-US" dirty="0"/>
            </a:br>
            <a:r>
              <a:rPr lang="en-US" dirty="0"/>
              <a:t>Hyatt Hotel</a:t>
            </a:r>
            <a:br>
              <a:rPr lang="en-US" dirty="0"/>
            </a:br>
            <a:r>
              <a:rPr lang="en-US" dirty="0"/>
              <a:t>Dataset Analysis</a:t>
            </a:r>
          </a:p>
        </p:txBody>
      </p:sp>
      <p:sp>
        <p:nvSpPr>
          <p:cNvPr id="10" name="Rectangle 9">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825038" y="5225240"/>
            <a:ext cx="7543800" cy="1143000"/>
          </a:xfrm>
        </p:spPr>
        <p:txBody>
          <a:bodyPr>
            <a:normAutofit/>
          </a:bodyPr>
          <a:lstStyle/>
          <a:p>
            <a:pPr>
              <a:spcBef>
                <a:spcPts val="600"/>
              </a:spcBef>
            </a:pPr>
            <a:r>
              <a:rPr lang="en-US" sz="2200">
                <a:solidFill>
                  <a:srgbClr val="FFFFFF"/>
                </a:solidFill>
              </a:rPr>
              <a:t>Team 4</a:t>
            </a:r>
          </a:p>
          <a:p>
            <a:pPr>
              <a:spcBef>
                <a:spcPts val="600"/>
              </a:spcBef>
            </a:pPr>
            <a:r>
              <a:rPr lang="en-US" sz="2200">
                <a:solidFill>
                  <a:srgbClr val="FFFFFF"/>
                </a:solidFill>
              </a:rPr>
              <a:t>[ELIZABETH SCHAUB, Daniel Pearl, Travis tRan,</a:t>
            </a:r>
            <a:br>
              <a:rPr lang="en-US" sz="2200">
                <a:solidFill>
                  <a:srgbClr val="FFFFFF"/>
                </a:solidFill>
              </a:rPr>
            </a:br>
            <a:r>
              <a:rPr lang="en-US" sz="2200">
                <a:solidFill>
                  <a:srgbClr val="FFFFFF"/>
                </a:solidFill>
              </a:rPr>
              <a:t>Laura Lamoureux]</a:t>
            </a:r>
          </a:p>
        </p:txBody>
      </p:sp>
      <p:pic>
        <p:nvPicPr>
          <p:cNvPr id="1026" name="Picture 2" descr="Image result for Hyatt Hotels northwest United States">
            <a:extLst>
              <a:ext uri="{FF2B5EF4-FFF2-40B4-BE49-F238E27FC236}">
                <a16:creationId xmlns:a16="http://schemas.microsoft.com/office/drawing/2014/main" id="{01D8134E-E7A6-47AF-B09F-8A586710BC24}"/>
              </a:ext>
            </a:extLst>
          </p:cNvPr>
          <p:cNvPicPr>
            <a:picLocks noChangeAspect="1" noChangeArrowheads="1"/>
          </p:cNvPicPr>
          <p:nvPr/>
        </p:nvPicPr>
        <p:blipFill>
          <a:blip r:embed="rId2">
            <a:alphaModFix amt="27000"/>
            <a:extLst>
              <a:ext uri="{28A0092B-C50C-407E-A947-70E740481C1C}">
                <a14:useLocalDpi xmlns:a14="http://schemas.microsoft.com/office/drawing/2010/main" val="0"/>
              </a:ext>
            </a:extLst>
          </a:blip>
          <a:srcRect/>
          <a:stretch>
            <a:fillRect/>
          </a:stretch>
        </p:blipFill>
        <p:spPr bwMode="auto">
          <a:xfrm>
            <a:off x="381000" y="93751"/>
            <a:ext cx="8534400" cy="477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8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60B40F1-BE0D-402F-83BB-4DD17C3FA148}"/>
              </a:ext>
            </a:extLst>
          </p:cNvPr>
          <p:cNvSpPr/>
          <p:nvPr/>
        </p:nvSpPr>
        <p:spPr>
          <a:xfrm>
            <a:off x="342900" y="685800"/>
            <a:ext cx="8458200" cy="369332"/>
          </a:xfrm>
          <a:prstGeom prst="rect">
            <a:avLst/>
          </a:prstGeom>
        </p:spPr>
        <p:txBody>
          <a:bodyPr wrap="square">
            <a:spAutoFit/>
          </a:bodyPr>
          <a:lstStyle/>
          <a:p>
            <a:pPr>
              <a:spcBef>
                <a:spcPts val="1200"/>
              </a:spcBef>
              <a:spcAft>
                <a:spcPts val="1200"/>
              </a:spcAft>
            </a:pPr>
            <a:r>
              <a:rPr lang="en-US" b="1" dirty="0">
                <a:solidFill>
                  <a:srgbClr val="000000"/>
                </a:solidFill>
                <a:latin typeface="Arial" panose="020B0604020202020204" pitchFamily="34" charset="0"/>
              </a:rPr>
              <a:t>Which hotels have the worst NPS Percentage?</a:t>
            </a:r>
            <a:endParaRPr lang="en-US" b="1" dirty="0"/>
          </a:p>
        </p:txBody>
      </p:sp>
      <p:pic>
        <p:nvPicPr>
          <p:cNvPr id="4" name="Picture 3" descr="A screenshot of a cell phone&#10;&#10;Description automatically generated">
            <a:extLst>
              <a:ext uri="{FF2B5EF4-FFF2-40B4-BE49-F238E27FC236}">
                <a16:creationId xmlns:a16="http://schemas.microsoft.com/office/drawing/2014/main" id="{64479BDE-C280-3342-9FC6-85FEF7959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9283" y="106184"/>
            <a:ext cx="3024231" cy="2616200"/>
          </a:xfrm>
          <a:prstGeom prst="rect">
            <a:avLst/>
          </a:prstGeom>
        </p:spPr>
      </p:pic>
      <p:sp>
        <p:nvSpPr>
          <p:cNvPr id="2" name="TextBox 1">
            <a:extLst>
              <a:ext uri="{FF2B5EF4-FFF2-40B4-BE49-F238E27FC236}">
                <a16:creationId xmlns:a16="http://schemas.microsoft.com/office/drawing/2014/main" id="{5155B8FC-DAF4-CF48-B6E7-AAE86BAE0998}"/>
              </a:ext>
            </a:extLst>
          </p:cNvPr>
          <p:cNvSpPr txBox="1"/>
          <p:nvPr/>
        </p:nvSpPr>
        <p:spPr>
          <a:xfrm>
            <a:off x="5759283" y="2804279"/>
            <a:ext cx="302423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More successful hotels can be emulated and used as a model for these low scoring hotels.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Recommended that cross-training occurs between managers of varying hotels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will hopefully see the histogram shift to the right after implementation.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E4B9B9DD-4629-3D47-AC80-529D10CCB2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454" y="1219200"/>
            <a:ext cx="5334000" cy="4614333"/>
          </a:xfrm>
          <a:prstGeom prst="rect">
            <a:avLst/>
          </a:prstGeom>
        </p:spPr>
      </p:pic>
    </p:spTree>
    <p:extLst>
      <p:ext uri="{BB962C8B-B14F-4D97-AF65-F5344CB8AC3E}">
        <p14:creationId xmlns:p14="http://schemas.microsoft.com/office/powerpoint/2010/main" val="387177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60B40F1-BE0D-402F-83BB-4DD17C3FA148}"/>
              </a:ext>
            </a:extLst>
          </p:cNvPr>
          <p:cNvSpPr/>
          <p:nvPr/>
        </p:nvSpPr>
        <p:spPr>
          <a:xfrm>
            <a:off x="342900" y="685800"/>
            <a:ext cx="8458200" cy="400110"/>
          </a:xfrm>
          <a:prstGeom prst="rect">
            <a:avLst/>
          </a:prstGeom>
        </p:spPr>
        <p:txBody>
          <a:bodyPr wrap="square">
            <a:spAutoFit/>
          </a:bodyPr>
          <a:lstStyle/>
          <a:p>
            <a:r>
              <a:rPr lang="en-US" sz="2000" b="1" dirty="0"/>
              <a:t>How does reason for stay impact the NPS?</a:t>
            </a:r>
            <a:endParaRPr lang="en-US" dirty="0"/>
          </a:p>
        </p:txBody>
      </p:sp>
      <p:sp>
        <p:nvSpPr>
          <p:cNvPr id="4" name="Rectangle 3">
            <a:extLst>
              <a:ext uri="{FF2B5EF4-FFF2-40B4-BE49-F238E27FC236}">
                <a16:creationId xmlns:a16="http://schemas.microsoft.com/office/drawing/2014/main" id="{64430039-8142-3B44-BD16-784E56B62139}"/>
              </a:ext>
            </a:extLst>
          </p:cNvPr>
          <p:cNvSpPr/>
          <p:nvPr/>
        </p:nvSpPr>
        <p:spPr>
          <a:xfrm>
            <a:off x="1447800" y="1457857"/>
            <a:ext cx="2286000" cy="646331"/>
          </a:xfrm>
          <a:prstGeom prst="rect">
            <a:avLst/>
          </a:prstGeom>
        </p:spPr>
        <p:txBody>
          <a:bodyPr wrap="square">
            <a:spAutoFit/>
          </a:bodyPr>
          <a:lstStyle/>
          <a:p>
            <a:r>
              <a:rPr lang="en-US" dirty="0"/>
              <a:t>LEISURE  		0.715</a:t>
            </a:r>
          </a:p>
          <a:p>
            <a:r>
              <a:rPr lang="en-US" dirty="0"/>
              <a:t>BUSINESS 	0.698</a:t>
            </a:r>
          </a:p>
        </p:txBody>
      </p:sp>
      <p:pic>
        <p:nvPicPr>
          <p:cNvPr id="5" name="Picture 4" descr="A picture containing screenshot&#10;&#10;Description automatically generated">
            <a:extLst>
              <a:ext uri="{FF2B5EF4-FFF2-40B4-BE49-F238E27FC236}">
                <a16:creationId xmlns:a16="http://schemas.microsoft.com/office/drawing/2014/main" id="{AAFA3400-E14B-0644-9E58-581019EC4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499581"/>
            <a:ext cx="4038600" cy="3493710"/>
          </a:xfrm>
          <a:prstGeom prst="rect">
            <a:avLst/>
          </a:prstGeom>
        </p:spPr>
      </p:pic>
      <p:sp>
        <p:nvSpPr>
          <p:cNvPr id="2" name="TextBox 1">
            <a:extLst>
              <a:ext uri="{FF2B5EF4-FFF2-40B4-BE49-F238E27FC236}">
                <a16:creationId xmlns:a16="http://schemas.microsoft.com/office/drawing/2014/main" id="{2B9754A2-FFA1-8F4C-A6EC-081CE056C114}"/>
              </a:ext>
            </a:extLst>
          </p:cNvPr>
          <p:cNvSpPr txBox="1"/>
          <p:nvPr/>
        </p:nvSpPr>
        <p:spPr>
          <a:xfrm>
            <a:off x="5222823" y="1456972"/>
            <a:ext cx="3424271" cy="646331"/>
          </a:xfrm>
          <a:prstGeom prst="rect">
            <a:avLst/>
          </a:prstGeom>
          <a:noFill/>
        </p:spPr>
        <p:txBody>
          <a:bodyPr wrap="none" rtlCol="0">
            <a:spAutoFit/>
          </a:bodyPr>
          <a:lstStyle/>
          <a:p>
            <a:pPr marL="285750" indent="-285750">
              <a:buFont typeface="Arial" panose="020B0604020202020204" pitchFamily="34" charset="0"/>
              <a:buChar char="•"/>
            </a:pPr>
            <a:r>
              <a:rPr lang="en-US" dirty="0"/>
              <a:t>Adjusted R-squared:  1.971e-05</a:t>
            </a:r>
          </a:p>
          <a:p>
            <a:pPr marL="285750" indent="-285750">
              <a:buFont typeface="Arial" panose="020B0604020202020204" pitchFamily="34" charset="0"/>
              <a:buChar char="•"/>
            </a:pPr>
            <a:r>
              <a:rPr lang="en-US" dirty="0"/>
              <a:t>p-value: 0.2399</a:t>
            </a:r>
          </a:p>
        </p:txBody>
      </p:sp>
      <p:sp>
        <p:nvSpPr>
          <p:cNvPr id="6" name="TextBox 5">
            <a:extLst>
              <a:ext uri="{FF2B5EF4-FFF2-40B4-BE49-F238E27FC236}">
                <a16:creationId xmlns:a16="http://schemas.microsoft.com/office/drawing/2014/main" id="{1B82AFCA-66C9-4A48-89B6-AEF47F114DA9}"/>
              </a:ext>
            </a:extLst>
          </p:cNvPr>
          <p:cNvSpPr txBox="1"/>
          <p:nvPr/>
        </p:nvSpPr>
        <p:spPr>
          <a:xfrm>
            <a:off x="5168744" y="2815275"/>
            <a:ext cx="342427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Regression analysis shows that reason for stay does not have  a significant impact on NPS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difference in percentage between guest staying for business and leisure is 0.017 which is a very minimal difference between these two groups.</a:t>
            </a:r>
          </a:p>
        </p:txBody>
      </p:sp>
    </p:spTree>
    <p:extLst>
      <p:ext uri="{BB962C8B-B14F-4D97-AF65-F5344CB8AC3E}">
        <p14:creationId xmlns:p14="http://schemas.microsoft.com/office/powerpoint/2010/main" val="307872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60B40F1-BE0D-402F-83BB-4DD17C3FA148}"/>
              </a:ext>
            </a:extLst>
          </p:cNvPr>
          <p:cNvSpPr/>
          <p:nvPr/>
        </p:nvSpPr>
        <p:spPr>
          <a:xfrm>
            <a:off x="342900" y="685800"/>
            <a:ext cx="8458200" cy="400110"/>
          </a:xfrm>
          <a:prstGeom prst="rect">
            <a:avLst/>
          </a:prstGeom>
        </p:spPr>
        <p:txBody>
          <a:bodyPr wrap="square">
            <a:spAutoFit/>
          </a:bodyPr>
          <a:lstStyle/>
          <a:p>
            <a:r>
              <a:rPr lang="en-US" sz="2000" b="1" dirty="0"/>
              <a:t>Which rooms have the lowest net promoter score?</a:t>
            </a:r>
          </a:p>
        </p:txBody>
      </p:sp>
      <p:pic>
        <p:nvPicPr>
          <p:cNvPr id="4" name="Picture 3" descr="A screenshot of a cell phone&#10;&#10;Description automatically generated">
            <a:extLst>
              <a:ext uri="{FF2B5EF4-FFF2-40B4-BE49-F238E27FC236}">
                <a16:creationId xmlns:a16="http://schemas.microsoft.com/office/drawing/2014/main" id="{5AFA5D44-2050-484F-B3EC-B7E91FED0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0792" y="381001"/>
            <a:ext cx="2818701" cy="2438400"/>
          </a:xfrm>
          <a:prstGeom prst="rect">
            <a:avLst/>
          </a:prstGeom>
        </p:spPr>
      </p:pic>
      <p:sp>
        <p:nvSpPr>
          <p:cNvPr id="2" name="TextBox 1">
            <a:extLst>
              <a:ext uri="{FF2B5EF4-FFF2-40B4-BE49-F238E27FC236}">
                <a16:creationId xmlns:a16="http://schemas.microsoft.com/office/drawing/2014/main" id="{1C8933B2-B35B-4A40-A46D-FE6212ECE441}"/>
              </a:ext>
            </a:extLst>
          </p:cNvPr>
          <p:cNvSpPr txBox="1"/>
          <p:nvPr/>
        </p:nvSpPr>
        <p:spPr>
          <a:xfrm>
            <a:off x="5733206" y="3124200"/>
            <a:ext cx="306789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Perhaps the lowest ranking rooms can be altered and fixed up to raise the overall NPS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Further analysis will have to be conducted to determine the difference between the high and low rated rooms</a:t>
            </a:r>
          </a:p>
          <a:p>
            <a:pPr marL="285750" indent="-285750">
              <a:buFont typeface="Arial" panose="020B0604020202020204" pitchFamily="34" charset="0"/>
              <a:buChar char="•"/>
            </a:pPr>
            <a:endParaRPr lang="en-US" dirty="0"/>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49FA45F9-287C-564A-BC64-6A8C4C57AE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24" y="1390709"/>
            <a:ext cx="5262975" cy="4552891"/>
          </a:xfrm>
          <a:prstGeom prst="rect">
            <a:avLst/>
          </a:prstGeom>
        </p:spPr>
      </p:pic>
    </p:spTree>
    <p:extLst>
      <p:ext uri="{BB962C8B-B14F-4D97-AF65-F5344CB8AC3E}">
        <p14:creationId xmlns:p14="http://schemas.microsoft.com/office/powerpoint/2010/main" val="259673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40DB57-F01C-47B7-8DFA-E2CA28191623}"/>
              </a:ext>
            </a:extLst>
          </p:cNvPr>
          <p:cNvSpPr/>
          <p:nvPr/>
        </p:nvSpPr>
        <p:spPr>
          <a:xfrm>
            <a:off x="457200" y="762000"/>
            <a:ext cx="2895600" cy="646331"/>
          </a:xfrm>
          <a:prstGeom prst="rect">
            <a:avLst/>
          </a:prstGeom>
        </p:spPr>
        <p:txBody>
          <a:bodyPr wrap="square">
            <a:spAutoFit/>
          </a:bodyPr>
          <a:lstStyle/>
          <a:p>
            <a:pPr>
              <a:spcBef>
                <a:spcPts val="1200"/>
              </a:spcBef>
              <a:spcAft>
                <a:spcPts val="1200"/>
              </a:spcAft>
            </a:pPr>
            <a:r>
              <a:rPr lang="en-US" b="1" dirty="0">
                <a:solidFill>
                  <a:srgbClr val="000000"/>
                </a:solidFill>
                <a:latin typeface="Arial" panose="020B0604020202020204" pitchFamily="34" charset="0"/>
              </a:rPr>
              <a:t>Which age groups have the highest NPS?</a:t>
            </a:r>
            <a:endParaRPr lang="en-US" dirty="0"/>
          </a:p>
        </p:txBody>
      </p:sp>
      <p:sp>
        <p:nvSpPr>
          <p:cNvPr id="2" name="TextBox 1">
            <a:extLst>
              <a:ext uri="{FF2B5EF4-FFF2-40B4-BE49-F238E27FC236}">
                <a16:creationId xmlns:a16="http://schemas.microsoft.com/office/drawing/2014/main" id="{A04AF079-B82B-41C6-8CE8-2B7D80C3F317}"/>
              </a:ext>
            </a:extLst>
          </p:cNvPr>
          <p:cNvSpPr txBox="1"/>
          <p:nvPr/>
        </p:nvSpPr>
        <p:spPr>
          <a:xfrm>
            <a:off x="5660796" y="2819400"/>
            <a:ext cx="3276600" cy="3970318"/>
          </a:xfrm>
          <a:prstGeom prst="rect">
            <a:avLst/>
          </a:prstGeom>
          <a:noFill/>
        </p:spPr>
        <p:txBody>
          <a:bodyPr wrap="square" rtlCol="0">
            <a:spAutoFit/>
          </a:bodyPr>
          <a:lstStyle/>
          <a:p>
            <a:r>
              <a:rPr lang="en-US" b="1" dirty="0"/>
              <a:t>Conclusion: </a:t>
            </a:r>
          </a:p>
          <a:p>
            <a:r>
              <a:rPr lang="en-US" dirty="0"/>
              <a:t>Promoter scores increased with age of the survey taker. Detractor scores were higher among younger survey takers.</a:t>
            </a:r>
          </a:p>
          <a:p>
            <a:endParaRPr lang="en-US" dirty="0"/>
          </a:p>
          <a:p>
            <a:r>
              <a:rPr lang="en-US" b="1" dirty="0"/>
              <a:t>Indicated Action:</a:t>
            </a:r>
          </a:p>
          <a:p>
            <a:r>
              <a:rPr lang="en-US" dirty="0"/>
              <a:t>Age-specific marketing campaigns to address deficiencies for younger hotel guests and continue appealing to older hotel guests.</a:t>
            </a:r>
          </a:p>
          <a:p>
            <a:endParaRPr lang="en-US" dirty="0"/>
          </a:p>
          <a:p>
            <a:endParaRPr lang="en-US" dirty="0"/>
          </a:p>
        </p:txBody>
      </p:sp>
      <p:pic>
        <p:nvPicPr>
          <p:cNvPr id="5" name="Picture 4">
            <a:extLst>
              <a:ext uri="{FF2B5EF4-FFF2-40B4-BE49-F238E27FC236}">
                <a16:creationId xmlns:a16="http://schemas.microsoft.com/office/drawing/2014/main" id="{D95B858B-7B9D-4256-B739-458CE6329AA7}"/>
              </a:ext>
            </a:extLst>
          </p:cNvPr>
          <p:cNvPicPr>
            <a:picLocks noChangeAspect="1"/>
          </p:cNvPicPr>
          <p:nvPr/>
        </p:nvPicPr>
        <p:blipFill>
          <a:blip r:embed="rId2"/>
          <a:stretch>
            <a:fillRect/>
          </a:stretch>
        </p:blipFill>
        <p:spPr>
          <a:xfrm>
            <a:off x="218388" y="2895600"/>
            <a:ext cx="4952738" cy="3338512"/>
          </a:xfrm>
          <a:prstGeom prst="rect">
            <a:avLst/>
          </a:prstGeom>
          <a:ln>
            <a:solidFill>
              <a:schemeClr val="accent1"/>
            </a:solidFill>
          </a:ln>
        </p:spPr>
      </p:pic>
      <p:pic>
        <p:nvPicPr>
          <p:cNvPr id="6" name="Picture 5">
            <a:extLst>
              <a:ext uri="{FF2B5EF4-FFF2-40B4-BE49-F238E27FC236}">
                <a16:creationId xmlns:a16="http://schemas.microsoft.com/office/drawing/2014/main" id="{CA481A13-989A-44B8-91F7-DC8F21073139}"/>
              </a:ext>
            </a:extLst>
          </p:cNvPr>
          <p:cNvPicPr>
            <a:picLocks noChangeAspect="1"/>
          </p:cNvPicPr>
          <p:nvPr/>
        </p:nvPicPr>
        <p:blipFill>
          <a:blip r:embed="rId3"/>
          <a:stretch>
            <a:fillRect/>
          </a:stretch>
        </p:blipFill>
        <p:spPr>
          <a:xfrm>
            <a:off x="3733800" y="381000"/>
            <a:ext cx="5143500" cy="2247900"/>
          </a:xfrm>
          <a:prstGeom prst="rect">
            <a:avLst/>
          </a:prstGeom>
          <a:ln>
            <a:solidFill>
              <a:schemeClr val="accent1"/>
            </a:solidFill>
          </a:ln>
        </p:spPr>
      </p:pic>
    </p:spTree>
    <p:extLst>
      <p:ext uri="{BB962C8B-B14F-4D97-AF65-F5344CB8AC3E}">
        <p14:creationId xmlns:p14="http://schemas.microsoft.com/office/powerpoint/2010/main" val="1439753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122867D-9938-4D88-8984-324CDD8D7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5133975" cy="10382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5218C40-6F9E-48D3-8377-A68123674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7614" y="2590800"/>
            <a:ext cx="5172075" cy="34766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04AF079-B82B-41C6-8CE8-2B7D80C3F317}"/>
              </a:ext>
            </a:extLst>
          </p:cNvPr>
          <p:cNvSpPr txBox="1"/>
          <p:nvPr/>
        </p:nvSpPr>
        <p:spPr>
          <a:xfrm>
            <a:off x="249810" y="2326615"/>
            <a:ext cx="3276600" cy="4524315"/>
          </a:xfrm>
          <a:prstGeom prst="rect">
            <a:avLst/>
          </a:prstGeom>
          <a:noFill/>
        </p:spPr>
        <p:txBody>
          <a:bodyPr wrap="square" rtlCol="0">
            <a:spAutoFit/>
          </a:bodyPr>
          <a:lstStyle/>
          <a:p>
            <a:r>
              <a:rPr lang="en-US" b="1" dirty="0"/>
              <a:t>Conclusion:</a:t>
            </a:r>
          </a:p>
          <a:p>
            <a:r>
              <a:rPr lang="en-US" dirty="0"/>
              <a:t>While more males than females took the survey, females were slightly more likely to be “Promoters”. Both genders were equally likely to be detractors. </a:t>
            </a:r>
          </a:p>
          <a:p>
            <a:endParaRPr lang="en-US" dirty="0"/>
          </a:p>
          <a:p>
            <a:r>
              <a:rPr lang="en-US" b="1" dirty="0"/>
              <a:t>Indicated Actions:</a:t>
            </a:r>
          </a:p>
          <a:p>
            <a:r>
              <a:rPr lang="en-US" dirty="0"/>
              <a:t>No action recommended. Today, it would not be culturally sensitive to market towards a specific gender. </a:t>
            </a:r>
          </a:p>
          <a:p>
            <a:endParaRPr lang="en-US" dirty="0"/>
          </a:p>
          <a:p>
            <a:endParaRPr lang="en-US" dirty="0"/>
          </a:p>
          <a:p>
            <a:endParaRPr lang="en-US" dirty="0"/>
          </a:p>
          <a:p>
            <a:endParaRPr lang="en-US" dirty="0"/>
          </a:p>
        </p:txBody>
      </p:sp>
      <p:sp>
        <p:nvSpPr>
          <p:cNvPr id="3" name="Rectangle 2">
            <a:extLst>
              <a:ext uri="{FF2B5EF4-FFF2-40B4-BE49-F238E27FC236}">
                <a16:creationId xmlns:a16="http://schemas.microsoft.com/office/drawing/2014/main" id="{8FFB1D49-B2E5-4C81-BD60-2C56E3FE62BC}"/>
              </a:ext>
            </a:extLst>
          </p:cNvPr>
          <p:cNvSpPr/>
          <p:nvPr/>
        </p:nvSpPr>
        <p:spPr>
          <a:xfrm>
            <a:off x="4724400" y="356680"/>
            <a:ext cx="4267200" cy="369332"/>
          </a:xfrm>
          <a:prstGeom prst="rect">
            <a:avLst/>
          </a:prstGeom>
        </p:spPr>
        <p:txBody>
          <a:bodyPr wrap="square">
            <a:spAutoFit/>
          </a:bodyPr>
          <a:lstStyle/>
          <a:p>
            <a:pPr>
              <a:spcBef>
                <a:spcPts val="1200"/>
              </a:spcBef>
              <a:spcAft>
                <a:spcPts val="1200"/>
              </a:spcAft>
            </a:pPr>
            <a:r>
              <a:rPr lang="en-US" b="1" dirty="0">
                <a:solidFill>
                  <a:srgbClr val="000000"/>
                </a:solidFill>
                <a:latin typeface="Arial" panose="020B0604020202020204" pitchFamily="34" charset="0"/>
              </a:rPr>
              <a:t>Which gender has the highest NPS?</a:t>
            </a:r>
            <a:endParaRPr lang="en-US" dirty="0"/>
          </a:p>
        </p:txBody>
      </p:sp>
    </p:spTree>
    <p:extLst>
      <p:ext uri="{BB962C8B-B14F-4D97-AF65-F5344CB8AC3E}">
        <p14:creationId xmlns:p14="http://schemas.microsoft.com/office/powerpoint/2010/main" val="3677414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40DB57-F01C-47B7-8DFA-E2CA28191623}"/>
              </a:ext>
            </a:extLst>
          </p:cNvPr>
          <p:cNvSpPr/>
          <p:nvPr/>
        </p:nvSpPr>
        <p:spPr>
          <a:xfrm>
            <a:off x="457200" y="457200"/>
            <a:ext cx="3810000" cy="5509200"/>
          </a:xfrm>
          <a:prstGeom prst="rect">
            <a:avLst/>
          </a:prstGeom>
        </p:spPr>
        <p:txBody>
          <a:bodyPr wrap="square">
            <a:spAutoFit/>
          </a:bodyPr>
          <a:lstStyle/>
          <a:p>
            <a:pPr>
              <a:spcBef>
                <a:spcPts val="1200"/>
              </a:spcBef>
              <a:spcAft>
                <a:spcPts val="1200"/>
              </a:spcAft>
            </a:pPr>
            <a:r>
              <a:rPr lang="en-US" b="1" dirty="0">
                <a:solidFill>
                  <a:srgbClr val="000000"/>
                </a:solidFill>
                <a:latin typeface="Arial" panose="020B0604020202020204" pitchFamily="34" charset="0"/>
              </a:rPr>
              <a:t>Discussion of Results</a:t>
            </a:r>
          </a:p>
          <a:p>
            <a:r>
              <a:rPr lang="en-US" u="sng" dirty="0"/>
              <a:t>Does number of adults in the room</a:t>
            </a:r>
          </a:p>
          <a:p>
            <a:r>
              <a:rPr lang="en-US" u="sng" dirty="0"/>
              <a:t>Impact NPS?</a:t>
            </a:r>
            <a:endParaRPr lang="en-US" dirty="0"/>
          </a:p>
          <a:p>
            <a:br>
              <a:rPr lang="en-US" dirty="0"/>
            </a:br>
            <a:r>
              <a:rPr lang="en-US" b="1" i="1" dirty="0"/>
              <a:t>Conclusion:  One adult in the room is more likely to be a promoter than 2 or more adults in the room.</a:t>
            </a:r>
            <a:endParaRPr lang="en-US" dirty="0"/>
          </a:p>
          <a:p>
            <a:endParaRPr lang="en-US" dirty="0"/>
          </a:p>
          <a:p>
            <a:endParaRPr lang="en-US" dirty="0"/>
          </a:p>
          <a:p>
            <a:r>
              <a:rPr lang="en-US" dirty="0"/>
              <a:t>Indicated Actions:</a:t>
            </a:r>
          </a:p>
          <a:p>
            <a:pPr marL="285750" indent="-285750">
              <a:buFont typeface="Arial" panose="020B0604020202020204" pitchFamily="34" charset="0"/>
              <a:buChar char="•"/>
            </a:pPr>
            <a:r>
              <a:rPr lang="en-US" dirty="0"/>
              <a:t>Offer promotions or incentives for business travelers who recommend hotel to colleagues as they are more likely to be traveling alone </a:t>
            </a:r>
          </a:p>
          <a:p>
            <a:endParaRPr lang="en-US" dirty="0"/>
          </a:p>
          <a:p>
            <a:br>
              <a:rPr lang="en-US" dirty="0"/>
            </a:br>
            <a:endParaRPr lang="en-US" dirty="0"/>
          </a:p>
          <a:p>
            <a:br>
              <a:rPr lang="en-US" dirty="0"/>
            </a:br>
            <a:endParaRPr lang="en-US" dirty="0"/>
          </a:p>
        </p:txBody>
      </p:sp>
      <p:pic>
        <p:nvPicPr>
          <p:cNvPr id="2050" name="Picture 2" descr="https://lh3.googleusercontent.com/ixHZyVJgCMvKi0Zth7osd_MrIXE7Ae1q4z3pUg190tlcE0CEbrKlWvc0IWGc1vOqjFfybGor186MlCQlh7kHbIdoyJlV1QMopoPyUsK5XsLmMVwV5J0KFJplR6oEapVSWFF9y4PI">
            <a:extLst>
              <a:ext uri="{FF2B5EF4-FFF2-40B4-BE49-F238E27FC236}">
                <a16:creationId xmlns:a16="http://schemas.microsoft.com/office/drawing/2014/main" id="{FA7B724D-C584-4171-93BF-8378E31E7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685800"/>
            <a:ext cx="473964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433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40DB57-F01C-47B7-8DFA-E2CA28191623}"/>
              </a:ext>
            </a:extLst>
          </p:cNvPr>
          <p:cNvSpPr/>
          <p:nvPr/>
        </p:nvSpPr>
        <p:spPr>
          <a:xfrm>
            <a:off x="457200" y="590550"/>
            <a:ext cx="4114800" cy="6063198"/>
          </a:xfrm>
          <a:prstGeom prst="rect">
            <a:avLst/>
          </a:prstGeom>
        </p:spPr>
        <p:txBody>
          <a:bodyPr wrap="square">
            <a:spAutoFit/>
          </a:bodyPr>
          <a:lstStyle/>
          <a:p>
            <a:pPr>
              <a:spcBef>
                <a:spcPts val="1200"/>
              </a:spcBef>
              <a:spcAft>
                <a:spcPts val="1200"/>
              </a:spcAft>
            </a:pPr>
            <a:r>
              <a:rPr lang="en-US" b="1" dirty="0">
                <a:solidFill>
                  <a:srgbClr val="000000"/>
                </a:solidFill>
                <a:latin typeface="Arial" panose="020B0604020202020204" pitchFamily="34" charset="0"/>
              </a:rPr>
              <a:t>Discussion of Results</a:t>
            </a:r>
          </a:p>
          <a:p>
            <a:r>
              <a:rPr lang="en-US" u="sng" dirty="0"/>
              <a:t>Does the class of the hotel impact the NPS?</a:t>
            </a:r>
          </a:p>
          <a:p>
            <a:endParaRPr lang="en-US" dirty="0"/>
          </a:p>
          <a:p>
            <a:r>
              <a:rPr lang="en-US" dirty="0"/>
              <a:t>From highest class to lowest class:</a:t>
            </a:r>
          </a:p>
          <a:p>
            <a:pPr marL="285750" indent="-285750">
              <a:buFont typeface="Wingdings" pitchFamily="2" charset="2"/>
              <a:buChar char="§"/>
            </a:pPr>
            <a:r>
              <a:rPr lang="en-US" dirty="0"/>
              <a:t>Luxury</a:t>
            </a:r>
          </a:p>
          <a:p>
            <a:pPr marL="285750" indent="-285750">
              <a:buFont typeface="Wingdings" pitchFamily="2" charset="2"/>
              <a:buChar char="§"/>
            </a:pPr>
            <a:r>
              <a:rPr lang="en-US" dirty="0"/>
              <a:t>Upper Upscale</a:t>
            </a:r>
          </a:p>
          <a:p>
            <a:pPr marL="285750" indent="-285750">
              <a:buFont typeface="Wingdings" pitchFamily="2" charset="2"/>
              <a:buChar char="§"/>
            </a:pPr>
            <a:r>
              <a:rPr lang="en-US" dirty="0"/>
              <a:t>Upscale</a:t>
            </a:r>
          </a:p>
          <a:p>
            <a:endParaRPr lang="en-US" dirty="0"/>
          </a:p>
          <a:p>
            <a:r>
              <a:rPr lang="en-US" dirty="0"/>
              <a:t>Indicated Actions:</a:t>
            </a:r>
          </a:p>
          <a:p>
            <a:pPr marL="285750" indent="-285750">
              <a:buFont typeface="Arial" panose="020B0604020202020204" pitchFamily="34" charset="0"/>
              <a:buChar char="•"/>
            </a:pPr>
            <a:r>
              <a:rPr lang="en-US" dirty="0"/>
              <a:t>Improve value of the Upper Upscale hotel guests experiences by offering them a chance to stay in a Luxury hotel.</a:t>
            </a:r>
          </a:p>
          <a:p>
            <a:endParaRPr lang="en-US" b="1" i="1" dirty="0"/>
          </a:p>
          <a:p>
            <a:endParaRPr lang="en-US" b="1" i="1" dirty="0"/>
          </a:p>
          <a:p>
            <a:r>
              <a:rPr lang="en-US" b="1" i="1" dirty="0"/>
              <a:t>Conclusion: The value for the Upper Upscale class need to be addressed in order to improve the NPS.</a:t>
            </a:r>
            <a:endParaRPr lang="en-US" dirty="0"/>
          </a:p>
          <a:p>
            <a:br>
              <a:rPr lang="en-US" dirty="0"/>
            </a:br>
            <a:endParaRPr lang="en-US" dirty="0"/>
          </a:p>
        </p:txBody>
      </p:sp>
      <p:pic>
        <p:nvPicPr>
          <p:cNvPr id="6" name="Picture 2">
            <a:extLst>
              <a:ext uri="{FF2B5EF4-FFF2-40B4-BE49-F238E27FC236}">
                <a16:creationId xmlns:a16="http://schemas.microsoft.com/office/drawing/2014/main" id="{321E6F1E-39AC-6F4B-B082-A01D263C9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877" y="1066800"/>
            <a:ext cx="4731123" cy="4468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643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40DB57-F01C-47B7-8DFA-E2CA28191623}"/>
              </a:ext>
            </a:extLst>
          </p:cNvPr>
          <p:cNvSpPr/>
          <p:nvPr/>
        </p:nvSpPr>
        <p:spPr>
          <a:xfrm>
            <a:off x="457200" y="590550"/>
            <a:ext cx="8458200" cy="5786199"/>
          </a:xfrm>
          <a:prstGeom prst="rect">
            <a:avLst/>
          </a:prstGeom>
        </p:spPr>
        <p:txBody>
          <a:bodyPr wrap="square">
            <a:spAutoFit/>
          </a:bodyPr>
          <a:lstStyle/>
          <a:p>
            <a:pPr>
              <a:spcBef>
                <a:spcPts val="1200"/>
              </a:spcBef>
              <a:spcAft>
                <a:spcPts val="1200"/>
              </a:spcAft>
            </a:pPr>
            <a:r>
              <a:rPr lang="en-US" b="1" dirty="0">
                <a:solidFill>
                  <a:srgbClr val="000000"/>
                </a:solidFill>
                <a:latin typeface="Arial" panose="020B0604020202020204" pitchFamily="34" charset="0"/>
              </a:rPr>
              <a:t>Discussion of Results</a:t>
            </a:r>
          </a:p>
          <a:p>
            <a:r>
              <a:rPr lang="en-US" u="sng" dirty="0"/>
              <a:t>Visualization of Likelihood to Recommend and # of Reservations by US City</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Indicated Actions:</a:t>
            </a:r>
          </a:p>
          <a:p>
            <a:pPr marL="285750" indent="-285750">
              <a:buFont typeface="Arial" panose="020B0604020202020204" pitchFamily="34" charset="0"/>
              <a:buChar char="•"/>
            </a:pPr>
            <a:r>
              <a:rPr lang="en-US" dirty="0"/>
              <a:t>Consider adding additional hotel(s) in the Northwest</a:t>
            </a:r>
          </a:p>
          <a:p>
            <a:pPr marL="285750" indent="-285750">
              <a:buFont typeface="Arial" panose="020B0604020202020204" pitchFamily="34" charset="0"/>
              <a:buChar char="•"/>
            </a:pPr>
            <a:r>
              <a:rPr lang="en-US" dirty="0"/>
              <a:t>Consider utilizing skilled managers in high rated hotels to train those in lower rated hotels</a:t>
            </a:r>
          </a:p>
          <a:p>
            <a:pPr marL="285750" indent="-285750">
              <a:buFont typeface="Arial" panose="020B0604020202020204" pitchFamily="34" charset="0"/>
              <a:buChar char="•"/>
            </a:pPr>
            <a:endParaRPr lang="en-US" dirty="0"/>
          </a:p>
        </p:txBody>
      </p:sp>
      <p:pic>
        <p:nvPicPr>
          <p:cNvPr id="1026" name="Picture 2" descr="https://lh5.googleusercontent.com/qEvcGLKOd3eFOeTPjGi6Ayxl8XJIM0ZgApc68scZWasO-Yd6xE6B0YFPwq20lZfkN6KPQIXRtVqimeuc6WfHBF9V3nlqHFyCWL2zDUFajG6R951r6Gk1-uNo5Z6IHUCG7bz1Rj7I">
            <a:extLst>
              <a:ext uri="{FF2B5EF4-FFF2-40B4-BE49-F238E27FC236}">
                <a16:creationId xmlns:a16="http://schemas.microsoft.com/office/drawing/2014/main" id="{F3C0A70C-4A79-4C51-9E40-A9E17235A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371600"/>
            <a:ext cx="5334000" cy="3624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959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60B40F1-BE0D-402F-83BB-4DD17C3FA148}"/>
              </a:ext>
            </a:extLst>
          </p:cNvPr>
          <p:cNvSpPr/>
          <p:nvPr/>
        </p:nvSpPr>
        <p:spPr>
          <a:xfrm>
            <a:off x="342900" y="685800"/>
            <a:ext cx="8458200" cy="5262979"/>
          </a:xfrm>
          <a:prstGeom prst="rect">
            <a:avLst/>
          </a:prstGeom>
        </p:spPr>
        <p:txBody>
          <a:bodyPr wrap="square">
            <a:spAutoFit/>
          </a:bodyPr>
          <a:lstStyle/>
          <a:p>
            <a:r>
              <a:rPr lang="en-US" sz="2000" b="1" dirty="0"/>
              <a:t>Recommendations for Hyatt Hotels</a:t>
            </a:r>
          </a:p>
          <a:p>
            <a:r>
              <a:rPr lang="en-US" sz="1600" i="1" dirty="0"/>
              <a:t>General ideas</a:t>
            </a:r>
            <a:endParaRPr lang="en-US" sz="1600" b="1" dirty="0"/>
          </a:p>
          <a:p>
            <a:pPr marL="285750" indent="-285750">
              <a:buFont typeface="Arial" panose="020B0604020202020204" pitchFamily="34" charset="0"/>
              <a:buChar char="•"/>
            </a:pPr>
            <a:r>
              <a:rPr lang="en-US" sz="1400" dirty="0"/>
              <a:t>Reapply what is working at the highly rated hotels to the lower rated hotels</a:t>
            </a:r>
          </a:p>
          <a:p>
            <a:pPr marL="285750" indent="-285750">
              <a:buFont typeface="Arial" panose="020B0604020202020204" pitchFamily="34" charset="0"/>
              <a:buChar char="•"/>
            </a:pPr>
            <a:r>
              <a:rPr lang="en-US" sz="1400" dirty="0"/>
              <a:t>Reapply what is working for highly rated room types to the lower rated room types</a:t>
            </a:r>
          </a:p>
          <a:p>
            <a:pPr marL="285750" indent="-285750">
              <a:buFont typeface="Arial" panose="020B0604020202020204" pitchFamily="34" charset="0"/>
              <a:buChar char="•"/>
            </a:pPr>
            <a:r>
              <a:rPr lang="en-US" sz="1400" dirty="0"/>
              <a:t>Expand into Northwest Region of the United States</a:t>
            </a:r>
          </a:p>
          <a:p>
            <a:pPr marL="285750" indent="-285750">
              <a:buFont typeface="Arial" panose="020B0604020202020204" pitchFamily="34" charset="0"/>
              <a:buChar char="•"/>
            </a:pPr>
            <a:r>
              <a:rPr lang="en-US" sz="1400" dirty="0"/>
              <a:t>Develop marketing strategies targeting adults aged 26-35</a:t>
            </a:r>
          </a:p>
          <a:p>
            <a:pPr marL="285750" indent="-285750">
              <a:buFont typeface="Arial" panose="020B0604020202020204" pitchFamily="34" charset="0"/>
              <a:buChar char="•"/>
            </a:pPr>
            <a:r>
              <a:rPr lang="en-US" sz="1400" dirty="0"/>
              <a:t>Allocate resources to fund capital expenditures renovations to hotel general areas and guest rooms</a:t>
            </a:r>
          </a:p>
          <a:p>
            <a:endParaRPr lang="en-US" dirty="0"/>
          </a:p>
          <a:p>
            <a:r>
              <a:rPr lang="en-US" sz="1600" i="1" dirty="0"/>
              <a:t>Staff Training Ideas</a:t>
            </a:r>
            <a:endParaRPr lang="en-US" dirty="0"/>
          </a:p>
          <a:p>
            <a:pPr marL="285750" indent="-285750">
              <a:buFont typeface="Arial" panose="020B0604020202020204" pitchFamily="34" charset="0"/>
              <a:buChar char="•"/>
            </a:pPr>
            <a:r>
              <a:rPr lang="en-US" sz="1400" dirty="0"/>
              <a:t>Develop a cross-training program in which managers/staff from highly rated hotels or regions are temporarily assigned to managerial positions at lower-rated hotels or regions to teach/influence staff there</a:t>
            </a:r>
          </a:p>
          <a:p>
            <a:pPr marL="285750" indent="-285750">
              <a:buFont typeface="Arial" panose="020B0604020202020204" pitchFamily="34" charset="0"/>
              <a:buChar char="•"/>
            </a:pPr>
            <a:r>
              <a:rPr lang="en-US" sz="1400" dirty="0"/>
              <a:t>Create in-service opportunities in which managers/staff from lower rated hotels/regions are temporarily assigned to work at higher rated hotels/regions to learn how things are done there</a:t>
            </a:r>
          </a:p>
          <a:p>
            <a:pPr marL="285750" indent="-285750">
              <a:buFont typeface="Arial" panose="020B0604020202020204" pitchFamily="34" charset="0"/>
              <a:buChar char="•"/>
            </a:pPr>
            <a:r>
              <a:rPr lang="en-US" sz="1400" dirty="0"/>
              <a:t>TLC training for all Staff </a:t>
            </a:r>
          </a:p>
          <a:p>
            <a:pPr marL="285750" indent="-285750">
              <a:buFont typeface="Arial" panose="020B0604020202020204" pitchFamily="34" charset="0"/>
              <a:buChar char="•"/>
            </a:pPr>
            <a:endParaRPr lang="en-US" dirty="0"/>
          </a:p>
          <a:p>
            <a:r>
              <a:rPr lang="en-US" sz="1600" i="1" dirty="0"/>
              <a:t>Promotion Ideas</a:t>
            </a:r>
          </a:p>
          <a:p>
            <a:pPr marL="285750" indent="-285750">
              <a:buFont typeface="Arial" panose="020B0604020202020204" pitchFamily="34" charset="0"/>
              <a:buChar char="•"/>
            </a:pPr>
            <a:r>
              <a:rPr lang="en-US" sz="1400" dirty="0"/>
              <a:t>Valentine’s Day discounts or offers</a:t>
            </a:r>
          </a:p>
          <a:p>
            <a:pPr marL="285750" indent="-285750">
              <a:buFont typeface="Arial" panose="020B0604020202020204" pitchFamily="34" charset="0"/>
              <a:buChar char="•"/>
            </a:pPr>
            <a:r>
              <a:rPr lang="en-US" sz="1400" dirty="0"/>
              <a:t>Offers or incentives to business travelers who recommend the hotel to their colleagues</a:t>
            </a:r>
          </a:p>
          <a:p>
            <a:pPr marL="285750" indent="-285750">
              <a:buFont typeface="Arial" panose="020B0604020202020204" pitchFamily="34" charset="0"/>
              <a:buChar char="•"/>
            </a:pPr>
            <a:r>
              <a:rPr lang="en-US" sz="1400" dirty="0"/>
              <a:t>Offering guests who stayed in an Upper Upscale hotel who were not promoters, a chance to stay in a Luxury hotel.</a:t>
            </a:r>
          </a:p>
          <a:p>
            <a:br>
              <a:rPr lang="en-US" dirty="0"/>
            </a:br>
            <a:endParaRPr lang="en-US" dirty="0"/>
          </a:p>
        </p:txBody>
      </p:sp>
    </p:spTree>
    <p:extLst>
      <p:ext uri="{BB962C8B-B14F-4D97-AF65-F5344CB8AC3E}">
        <p14:creationId xmlns:p14="http://schemas.microsoft.com/office/powerpoint/2010/main" val="2072246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B041-22AB-4F84-B446-D63FC3DC980A}"/>
              </a:ext>
            </a:extLst>
          </p:cNvPr>
          <p:cNvSpPr txBox="1">
            <a:spLocks/>
          </p:cNvSpPr>
          <p:nvPr/>
        </p:nvSpPr>
        <p:spPr>
          <a:xfrm>
            <a:off x="278296" y="304800"/>
            <a:ext cx="7543800" cy="432307"/>
          </a:xfrm>
          <a:prstGeom prst="rect">
            <a:avLst/>
          </a:prstGeom>
        </p:spPr>
        <p:txBody>
          <a:bodyPr vert="horz" lIns="91440" tIns="0" rIns="91440" bIns="0" rtlCol="0" anchor="b">
            <a:norm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r>
              <a:rPr lang="en-US" sz="2000" b="1" dirty="0">
                <a:solidFill>
                  <a:schemeClr val="tx1"/>
                </a:solidFill>
                <a:latin typeface="+mn-lt"/>
                <a:ea typeface="+mn-ea"/>
                <a:cs typeface="+mn-cs"/>
              </a:rPr>
              <a:t>Appendix A: Business Questions We Set Out To Answer</a:t>
            </a:r>
          </a:p>
        </p:txBody>
      </p:sp>
      <p:sp>
        <p:nvSpPr>
          <p:cNvPr id="3" name="TextBox 2">
            <a:extLst>
              <a:ext uri="{FF2B5EF4-FFF2-40B4-BE49-F238E27FC236}">
                <a16:creationId xmlns:a16="http://schemas.microsoft.com/office/drawing/2014/main" id="{9261180A-46F7-4113-A84C-8E2BA67C9414}"/>
              </a:ext>
            </a:extLst>
          </p:cNvPr>
          <p:cNvSpPr txBox="1"/>
          <p:nvPr/>
        </p:nvSpPr>
        <p:spPr>
          <a:xfrm>
            <a:off x="294861" y="743733"/>
            <a:ext cx="8686800" cy="5878532"/>
          </a:xfrm>
          <a:prstGeom prst="rect">
            <a:avLst/>
          </a:prstGeom>
          <a:noFill/>
        </p:spPr>
        <p:txBody>
          <a:bodyPr wrap="square" rtlCol="0">
            <a:spAutoFit/>
          </a:bodyPr>
          <a:lstStyle/>
          <a:p>
            <a:r>
              <a:rPr lang="en-US" sz="1600" b="1" dirty="0"/>
              <a:t>* questions we are discussing today are in </a:t>
            </a:r>
            <a:r>
              <a:rPr lang="en-US" sz="1600" b="1" dirty="0">
                <a:solidFill>
                  <a:schemeClr val="accent5"/>
                </a:solidFill>
              </a:rPr>
              <a:t>bolded green</a:t>
            </a:r>
          </a:p>
          <a:p>
            <a:pPr marL="228600" lvl="0" indent="-228600">
              <a:buFont typeface="+mj-lt"/>
              <a:buAutoNum type="arabicPeriod"/>
            </a:pPr>
            <a:r>
              <a:rPr lang="en-US" sz="1600" b="1" dirty="0">
                <a:solidFill>
                  <a:schemeClr val="accent5"/>
                </a:solidFill>
              </a:rPr>
              <a:t>Does short vs. long length of stay relate to higher NPS?</a:t>
            </a:r>
          </a:p>
          <a:p>
            <a:pPr marL="228600" indent="-228600">
              <a:buFont typeface="+mj-lt"/>
              <a:buAutoNum type="arabicPeriod"/>
            </a:pPr>
            <a:r>
              <a:rPr lang="en-US" sz="1200" dirty="0"/>
              <a:t>Does whether guest stay was a walk-in or a reservation relate to higher NPS?</a:t>
            </a:r>
          </a:p>
          <a:p>
            <a:pPr marL="685800" lvl="1" indent="-228600">
              <a:buFont typeface="Arial" panose="020B0604020202020204" pitchFamily="34" charset="0"/>
              <a:buChar char="•"/>
            </a:pPr>
            <a:r>
              <a:rPr lang="en-US" sz="1600" b="1" dirty="0">
                <a:solidFill>
                  <a:schemeClr val="accent5"/>
                </a:solidFill>
              </a:rPr>
              <a:t>Is this impacted by how far in advance the reservation was made?</a:t>
            </a:r>
          </a:p>
          <a:p>
            <a:pPr marL="228600" indent="-228600">
              <a:buFont typeface="+mj-lt"/>
              <a:buAutoNum type="arabicPeriod"/>
            </a:pPr>
            <a:r>
              <a:rPr lang="en-US" sz="1200" dirty="0"/>
              <a:t>Does guest country of origin impact NPS?</a:t>
            </a:r>
          </a:p>
          <a:p>
            <a:pPr marL="228600" indent="-228600">
              <a:buFont typeface="+mj-lt"/>
              <a:buAutoNum type="arabicPeriod"/>
            </a:pPr>
            <a:r>
              <a:rPr lang="en-US" sz="1200" dirty="0"/>
              <a:t>During which time(s) is NPS the highest?</a:t>
            </a:r>
          </a:p>
          <a:p>
            <a:pPr marL="228600" indent="-228600">
              <a:buFont typeface="+mj-lt"/>
              <a:buAutoNum type="arabicPeriod"/>
            </a:pPr>
            <a:r>
              <a:rPr lang="en-US" sz="1200" dirty="0"/>
              <a:t>How does whether travel is free Independent vs. group travel impact NPS?</a:t>
            </a:r>
          </a:p>
          <a:p>
            <a:pPr marL="228600" lvl="0" indent="-228600">
              <a:buFont typeface="+mj-lt"/>
              <a:buAutoNum type="arabicPeriod"/>
            </a:pPr>
            <a:r>
              <a:rPr lang="en-US" sz="1600" b="1" dirty="0">
                <a:solidFill>
                  <a:schemeClr val="accent5"/>
                </a:solidFill>
              </a:rPr>
              <a:t>Which region’s hotels have the highest NPS?</a:t>
            </a:r>
          </a:p>
          <a:p>
            <a:pPr marL="228600" lvl="0" indent="-228600">
              <a:buFont typeface="+mj-lt"/>
              <a:buAutoNum type="arabicPeriod"/>
            </a:pPr>
            <a:r>
              <a:rPr lang="en-US" sz="1600" b="1" dirty="0">
                <a:solidFill>
                  <a:schemeClr val="accent5"/>
                </a:solidFill>
              </a:rPr>
              <a:t>Which specific hotels have the highest NPS?</a:t>
            </a:r>
          </a:p>
          <a:p>
            <a:pPr marL="228600" indent="-228600">
              <a:buFont typeface="+mj-lt"/>
              <a:buAutoNum type="arabicPeriod"/>
            </a:pPr>
            <a:r>
              <a:rPr lang="en-US" sz="1200" dirty="0"/>
              <a:t>How does member/rewards status impact NPS?</a:t>
            </a:r>
          </a:p>
          <a:p>
            <a:pPr marL="228600" indent="-228600">
              <a:buFont typeface="+mj-lt"/>
              <a:buAutoNum type="arabicPeriod"/>
            </a:pPr>
            <a:r>
              <a:rPr lang="en-US" sz="1200" dirty="0"/>
              <a:t>Is NPS impacted by whether or not guest’s preferred language = language survey was taken in?</a:t>
            </a:r>
          </a:p>
          <a:p>
            <a:pPr marL="228600" lvl="0" indent="-228600">
              <a:buFont typeface="+mj-lt"/>
              <a:buAutoNum type="arabicPeriod"/>
            </a:pPr>
            <a:r>
              <a:rPr lang="en-US" sz="1600" b="1" dirty="0">
                <a:solidFill>
                  <a:schemeClr val="accent5"/>
                </a:solidFill>
              </a:rPr>
              <a:t> Does reason for stay (business vs. pleasure) impact NPS?</a:t>
            </a:r>
          </a:p>
          <a:p>
            <a:pPr marL="228600" indent="-228600">
              <a:buFont typeface="+mj-lt"/>
              <a:buAutoNum type="arabicPeriod" startAt="11"/>
            </a:pPr>
            <a:r>
              <a:rPr lang="en-US" sz="1600" b="1" dirty="0">
                <a:solidFill>
                  <a:schemeClr val="accent5"/>
                </a:solidFill>
              </a:rPr>
              <a:t> Does the type of room  in which the guest stayed impact the NPS?</a:t>
            </a:r>
          </a:p>
          <a:p>
            <a:pPr marL="228600" indent="-228600">
              <a:buFont typeface="+mj-lt"/>
              <a:buAutoNum type="arabicPeriod" startAt="11"/>
            </a:pPr>
            <a:r>
              <a:rPr lang="en-US" sz="1200" dirty="0"/>
              <a:t> Does the room rate the guest paid stayed impact the NPS?</a:t>
            </a:r>
          </a:p>
          <a:p>
            <a:pPr marL="228600" indent="-228600">
              <a:buFont typeface="+mj-lt"/>
              <a:buAutoNum type="arabicPeriod" startAt="11"/>
            </a:pPr>
            <a:r>
              <a:rPr lang="en-US" sz="1200" dirty="0"/>
              <a:t> Does size of hotel (number of rooms &amp;/or number of floors) impact the NPS?</a:t>
            </a:r>
          </a:p>
          <a:p>
            <a:pPr marL="228600" indent="-228600">
              <a:buFont typeface="+mj-lt"/>
              <a:buAutoNum type="arabicPeriod" startAt="11"/>
            </a:pPr>
            <a:r>
              <a:rPr lang="en-US" sz="1200" dirty="0"/>
              <a:t> Does whether or not the guest was offered a promotion impact the NPS?</a:t>
            </a:r>
          </a:p>
          <a:p>
            <a:pPr marL="228600" indent="-228600">
              <a:buFont typeface="+mj-lt"/>
              <a:buAutoNum type="arabicPeriod" startAt="11"/>
            </a:pPr>
            <a:r>
              <a:rPr lang="en-US" sz="1600" b="1" dirty="0">
                <a:solidFill>
                  <a:schemeClr val="accent5"/>
                </a:solidFill>
              </a:rPr>
              <a:t> Which age groups give the highest NPS?</a:t>
            </a:r>
          </a:p>
          <a:p>
            <a:pPr marL="228600" indent="-228600">
              <a:buFont typeface="+mj-lt"/>
              <a:buAutoNum type="arabicPeriod" startAt="11"/>
            </a:pPr>
            <a:r>
              <a:rPr lang="en-US" sz="1600" b="1" dirty="0">
                <a:solidFill>
                  <a:schemeClr val="accent5"/>
                </a:solidFill>
              </a:rPr>
              <a:t> Does gender of survey taker affect NPS?</a:t>
            </a:r>
          </a:p>
          <a:p>
            <a:pPr marL="228600" lvl="0" indent="-228600">
              <a:buFont typeface="+mj-lt"/>
              <a:buAutoNum type="arabicPeriod" startAt="11"/>
            </a:pPr>
            <a:r>
              <a:rPr lang="en-US" sz="1200" dirty="0"/>
              <a:t> Do guests who stayed on the ground floor give a different NPS than those who stayed on upper floors?</a:t>
            </a:r>
          </a:p>
          <a:p>
            <a:pPr marL="228600" indent="-228600">
              <a:buFont typeface="+mj-lt"/>
              <a:buAutoNum type="arabicPeriod" startAt="11"/>
            </a:pPr>
            <a:r>
              <a:rPr lang="en-US" sz="1600" b="1" dirty="0">
                <a:solidFill>
                  <a:schemeClr val="accent5"/>
                </a:solidFill>
              </a:rPr>
              <a:t>Does the class of the hotel (luxury, etc.) impact the NPS?</a:t>
            </a:r>
          </a:p>
          <a:p>
            <a:pPr marL="228600" lvl="0" indent="-228600">
              <a:buFont typeface="+mj-lt"/>
              <a:buAutoNum type="arabicPeriod" startAt="11"/>
            </a:pPr>
            <a:r>
              <a:rPr lang="en-US" sz="1200" dirty="0"/>
              <a:t>Does the presence or use of hotel amenities (golf, pool, fitness center, spa, club lounge, restaurant, internet) impact NPS?</a:t>
            </a:r>
          </a:p>
          <a:p>
            <a:pPr marL="742950" lvl="1" indent="-285750">
              <a:buFont typeface="Arial" panose="020B0604020202020204" pitchFamily="34" charset="0"/>
              <a:buChar char="•"/>
            </a:pPr>
            <a:r>
              <a:rPr lang="en-US" sz="1200" dirty="0"/>
              <a:t>Is this related to length of stay?</a:t>
            </a:r>
          </a:p>
          <a:p>
            <a:pPr marL="228600" indent="-228600">
              <a:buFont typeface="+mj-lt"/>
              <a:buAutoNum type="arabicPeriod" startAt="11"/>
            </a:pPr>
            <a:r>
              <a:rPr lang="en-US" sz="1200" dirty="0"/>
              <a:t>Does having transportation services (Shuttle Service/Valet/Self-Park) impact the NPS?</a:t>
            </a:r>
          </a:p>
          <a:p>
            <a:pPr marL="228600" indent="-228600">
              <a:buFont typeface="+mj-lt"/>
              <a:buAutoNum type="arabicPeriod" startAt="11"/>
            </a:pPr>
            <a:r>
              <a:rPr lang="en-US" sz="1600" b="1" dirty="0">
                <a:solidFill>
                  <a:schemeClr val="accent5"/>
                </a:solidFill>
              </a:rPr>
              <a:t>Does having one vs. multiple adults impact the NPS?</a:t>
            </a:r>
          </a:p>
          <a:p>
            <a:pPr marL="228600" indent="-228600">
              <a:buFont typeface="+mj-lt"/>
              <a:buAutoNum type="arabicPeriod" startAt="11"/>
            </a:pPr>
            <a:r>
              <a:rPr lang="en-US" sz="1600" b="1" dirty="0">
                <a:solidFill>
                  <a:schemeClr val="accent5"/>
                </a:solidFill>
              </a:rPr>
              <a:t>Which survey data helps to predict a “likelihood-to-recommend” score?</a:t>
            </a:r>
          </a:p>
          <a:p>
            <a:pPr marL="228600" indent="-228600">
              <a:buFont typeface="+mj-lt"/>
              <a:buAutoNum type="arabicPeriod" startAt="11"/>
            </a:pPr>
            <a:endParaRPr lang="en-US" sz="1400" dirty="0"/>
          </a:p>
          <a:p>
            <a:pPr marL="228600" lvl="0" indent="-228600">
              <a:buFont typeface="+mj-lt"/>
              <a:buAutoNum type="arabicPeriod"/>
            </a:pPr>
            <a:endParaRPr lang="en-US" sz="1400" b="1" dirty="0">
              <a:solidFill>
                <a:schemeClr val="accent5"/>
              </a:solidFill>
            </a:endParaRPr>
          </a:p>
        </p:txBody>
      </p:sp>
    </p:spTree>
    <p:extLst>
      <p:ext uri="{BB962C8B-B14F-4D97-AF65-F5344CB8AC3E}">
        <p14:creationId xmlns:p14="http://schemas.microsoft.com/office/powerpoint/2010/main" val="405838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60B40F1-BE0D-402F-83BB-4DD17C3FA148}"/>
              </a:ext>
            </a:extLst>
          </p:cNvPr>
          <p:cNvSpPr/>
          <p:nvPr/>
        </p:nvSpPr>
        <p:spPr>
          <a:xfrm>
            <a:off x="342900" y="609600"/>
            <a:ext cx="8458200" cy="3631763"/>
          </a:xfrm>
          <a:prstGeom prst="rect">
            <a:avLst/>
          </a:prstGeom>
        </p:spPr>
        <p:txBody>
          <a:bodyPr wrap="square">
            <a:spAutoFit/>
          </a:bodyPr>
          <a:lstStyle/>
          <a:p>
            <a:pPr>
              <a:spcBef>
                <a:spcPts val="1200"/>
              </a:spcBef>
              <a:spcAft>
                <a:spcPts val="1200"/>
              </a:spcAft>
            </a:pPr>
            <a:r>
              <a:rPr lang="en-US" b="1" dirty="0">
                <a:solidFill>
                  <a:srgbClr val="000000"/>
                </a:solidFill>
                <a:latin typeface="Arial" panose="020B0604020202020204" pitchFamily="34" charset="0"/>
              </a:rPr>
              <a:t>Introduction</a:t>
            </a:r>
            <a:endParaRPr lang="en-US" dirty="0"/>
          </a:p>
          <a:p>
            <a:r>
              <a:rPr lang="en-US" dirty="0"/>
              <a:t>We set out to understand what impacts our guest’s likelihood to recommend our hotel(s) and ultimately compels them to become a promoter of our hotels.</a:t>
            </a:r>
          </a:p>
          <a:p>
            <a:endParaRPr lang="en-US" dirty="0"/>
          </a:p>
          <a:p>
            <a:r>
              <a:rPr lang="en-US" dirty="0"/>
              <a:t>Our aim was to arrive at recommendations based on what we discovered from our analysis. </a:t>
            </a:r>
          </a:p>
          <a:p>
            <a:pPr>
              <a:spcBef>
                <a:spcPts val="1200"/>
              </a:spcBef>
              <a:spcAft>
                <a:spcPts val="1200"/>
              </a:spcAft>
            </a:pPr>
            <a:endParaRPr lang="en-US" dirty="0">
              <a:solidFill>
                <a:srgbClr val="000000"/>
              </a:solidFill>
              <a:highlight>
                <a:srgbClr val="FFFF00"/>
              </a:highlight>
              <a:latin typeface="Arial" panose="020B0604020202020204" pitchFamily="34" charset="0"/>
            </a:endParaRPr>
          </a:p>
          <a:p>
            <a:pPr>
              <a:spcBef>
                <a:spcPts val="1200"/>
              </a:spcBef>
              <a:spcAft>
                <a:spcPts val="1200"/>
              </a:spcAft>
            </a:pPr>
            <a:endParaRPr lang="en-US" dirty="0"/>
          </a:p>
          <a:p>
            <a:br>
              <a:rPr lang="en-US" dirty="0"/>
            </a:br>
            <a:endParaRPr lang="en-US" dirty="0"/>
          </a:p>
        </p:txBody>
      </p:sp>
    </p:spTree>
    <p:extLst>
      <p:ext uri="{BB962C8B-B14F-4D97-AF65-F5344CB8AC3E}">
        <p14:creationId xmlns:p14="http://schemas.microsoft.com/office/powerpoint/2010/main" val="2710115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40DB57-F01C-47B7-8DFA-E2CA28191623}"/>
              </a:ext>
            </a:extLst>
          </p:cNvPr>
          <p:cNvSpPr/>
          <p:nvPr/>
        </p:nvSpPr>
        <p:spPr>
          <a:xfrm>
            <a:off x="457200" y="762000"/>
            <a:ext cx="8458200" cy="7448193"/>
          </a:xfrm>
          <a:prstGeom prst="rect">
            <a:avLst/>
          </a:prstGeom>
        </p:spPr>
        <p:txBody>
          <a:bodyPr wrap="square">
            <a:spAutoFit/>
          </a:bodyPr>
          <a:lstStyle/>
          <a:p>
            <a:pPr>
              <a:spcBef>
                <a:spcPts val="1200"/>
              </a:spcBef>
              <a:spcAft>
                <a:spcPts val="1200"/>
              </a:spcAft>
            </a:pPr>
            <a:r>
              <a:rPr lang="en-US" b="1" dirty="0">
                <a:solidFill>
                  <a:srgbClr val="000000"/>
                </a:solidFill>
                <a:latin typeface="Arial" panose="020B0604020202020204" pitchFamily="34" charset="0"/>
              </a:rPr>
              <a:t>Our Process</a:t>
            </a:r>
            <a:endParaRPr lang="en-US" dirty="0"/>
          </a:p>
          <a:p>
            <a:pPr marL="285750" indent="-285750">
              <a:buFontTx/>
              <a:buChar char="-"/>
            </a:pPr>
            <a:r>
              <a:rPr lang="en-US" dirty="0"/>
              <a:t>Started with Variable Glossary document</a:t>
            </a:r>
          </a:p>
          <a:p>
            <a:pPr marL="285750" indent="-285750">
              <a:buFontTx/>
              <a:buChar char="-"/>
            </a:pPr>
            <a:r>
              <a:rPr lang="en-US" dirty="0"/>
              <a:t>Hypothesized a variety of variables (including dates, countries, room types, etc.) that could potentially have impact on Net Promoter Score</a:t>
            </a:r>
          </a:p>
          <a:p>
            <a:pPr marL="742950" lvl="1" indent="-285750">
              <a:buFontTx/>
              <a:buChar char="-"/>
            </a:pPr>
            <a:r>
              <a:rPr lang="en-US" dirty="0"/>
              <a:t>Later learned that some variables mentioned in the Glossary were not included in the data set</a:t>
            </a:r>
          </a:p>
          <a:p>
            <a:pPr marL="742950" lvl="1" indent="-285750">
              <a:buFontTx/>
              <a:buChar char="-"/>
            </a:pPr>
            <a:r>
              <a:rPr lang="en-US" dirty="0"/>
              <a:t>Some questions were not able to be answered due to low frequency of responses in certain categories</a:t>
            </a:r>
          </a:p>
          <a:p>
            <a:pPr marL="285750" indent="-285750">
              <a:buFontTx/>
              <a:buChar char="-"/>
            </a:pPr>
            <a:r>
              <a:rPr lang="en-US" dirty="0"/>
              <a:t>Divided questions to be answered among the group members</a:t>
            </a:r>
          </a:p>
          <a:p>
            <a:pPr marL="285750" indent="-285750">
              <a:buFontTx/>
              <a:buChar char="-"/>
            </a:pPr>
            <a:r>
              <a:rPr lang="en-US" dirty="0"/>
              <a:t>We utilized a group space on 2SU for sharing of documents &amp; files</a:t>
            </a:r>
          </a:p>
          <a:p>
            <a:pPr marL="285750" indent="-285750">
              <a:buFontTx/>
              <a:buChar char="-"/>
            </a:pPr>
            <a:r>
              <a:rPr lang="en-US" dirty="0"/>
              <a:t>Each member independently</a:t>
            </a:r>
          </a:p>
          <a:p>
            <a:pPr marL="742950" lvl="1" indent="-285750">
              <a:buFontTx/>
              <a:buChar char="-"/>
            </a:pPr>
            <a:r>
              <a:rPr lang="en-US" dirty="0"/>
              <a:t>Cleaned and analyzed the data for their assigned questions</a:t>
            </a:r>
          </a:p>
          <a:p>
            <a:pPr marL="742950" lvl="1" indent="-285750">
              <a:buFontTx/>
              <a:buChar char="-"/>
            </a:pPr>
            <a:r>
              <a:rPr lang="en-US" dirty="0"/>
              <a:t>Did any necessary data transformations and/or creation of new variables needed for analysis</a:t>
            </a:r>
          </a:p>
          <a:p>
            <a:pPr marL="285750" indent="-285750">
              <a:buFontTx/>
              <a:buChar char="-"/>
            </a:pPr>
            <a:r>
              <a:rPr lang="en-US" dirty="0"/>
              <a:t>Group met weekly to discuss report progress and discuss any changes from the initial approach</a:t>
            </a:r>
          </a:p>
          <a:p>
            <a:pPr marL="285750" indent="-285750">
              <a:buFontTx/>
              <a:buChar char="-"/>
            </a:pPr>
            <a:endParaRPr lang="en-US" dirty="0"/>
          </a:p>
          <a:p>
            <a:pPr marL="285750" indent="-285750">
              <a:buFontTx/>
              <a:buChar char="-"/>
            </a:pPr>
            <a:endParaRPr lang="en-US" dirty="0"/>
          </a:p>
          <a:p>
            <a:endParaRPr lang="en-US" dirty="0"/>
          </a:p>
          <a:p>
            <a:pPr marL="285750" indent="-285750">
              <a:buFontTx/>
              <a:buChar char="-"/>
            </a:pPr>
            <a:endParaRPr lang="en-US" dirty="0"/>
          </a:p>
          <a:p>
            <a:endParaRPr lang="en-US" dirty="0"/>
          </a:p>
          <a:p>
            <a:endParaRPr lang="en-US" dirty="0"/>
          </a:p>
          <a:p>
            <a:br>
              <a:rPr lang="en-US" dirty="0"/>
            </a:br>
            <a:endParaRPr lang="en-US" dirty="0"/>
          </a:p>
          <a:p>
            <a:br>
              <a:rPr lang="en-US" dirty="0"/>
            </a:br>
            <a:endParaRPr lang="en-US" dirty="0"/>
          </a:p>
        </p:txBody>
      </p:sp>
    </p:spTree>
    <p:extLst>
      <p:ext uri="{BB962C8B-B14F-4D97-AF65-F5344CB8AC3E}">
        <p14:creationId xmlns:p14="http://schemas.microsoft.com/office/powerpoint/2010/main" val="1735959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40DB57-F01C-47B7-8DFA-E2CA28191623}"/>
              </a:ext>
            </a:extLst>
          </p:cNvPr>
          <p:cNvSpPr/>
          <p:nvPr/>
        </p:nvSpPr>
        <p:spPr>
          <a:xfrm>
            <a:off x="457200" y="457200"/>
            <a:ext cx="8458200" cy="3016210"/>
          </a:xfrm>
          <a:prstGeom prst="rect">
            <a:avLst/>
          </a:prstGeom>
        </p:spPr>
        <p:txBody>
          <a:bodyPr wrap="square">
            <a:spAutoFit/>
          </a:bodyPr>
          <a:lstStyle/>
          <a:p>
            <a:pPr>
              <a:spcBef>
                <a:spcPts val="1200"/>
              </a:spcBef>
              <a:spcAft>
                <a:spcPts val="1200"/>
              </a:spcAft>
            </a:pPr>
            <a:r>
              <a:rPr lang="en-US" b="1" dirty="0">
                <a:solidFill>
                  <a:srgbClr val="000000"/>
                </a:solidFill>
                <a:latin typeface="Arial" panose="020B0604020202020204" pitchFamily="34" charset="0"/>
              </a:rPr>
              <a:t>Data Exploration</a:t>
            </a:r>
          </a:p>
          <a:p>
            <a:pPr marL="285750" indent="-285750">
              <a:buFontTx/>
              <a:buChar char="-"/>
            </a:pPr>
            <a:endParaRPr lang="en-US" dirty="0"/>
          </a:p>
          <a:p>
            <a:r>
              <a:rPr lang="en-US" dirty="0"/>
              <a:t>Most hotel guests are classified as “Promoters” who would be Likely to Recommend Hyatt Hotels:</a:t>
            </a:r>
          </a:p>
          <a:p>
            <a:endParaRPr lang="en-US" dirty="0"/>
          </a:p>
          <a:p>
            <a:endParaRPr lang="en-US" dirty="0"/>
          </a:p>
          <a:p>
            <a:br>
              <a:rPr lang="en-US" dirty="0"/>
            </a:br>
            <a:endParaRPr lang="en-US" dirty="0"/>
          </a:p>
          <a:p>
            <a:br>
              <a:rPr lang="en-US" dirty="0"/>
            </a:br>
            <a:endParaRPr lang="en-US" dirty="0"/>
          </a:p>
        </p:txBody>
      </p:sp>
      <p:pic>
        <p:nvPicPr>
          <p:cNvPr id="1028" name="Picture 4" descr="https://lh3.googleusercontent.com/ouoabii82JIk3US6whpdsk_MBHLHO2TkhjL3i0kgSuZst7Yv7JoXT4SDCKlL3f-iyqptUKFzb5DAf3-oHlHmhTdD3oklTufPqgDSwlejqiiSLMYoZhrHBxJVLECkGEyu2ByAyOVF">
            <a:extLst>
              <a:ext uri="{FF2B5EF4-FFF2-40B4-BE49-F238E27FC236}">
                <a16:creationId xmlns:a16="http://schemas.microsoft.com/office/drawing/2014/main" id="{7C486CD7-5DF3-4FA4-944A-46C84B0B4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52" y="2347912"/>
            <a:ext cx="397195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6.googleusercontent.com/yh1jUs9jQvSRV2_ThhACAK44AJlkGGCktNMx9NddqkIT0OWkKWHl_CnL9mPxyJz9WhutBywMYa6q8N_KbcuCUP5wRBNINpHYSK06wetHt1nnH53XdaUJCDgmSpb-Tzw2cjvaytvE">
            <a:extLst>
              <a:ext uri="{FF2B5EF4-FFF2-40B4-BE49-F238E27FC236}">
                <a16:creationId xmlns:a16="http://schemas.microsoft.com/office/drawing/2014/main" id="{8255DBE8-987E-4C3B-BC18-789817F09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2347912"/>
            <a:ext cx="3940691" cy="26050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D749E45-83B1-4D5B-8966-28E14FF9B841}"/>
              </a:ext>
            </a:extLst>
          </p:cNvPr>
          <p:cNvSpPr txBox="1"/>
          <p:nvPr/>
        </p:nvSpPr>
        <p:spPr>
          <a:xfrm>
            <a:off x="457200" y="5257800"/>
            <a:ext cx="3581400" cy="369332"/>
          </a:xfrm>
          <a:prstGeom prst="rect">
            <a:avLst/>
          </a:prstGeom>
          <a:noFill/>
        </p:spPr>
        <p:txBody>
          <a:bodyPr wrap="square" rtlCol="0">
            <a:spAutoFit/>
          </a:bodyPr>
          <a:lstStyle/>
          <a:p>
            <a:pPr algn="ctr"/>
            <a:r>
              <a:rPr lang="en-US" dirty="0"/>
              <a:t>Net Promoter Classification</a:t>
            </a:r>
          </a:p>
        </p:txBody>
      </p:sp>
      <p:sp>
        <p:nvSpPr>
          <p:cNvPr id="10" name="TextBox 9">
            <a:extLst>
              <a:ext uri="{FF2B5EF4-FFF2-40B4-BE49-F238E27FC236}">
                <a16:creationId xmlns:a16="http://schemas.microsoft.com/office/drawing/2014/main" id="{24B5BB4B-0A47-40AC-9287-C0290396E69B}"/>
              </a:ext>
            </a:extLst>
          </p:cNvPr>
          <p:cNvSpPr txBox="1"/>
          <p:nvPr/>
        </p:nvSpPr>
        <p:spPr>
          <a:xfrm>
            <a:off x="4751644" y="5257800"/>
            <a:ext cx="3581400" cy="369332"/>
          </a:xfrm>
          <a:prstGeom prst="rect">
            <a:avLst/>
          </a:prstGeom>
          <a:noFill/>
        </p:spPr>
        <p:txBody>
          <a:bodyPr wrap="square" rtlCol="0">
            <a:spAutoFit/>
          </a:bodyPr>
          <a:lstStyle/>
          <a:p>
            <a:pPr algn="ctr"/>
            <a:r>
              <a:rPr lang="en-US" dirty="0"/>
              <a:t>Likelihood to Recommend</a:t>
            </a:r>
          </a:p>
        </p:txBody>
      </p:sp>
    </p:spTree>
    <p:extLst>
      <p:ext uri="{BB962C8B-B14F-4D97-AF65-F5344CB8AC3E}">
        <p14:creationId xmlns:p14="http://schemas.microsoft.com/office/powerpoint/2010/main" val="2892954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40DB57-F01C-47B7-8DFA-E2CA28191623}"/>
              </a:ext>
            </a:extLst>
          </p:cNvPr>
          <p:cNvSpPr/>
          <p:nvPr/>
        </p:nvSpPr>
        <p:spPr>
          <a:xfrm>
            <a:off x="381000" y="381001"/>
            <a:ext cx="8382000" cy="2185214"/>
          </a:xfrm>
          <a:prstGeom prst="rect">
            <a:avLst/>
          </a:prstGeom>
        </p:spPr>
        <p:txBody>
          <a:bodyPr wrap="square">
            <a:spAutoFit/>
          </a:bodyPr>
          <a:lstStyle/>
          <a:p>
            <a:pPr>
              <a:spcBef>
                <a:spcPts val="1200"/>
              </a:spcBef>
              <a:spcAft>
                <a:spcPts val="1200"/>
              </a:spcAft>
            </a:pPr>
            <a:r>
              <a:rPr lang="en-US" b="1" dirty="0">
                <a:solidFill>
                  <a:srgbClr val="000000"/>
                </a:solidFill>
                <a:latin typeface="Arial" panose="020B0604020202020204" pitchFamily="34" charset="0"/>
              </a:rPr>
              <a:t>Data Exploration</a:t>
            </a:r>
          </a:p>
          <a:p>
            <a:pPr marL="285750" indent="-285750">
              <a:buFontTx/>
              <a:buChar char="-"/>
            </a:pPr>
            <a:endParaRPr lang="en-US" dirty="0"/>
          </a:p>
          <a:p>
            <a:r>
              <a:rPr lang="en-US" dirty="0"/>
              <a:t>Most guests in this data set were from the United States:</a:t>
            </a:r>
          </a:p>
          <a:p>
            <a:br>
              <a:rPr lang="en-US" dirty="0"/>
            </a:br>
            <a:endParaRPr lang="en-US" dirty="0"/>
          </a:p>
          <a:p>
            <a:br>
              <a:rPr lang="en-US" dirty="0"/>
            </a:br>
            <a:endParaRPr lang="en-US" dirty="0"/>
          </a:p>
        </p:txBody>
      </p:sp>
      <p:pic>
        <p:nvPicPr>
          <p:cNvPr id="6146" name="Picture 2" descr="https://lh4.googleusercontent.com/draFaOO4RZjPw2Hz1wdRRECM0BeFVzHivsocNWcZHDT443RpkCfeHWPW23BZ4yhI2YWl5vGM666dKebbKMlptyx-RG4C3ajaoeXNZZi5ay2kpvJ1ocvzhxiD-YhY8O29FSyE6f1Y">
            <a:extLst>
              <a:ext uri="{FF2B5EF4-FFF2-40B4-BE49-F238E27FC236}">
                <a16:creationId xmlns:a16="http://schemas.microsoft.com/office/drawing/2014/main" id="{309508ED-B754-4838-A152-3597493146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57338"/>
            <a:ext cx="59436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87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40DB57-F01C-47B7-8DFA-E2CA28191623}"/>
              </a:ext>
            </a:extLst>
          </p:cNvPr>
          <p:cNvSpPr/>
          <p:nvPr/>
        </p:nvSpPr>
        <p:spPr>
          <a:xfrm>
            <a:off x="457200" y="457200"/>
            <a:ext cx="8458200" cy="3847207"/>
          </a:xfrm>
          <a:prstGeom prst="rect">
            <a:avLst/>
          </a:prstGeom>
        </p:spPr>
        <p:txBody>
          <a:bodyPr wrap="square">
            <a:spAutoFit/>
          </a:bodyPr>
          <a:lstStyle/>
          <a:p>
            <a:pPr>
              <a:spcBef>
                <a:spcPts val="1200"/>
              </a:spcBef>
              <a:spcAft>
                <a:spcPts val="1200"/>
              </a:spcAft>
            </a:pPr>
            <a:r>
              <a:rPr lang="en-US" b="1" dirty="0">
                <a:solidFill>
                  <a:srgbClr val="000000"/>
                </a:solidFill>
                <a:latin typeface="Arial" panose="020B0604020202020204" pitchFamily="34" charset="0"/>
              </a:rPr>
              <a:t>Data Exploration</a:t>
            </a:r>
          </a:p>
          <a:p>
            <a:pPr marL="285750" indent="-285750">
              <a:buFontTx/>
              <a:buChar char="-"/>
            </a:pPr>
            <a:endParaRPr lang="en-US" dirty="0"/>
          </a:p>
          <a:p>
            <a:r>
              <a:rPr lang="en-US" dirty="0"/>
              <a:t>Most reservations in this data set were from 2014, and most of those were from February:</a:t>
            </a:r>
          </a:p>
          <a:p>
            <a:endParaRPr lang="en-US" dirty="0"/>
          </a:p>
          <a:p>
            <a:endParaRPr lang="en-US" dirty="0"/>
          </a:p>
          <a:p>
            <a:endParaRPr lang="en-US" dirty="0"/>
          </a:p>
          <a:p>
            <a:endParaRPr lang="en-US" dirty="0"/>
          </a:p>
          <a:p>
            <a:endParaRPr lang="en-US" dirty="0"/>
          </a:p>
          <a:p>
            <a:br>
              <a:rPr lang="en-US" dirty="0"/>
            </a:br>
            <a:endParaRPr lang="en-US" dirty="0"/>
          </a:p>
          <a:p>
            <a:br>
              <a:rPr lang="en-US" dirty="0"/>
            </a:br>
            <a:endParaRPr lang="en-US" dirty="0"/>
          </a:p>
        </p:txBody>
      </p:sp>
      <p:graphicFrame>
        <p:nvGraphicFramePr>
          <p:cNvPr id="2" name="Table 1">
            <a:extLst>
              <a:ext uri="{FF2B5EF4-FFF2-40B4-BE49-F238E27FC236}">
                <a16:creationId xmlns:a16="http://schemas.microsoft.com/office/drawing/2014/main" id="{61737D39-D403-4BFC-8DDF-BDE5F303B5DA}"/>
              </a:ext>
            </a:extLst>
          </p:cNvPr>
          <p:cNvGraphicFramePr>
            <a:graphicFrameLocks noGrp="1"/>
          </p:cNvGraphicFramePr>
          <p:nvPr>
            <p:extLst>
              <p:ext uri="{D42A27DB-BD31-4B8C-83A1-F6EECF244321}">
                <p14:modId xmlns:p14="http://schemas.microsoft.com/office/powerpoint/2010/main" val="715669529"/>
              </p:ext>
            </p:extLst>
          </p:nvPr>
        </p:nvGraphicFramePr>
        <p:xfrm>
          <a:off x="1295400" y="2585720"/>
          <a:ext cx="5943600" cy="797560"/>
        </p:xfrm>
        <a:graphic>
          <a:graphicData uri="http://schemas.openxmlformats.org/drawingml/2006/table">
            <a:tbl>
              <a:tblPr/>
              <a:tblGrid>
                <a:gridCol w="2971800">
                  <a:extLst>
                    <a:ext uri="{9D8B030D-6E8A-4147-A177-3AD203B41FA5}">
                      <a16:colId xmlns:a16="http://schemas.microsoft.com/office/drawing/2014/main" val="2728860109"/>
                    </a:ext>
                  </a:extLst>
                </a:gridCol>
                <a:gridCol w="2971800">
                  <a:extLst>
                    <a:ext uri="{9D8B030D-6E8A-4147-A177-3AD203B41FA5}">
                      <a16:colId xmlns:a16="http://schemas.microsoft.com/office/drawing/2014/main" val="1042522231"/>
                    </a:ext>
                  </a:extLst>
                </a:gridCol>
              </a:tblGrid>
              <a:tr h="0">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Year   Number of Stays</a:t>
                      </a:r>
                      <a:br>
                        <a:rPr lang="en-US" sz="1100" b="0" i="0" u="none" strike="noStrike">
                          <a:solidFill>
                            <a:srgbClr val="000000"/>
                          </a:solidFill>
                          <a:effectLst/>
                          <a:latin typeface="Arial" panose="020B0604020202020204" pitchFamily="34" charset="0"/>
                        </a:rPr>
                      </a:br>
                      <a:r>
                        <a:rPr lang="en-US" sz="1100" b="0" i="0" u="none" strike="noStrike">
                          <a:solidFill>
                            <a:srgbClr val="000000"/>
                          </a:solidFill>
                          <a:effectLst/>
                          <a:latin typeface="Arial" panose="020B0604020202020204" pitchFamily="34" charset="0"/>
                        </a:rPr>
                        <a:t>2013  1</a:t>
                      </a:r>
                      <a:br>
                        <a:rPr lang="en-US" sz="1100" b="0" i="0" u="none" strike="noStrike">
                          <a:solidFill>
                            <a:srgbClr val="000000"/>
                          </a:solidFill>
                          <a:effectLst/>
                          <a:latin typeface="Arial" panose="020B0604020202020204" pitchFamily="34" charset="0"/>
                        </a:rPr>
                      </a:br>
                      <a:r>
                        <a:rPr lang="en-US" sz="1100" b="0" i="0" u="none" strike="noStrike">
                          <a:solidFill>
                            <a:srgbClr val="000000"/>
                          </a:solidFill>
                          <a:effectLst/>
                          <a:latin typeface="Arial" panose="020B0604020202020204" pitchFamily="34" charset="0"/>
                        </a:rPr>
                        <a:t>2014  19218</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dirty="0">
                          <a:solidFill>
                            <a:srgbClr val="000000"/>
                          </a:solidFill>
                          <a:effectLst/>
                          <a:latin typeface="Arial" panose="020B0604020202020204" pitchFamily="34" charset="0"/>
                        </a:rPr>
                        <a:t>Month Number of Stays</a:t>
                      </a:r>
                      <a:endParaRPr lang="en-US" dirty="0">
                        <a:effectLst/>
                      </a:endParaRPr>
                    </a:p>
                    <a:p>
                      <a:pPr rtl="0" fontAlgn="t">
                        <a:spcBef>
                          <a:spcPts val="0"/>
                        </a:spcBef>
                        <a:spcAft>
                          <a:spcPts val="0"/>
                        </a:spcAft>
                      </a:pPr>
                      <a:r>
                        <a:rPr lang="en-US" sz="1100" b="0" i="0" u="none" strike="noStrike" dirty="0">
                          <a:solidFill>
                            <a:srgbClr val="000000"/>
                          </a:solidFill>
                          <a:effectLst/>
                          <a:latin typeface="Arial" panose="020B0604020202020204" pitchFamily="34" charset="0"/>
                        </a:rPr>
                        <a:t>Jan      6</a:t>
                      </a:r>
                      <a:endParaRPr lang="en-US" dirty="0">
                        <a:effectLst/>
                      </a:endParaRPr>
                    </a:p>
                    <a:p>
                      <a:pPr rtl="0" fontAlgn="t">
                        <a:spcBef>
                          <a:spcPts val="0"/>
                        </a:spcBef>
                        <a:spcAft>
                          <a:spcPts val="0"/>
                        </a:spcAft>
                      </a:pPr>
                      <a:r>
                        <a:rPr lang="en-US" sz="1100" b="0" i="0" u="none" strike="noStrike" dirty="0">
                          <a:solidFill>
                            <a:srgbClr val="000000"/>
                          </a:solidFill>
                          <a:effectLst/>
                          <a:latin typeface="Arial" panose="020B0604020202020204" pitchFamily="34" charset="0"/>
                        </a:rPr>
                        <a:t>Feb     19192</a:t>
                      </a:r>
                      <a:endParaRPr lang="en-US" dirty="0">
                        <a:effectLst/>
                      </a:endParaRPr>
                    </a:p>
                    <a:p>
                      <a:pPr rtl="0" fontAlgn="t">
                        <a:spcBef>
                          <a:spcPts val="0"/>
                        </a:spcBef>
                        <a:spcAft>
                          <a:spcPts val="0"/>
                        </a:spcAft>
                      </a:pPr>
                      <a:r>
                        <a:rPr lang="en-US" sz="1100" b="0" i="0" u="none" strike="noStrike" dirty="0">
                          <a:solidFill>
                            <a:srgbClr val="000000"/>
                          </a:solidFill>
                          <a:effectLst/>
                          <a:latin typeface="Arial" panose="020B0604020202020204" pitchFamily="34" charset="0"/>
                        </a:rPr>
                        <a:t>Mar      21</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6510545"/>
                  </a:ext>
                </a:extLst>
              </a:tr>
            </a:tbl>
          </a:graphicData>
        </a:graphic>
      </p:graphicFrame>
      <p:sp>
        <p:nvSpPr>
          <p:cNvPr id="3" name="Rectangle 1">
            <a:extLst>
              <a:ext uri="{FF2B5EF4-FFF2-40B4-BE49-F238E27FC236}">
                <a16:creationId xmlns:a16="http://schemas.microsoft.com/office/drawing/2014/main" id="{4E831354-AC08-429A-A4CB-1D42F3E650D2}"/>
              </a:ext>
            </a:extLst>
          </p:cNvPr>
          <p:cNvSpPr>
            <a:spLocks noChangeArrowheads="1"/>
          </p:cNvSpPr>
          <p:nvPr/>
        </p:nvSpPr>
        <p:spPr bwMode="auto">
          <a:xfrm>
            <a:off x="1295400" y="25860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br>
              <a:rPr kumimoji="0" lang="en-US" altLang="en-US" sz="1100" b="0" i="0" u="none" strike="noStrike" cap="none" normalizeH="0" baseline="0">
                <a:ln>
                  <a:noFill/>
                </a:ln>
                <a:solidFill>
                  <a:srgbClr val="000000"/>
                </a:solidFill>
                <a:effectLst/>
                <a:latin typeface="Arial" panose="020B0604020202020204" pitchFamily="34" charset="0"/>
                <a:cs typeface="Arial" panose="020B0604020202020204" pitchFamily="34" charset="0"/>
              </a:rPr>
            </a:b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4955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40DB57-F01C-47B7-8DFA-E2CA28191623}"/>
              </a:ext>
            </a:extLst>
          </p:cNvPr>
          <p:cNvSpPr/>
          <p:nvPr/>
        </p:nvSpPr>
        <p:spPr>
          <a:xfrm>
            <a:off x="457200" y="457200"/>
            <a:ext cx="8458200" cy="6894195"/>
          </a:xfrm>
          <a:prstGeom prst="rect">
            <a:avLst/>
          </a:prstGeom>
        </p:spPr>
        <p:txBody>
          <a:bodyPr wrap="square">
            <a:spAutoFit/>
          </a:bodyPr>
          <a:lstStyle/>
          <a:p>
            <a:pPr>
              <a:spcBef>
                <a:spcPts val="1200"/>
              </a:spcBef>
              <a:spcAft>
                <a:spcPts val="1200"/>
              </a:spcAft>
            </a:pPr>
            <a:r>
              <a:rPr lang="en-US" b="1" dirty="0">
                <a:solidFill>
                  <a:srgbClr val="000000"/>
                </a:solidFill>
                <a:latin typeface="Arial" panose="020B0604020202020204" pitchFamily="34" charset="0"/>
              </a:rPr>
              <a:t>Discussion of Results</a:t>
            </a:r>
          </a:p>
          <a:p>
            <a:r>
              <a:rPr lang="en-US" u="sng" dirty="0"/>
              <a:t>Which survey data questions might help us to understand and predict NPS?</a:t>
            </a:r>
            <a:endParaRPr lang="en-US" dirty="0"/>
          </a:p>
          <a:p>
            <a:r>
              <a:rPr lang="en-US" dirty="0"/>
              <a:t>We created a multiple regression model that included each of the survey variables.  Then we created a model, stepwise, adding in each significant variable until we reached an equivalent adjusted R^2 value.</a:t>
            </a:r>
          </a:p>
          <a:p>
            <a:br>
              <a:rPr lang="en-US" dirty="0"/>
            </a:br>
            <a:r>
              <a:rPr lang="en-US" dirty="0"/>
              <a:t>Likelihood to Recommend = -1.95 + 0.38(Customer Service) + 0.32(Guest Room)</a:t>
            </a:r>
          </a:p>
          <a:p>
            <a:r>
              <a:rPr lang="en-US" dirty="0"/>
              <a:t>+ 0.21(Hotel Condition) + 0.15(Staff Cared) + 0.13(Tranquility)</a:t>
            </a:r>
          </a:p>
          <a:p>
            <a:br>
              <a:rPr lang="en-US" dirty="0"/>
            </a:br>
            <a:endParaRPr lang="en-US" dirty="0"/>
          </a:p>
          <a:p>
            <a:r>
              <a:rPr lang="en-US" b="1" i="1" dirty="0"/>
              <a:t>Conclusion: We found that a combination of Customer Service, Guest Room Satisfaction, Condition of Hotel, Staff Cared and Tranquility </a:t>
            </a:r>
            <a:r>
              <a:rPr lang="en-US" b="1" i="1" u="sng"/>
              <a:t>explains 66% </a:t>
            </a:r>
            <a:r>
              <a:rPr lang="en-US" b="1" i="1" u="sng" dirty="0"/>
              <a:t>of Likelihood to Recommend</a:t>
            </a:r>
            <a:r>
              <a:rPr lang="en-US" b="1" i="1" dirty="0"/>
              <a:t>, which is directly related to Net Promoter Score.</a:t>
            </a:r>
            <a:endParaRPr lang="en-US" dirty="0"/>
          </a:p>
          <a:p>
            <a:pPr marL="285750" indent="-285750">
              <a:buFontTx/>
              <a:buChar char="-"/>
            </a:pPr>
            <a:endParaRPr lang="en-US" dirty="0"/>
          </a:p>
          <a:p>
            <a:endParaRPr lang="en-US" dirty="0"/>
          </a:p>
          <a:p>
            <a:r>
              <a:rPr lang="en-US" dirty="0"/>
              <a:t>Indicated Actions:</a:t>
            </a:r>
          </a:p>
          <a:p>
            <a:pPr marL="285750" indent="-285750">
              <a:buFont typeface="Arial" panose="020B0604020202020204" pitchFamily="34" charset="0"/>
              <a:buChar char="•"/>
            </a:pPr>
            <a:r>
              <a:rPr lang="en-US" dirty="0"/>
              <a:t>TLC training for all staff to improve both Customer Service and Staff Cared ratings</a:t>
            </a:r>
          </a:p>
          <a:p>
            <a:pPr marL="285750" indent="-285750">
              <a:buFont typeface="Arial" panose="020B0604020202020204" pitchFamily="34" charset="0"/>
              <a:buChar char="•"/>
            </a:pPr>
            <a:r>
              <a:rPr lang="en-US" dirty="0"/>
              <a:t>Capital Expenditures for Hotel and Room Renovations to improve Hotel Condition and Guest Room ratings</a:t>
            </a:r>
          </a:p>
          <a:p>
            <a:endParaRPr lang="en-US" dirty="0"/>
          </a:p>
          <a:p>
            <a:br>
              <a:rPr lang="en-US" dirty="0"/>
            </a:br>
            <a:endParaRPr lang="en-US" dirty="0"/>
          </a:p>
          <a:p>
            <a:br>
              <a:rPr lang="en-US" dirty="0"/>
            </a:br>
            <a:endParaRPr lang="en-US" dirty="0"/>
          </a:p>
        </p:txBody>
      </p:sp>
    </p:spTree>
    <p:extLst>
      <p:ext uri="{BB962C8B-B14F-4D97-AF65-F5344CB8AC3E}">
        <p14:creationId xmlns:p14="http://schemas.microsoft.com/office/powerpoint/2010/main" val="1820660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40DB57-F01C-47B7-8DFA-E2CA28191623}"/>
              </a:ext>
            </a:extLst>
          </p:cNvPr>
          <p:cNvSpPr/>
          <p:nvPr/>
        </p:nvSpPr>
        <p:spPr>
          <a:xfrm>
            <a:off x="457200" y="582067"/>
            <a:ext cx="8458200" cy="5693866"/>
          </a:xfrm>
          <a:prstGeom prst="rect">
            <a:avLst/>
          </a:prstGeom>
        </p:spPr>
        <p:txBody>
          <a:bodyPr wrap="square">
            <a:spAutoFit/>
          </a:bodyPr>
          <a:lstStyle/>
          <a:p>
            <a:pPr>
              <a:spcBef>
                <a:spcPts val="1200"/>
              </a:spcBef>
              <a:spcAft>
                <a:spcPts val="1200"/>
              </a:spcAft>
            </a:pPr>
            <a:r>
              <a:rPr lang="en-US" b="1" dirty="0">
                <a:solidFill>
                  <a:srgbClr val="000000"/>
                </a:solidFill>
                <a:latin typeface="Arial" panose="020B0604020202020204" pitchFamily="34" charset="0"/>
              </a:rPr>
              <a:t>Discussion of Results</a:t>
            </a:r>
          </a:p>
          <a:p>
            <a:r>
              <a:rPr lang="en-US" u="sng" dirty="0"/>
              <a:t>During which time is NPS the highest?</a:t>
            </a:r>
            <a:endParaRPr lang="en-US" dirty="0"/>
          </a:p>
          <a:p>
            <a:r>
              <a:rPr lang="en-US" sz="1600" b="1" i="1" dirty="0"/>
              <a:t>Conclusion: Recalling the earlier data shown in our Initial Observations, since we found that the majority of stays were during February 2014, we could not answer this question based on seasonality or month of the year.</a:t>
            </a:r>
            <a:endParaRPr lang="en-US" sz="1600" dirty="0"/>
          </a:p>
          <a:p>
            <a:br>
              <a:rPr lang="en-US" dirty="0"/>
            </a:br>
            <a:r>
              <a:rPr lang="en-US" dirty="0"/>
              <a:t>That said, we did look at Check-Ins</a:t>
            </a:r>
            <a:br>
              <a:rPr lang="en-US" dirty="0"/>
            </a:br>
            <a:r>
              <a:rPr lang="en-US" dirty="0"/>
              <a:t> Per day in JFM 2014 and noted</a:t>
            </a:r>
            <a:br>
              <a:rPr lang="en-US" dirty="0"/>
            </a:br>
            <a:r>
              <a:rPr lang="en-US" dirty="0"/>
              <a:t>a spike in Check-Ins on February 14</a:t>
            </a:r>
            <a:br>
              <a:rPr lang="en-US" dirty="0"/>
            </a:br>
            <a:r>
              <a:rPr lang="en-US" dirty="0"/>
              <a:t>(Valentine’s Day).</a:t>
            </a:r>
            <a:br>
              <a:rPr lang="en-US" u="sng" dirty="0"/>
            </a:br>
            <a:endParaRPr lang="en-US" dirty="0"/>
          </a:p>
          <a:p>
            <a:endParaRPr lang="en-US" dirty="0"/>
          </a:p>
          <a:p>
            <a:endParaRPr lang="en-US" dirty="0"/>
          </a:p>
          <a:p>
            <a:endParaRPr lang="en-US" dirty="0"/>
          </a:p>
          <a:p>
            <a:endParaRPr lang="en-US" dirty="0"/>
          </a:p>
          <a:p>
            <a:endParaRPr lang="en-US" dirty="0"/>
          </a:p>
          <a:p>
            <a:br>
              <a:rPr lang="en-US" dirty="0"/>
            </a:br>
            <a:r>
              <a:rPr lang="en-US" dirty="0"/>
              <a:t>Indicated Action:</a:t>
            </a:r>
          </a:p>
          <a:p>
            <a:pPr marL="285750" indent="-285750">
              <a:buFont typeface="Arial" panose="020B0604020202020204" pitchFamily="34" charset="0"/>
              <a:buChar char="•"/>
            </a:pPr>
            <a:r>
              <a:rPr lang="en-US" dirty="0"/>
              <a:t>Valentine’s Day discounts and/or promotions</a:t>
            </a:r>
          </a:p>
          <a:p>
            <a:endParaRPr lang="en-US" dirty="0"/>
          </a:p>
        </p:txBody>
      </p:sp>
      <p:pic>
        <p:nvPicPr>
          <p:cNvPr id="11266" name="Picture 2" descr="https://lh6.googleusercontent.com/BcNu_rCfxBGI_k_e7wdq7iN3GUsrqdNd4-mcpxQSu-NKzLA5NfNTZ29_QrShNDoM_FTBMURdpuGu0obWa70caWp2HbJ1MNqU7i_1H_QqfquW_ib0XpIxp5-yHI0jYP9pfKHWCm8l">
            <a:extLst>
              <a:ext uri="{FF2B5EF4-FFF2-40B4-BE49-F238E27FC236}">
                <a16:creationId xmlns:a16="http://schemas.microsoft.com/office/drawing/2014/main" id="{C93F11D4-EDCD-40ED-9972-1D788D1D9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7854" y="1981200"/>
            <a:ext cx="4798946" cy="3591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871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60B40F1-BE0D-402F-83BB-4DD17C3FA148}"/>
              </a:ext>
            </a:extLst>
          </p:cNvPr>
          <p:cNvSpPr/>
          <p:nvPr/>
        </p:nvSpPr>
        <p:spPr>
          <a:xfrm>
            <a:off x="342900" y="685800"/>
            <a:ext cx="8458200" cy="1384995"/>
          </a:xfrm>
          <a:prstGeom prst="rect">
            <a:avLst/>
          </a:prstGeom>
        </p:spPr>
        <p:txBody>
          <a:bodyPr wrap="square">
            <a:spAutoFit/>
          </a:bodyPr>
          <a:lstStyle/>
          <a:p>
            <a:pPr>
              <a:spcBef>
                <a:spcPts val="1200"/>
              </a:spcBef>
              <a:spcAft>
                <a:spcPts val="1200"/>
              </a:spcAft>
            </a:pPr>
            <a:r>
              <a:rPr lang="en-US" b="1" dirty="0">
                <a:solidFill>
                  <a:srgbClr val="000000"/>
                </a:solidFill>
                <a:latin typeface="Arial" panose="020B0604020202020204" pitchFamily="34" charset="0"/>
              </a:rPr>
              <a:t>Which regions have the highest NPS? </a:t>
            </a:r>
          </a:p>
          <a:p>
            <a:pPr>
              <a:spcBef>
                <a:spcPts val="1200"/>
              </a:spcBef>
              <a:spcAft>
                <a:spcPts val="1200"/>
              </a:spcAft>
            </a:pPr>
            <a:endParaRPr lang="en-US" b="1" dirty="0"/>
          </a:p>
          <a:p>
            <a:pPr marL="285750" indent="-285750">
              <a:buFont typeface="Arial" panose="020B0604020202020204" pitchFamily="34" charset="0"/>
              <a:buChar char="•"/>
            </a:pPr>
            <a:endParaRPr lang="en-US" dirty="0"/>
          </a:p>
        </p:txBody>
      </p:sp>
      <p:pic>
        <p:nvPicPr>
          <p:cNvPr id="4" name="Picture 3" descr="A screenshot of a cell phone&#10;&#10;Description automatically generated">
            <a:extLst>
              <a:ext uri="{FF2B5EF4-FFF2-40B4-BE49-F238E27FC236}">
                <a16:creationId xmlns:a16="http://schemas.microsoft.com/office/drawing/2014/main" id="{88E01081-9D17-D24E-AF8D-E22C24139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828800"/>
            <a:ext cx="4514850" cy="3905344"/>
          </a:xfrm>
          <a:prstGeom prst="rect">
            <a:avLst/>
          </a:prstGeom>
        </p:spPr>
      </p:pic>
      <p:sp>
        <p:nvSpPr>
          <p:cNvPr id="5" name="Rectangle 4">
            <a:extLst>
              <a:ext uri="{FF2B5EF4-FFF2-40B4-BE49-F238E27FC236}">
                <a16:creationId xmlns:a16="http://schemas.microsoft.com/office/drawing/2014/main" id="{C5D27A82-44A9-1E4C-BBC6-09EE57AFBF8A}"/>
              </a:ext>
            </a:extLst>
          </p:cNvPr>
          <p:cNvSpPr/>
          <p:nvPr/>
        </p:nvSpPr>
        <p:spPr>
          <a:xfrm>
            <a:off x="5294435" y="628471"/>
            <a:ext cx="3276600" cy="1200329"/>
          </a:xfrm>
          <a:prstGeom prst="rect">
            <a:avLst/>
          </a:prstGeom>
        </p:spPr>
        <p:txBody>
          <a:bodyPr wrap="square">
            <a:spAutoFit/>
          </a:bodyPr>
          <a:lstStyle/>
          <a:p>
            <a:r>
              <a:rPr lang="en-US" dirty="0"/>
              <a:t>Europe              		0.790</a:t>
            </a:r>
          </a:p>
          <a:p>
            <a:r>
              <a:rPr lang="en-US" dirty="0"/>
              <a:t>Middle East &amp; Africa 	0.713</a:t>
            </a:r>
          </a:p>
          <a:p>
            <a:r>
              <a:rPr lang="en-US" dirty="0"/>
              <a:t>Americas             		0.701</a:t>
            </a:r>
          </a:p>
          <a:p>
            <a:r>
              <a:rPr lang="en-US" dirty="0"/>
              <a:t>Asia Pacific         		0.677</a:t>
            </a:r>
          </a:p>
        </p:txBody>
      </p:sp>
      <p:sp>
        <p:nvSpPr>
          <p:cNvPr id="2" name="TextBox 1">
            <a:extLst>
              <a:ext uri="{FF2B5EF4-FFF2-40B4-BE49-F238E27FC236}">
                <a16:creationId xmlns:a16="http://schemas.microsoft.com/office/drawing/2014/main" id="{E2AABDC8-89F0-1846-8F9A-3A44E48B3908}"/>
              </a:ext>
            </a:extLst>
          </p:cNvPr>
          <p:cNvSpPr txBox="1"/>
          <p:nvPr/>
        </p:nvSpPr>
        <p:spPr>
          <a:xfrm>
            <a:off x="5294435" y="2425140"/>
            <a:ext cx="3506665" cy="2862322"/>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Further analysis would have to be conducted to determine what cultural factors are contributing to the differences in these scores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recommended that cross training of managers occurs.</a:t>
            </a:r>
          </a:p>
          <a:p>
            <a:endParaRPr lang="en-US" dirty="0"/>
          </a:p>
        </p:txBody>
      </p:sp>
    </p:spTree>
    <p:extLst>
      <p:ext uri="{BB962C8B-B14F-4D97-AF65-F5344CB8AC3E}">
        <p14:creationId xmlns:p14="http://schemas.microsoft.com/office/powerpoint/2010/main" val="278319013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E4808C1726AD45A0593D2662FF2004" ma:contentTypeVersion="13" ma:contentTypeDescription="Create a new document." ma:contentTypeScope="" ma:versionID="abe2a9b227e000839c9ee5a281dc02e6">
  <xsd:schema xmlns:xsd="http://www.w3.org/2001/XMLSchema" xmlns:xs="http://www.w3.org/2001/XMLSchema" xmlns:p="http://schemas.microsoft.com/office/2006/metadata/properties" xmlns:ns3="5fd5dbe8-e3ef-4bea-b672-378c8e4575ea" xmlns:ns4="b76c9db3-d54d-47dc-a778-7cbffb7672a6" targetNamespace="http://schemas.microsoft.com/office/2006/metadata/properties" ma:root="true" ma:fieldsID="4a8ca0bfe53302f9f13245134a48dfeb" ns3:_="" ns4:_="">
    <xsd:import namespace="5fd5dbe8-e3ef-4bea-b672-378c8e4575ea"/>
    <xsd:import namespace="b76c9db3-d54d-47dc-a778-7cbffb7672a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Location"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d5dbe8-e3ef-4bea-b672-378c8e4575e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76c9db3-d54d-47dc-a778-7cbffb7672a6"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SharingHintHash" ma:index="15"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8B4183-79E9-4F29-BB51-FEC5816976E8}">
  <ds:schemaRefs>
    <ds:schemaRef ds:uri="http://schemas.microsoft.com/sharepoint/v3/contenttype/forms"/>
  </ds:schemaRefs>
</ds:datastoreItem>
</file>

<file path=customXml/itemProps2.xml><?xml version="1.0" encoding="utf-8"?>
<ds:datastoreItem xmlns:ds="http://schemas.openxmlformats.org/officeDocument/2006/customXml" ds:itemID="{B4C61554-E15B-420D-86ED-63007899EA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d5dbe8-e3ef-4bea-b672-378c8e4575ea"/>
    <ds:schemaRef ds:uri="b76c9db3-d54d-47dc-a778-7cbffb7672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CC509F-843F-4711-9AFF-8EA2CC08275F}">
  <ds:schemaRefs>
    <ds:schemaRef ds:uri="http://purl.org/dc/terms/"/>
    <ds:schemaRef ds:uri="http://schemas.microsoft.com/office/2006/metadata/properties"/>
    <ds:schemaRef ds:uri="http://schemas.microsoft.com/office/2006/documentManagement/types"/>
    <ds:schemaRef ds:uri="5fd5dbe8-e3ef-4bea-b672-378c8e4575ea"/>
    <ds:schemaRef ds:uri="http://purl.org/dc/elements/1.1/"/>
    <ds:schemaRef ds:uri="http://schemas.microsoft.com/office/infopath/2007/PartnerControls"/>
    <ds:schemaRef ds:uri="http://schemas.openxmlformats.org/package/2006/metadata/core-properties"/>
    <ds:schemaRef ds:uri="b76c9db3-d54d-47dc-a778-7cbffb7672a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367</TotalTime>
  <Words>1273</Words>
  <Application>Microsoft Office PowerPoint</Application>
  <PresentationFormat>On-screen Show (4:3)</PresentationFormat>
  <Paragraphs>215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Franklin Gothic Medium</vt:lpstr>
      <vt:lpstr>Wingdings</vt:lpstr>
      <vt:lpstr>Retrospect</vt:lpstr>
      <vt:lpstr>IST 687  Hyatt Hotel Dataset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687  Hotel Dataset Analysis</dc:title>
  <dc:creator>Laura Lamoureux</dc:creator>
  <cp:lastModifiedBy>Schaub, Elizabeth</cp:lastModifiedBy>
  <cp:revision>34</cp:revision>
  <dcterms:created xsi:type="dcterms:W3CDTF">2019-12-03T23:08:17Z</dcterms:created>
  <dcterms:modified xsi:type="dcterms:W3CDTF">2019-12-11T02:05:09Z</dcterms:modified>
</cp:coreProperties>
</file>