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64" r:id="rId3"/>
    <p:sldId id="276" r:id="rId4"/>
    <p:sldId id="277" r:id="rId5"/>
    <p:sldId id="278" r:id="rId6"/>
    <p:sldId id="279" r:id="rId7"/>
    <p:sldId id="266" r:id="rId8"/>
    <p:sldId id="268" r:id="rId9"/>
    <p:sldId id="270" r:id="rId10"/>
    <p:sldId id="269" r:id="rId11"/>
    <p:sldId id="280" r:id="rId12"/>
    <p:sldId id="274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757" autoAdjust="0"/>
  </p:normalViewPr>
  <p:slideViewPr>
    <p:cSldViewPr showGuides="1">
      <p:cViewPr varScale="1">
        <p:scale>
          <a:sx n="114" d="100"/>
          <a:sy n="114" d="100"/>
        </p:scale>
        <p:origin x="360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5/9/2021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9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5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9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Goodreads is a social media website that was launched back in 2006. It joins readers together from across the globe. In 2013, Amazon purchased Goodreads, tying together Amazon’s book selling including their Kindle </a:t>
            </a:r>
            <a:r>
              <a:rPr lang="en-US" sz="16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ebooks</a:t>
            </a:r>
            <a:r>
              <a:rPr lang="en-US" sz="16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; with a social media presence that caters to readers. That presence runs over 50 million users.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Initially, I found a dataset on Kaggle that appeared promising but after some initial looking through the dataset, I realized it was not going to help me answer all of the questions I wished to have answered. I found a dataset on </a:t>
            </a:r>
            <a:r>
              <a:rPr lang="en-US" sz="16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6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that had been recently curated and it seemed to have the data I was hoping for. As you can see the folks that are curating the data from Goodreads are doing so in chunks of 100,000 books at a time every so many days. I decided to work with the 1 – 100K JSON file.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5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 initial JSON file contained 58,292 rows and 18 columns. The data available included book title, author, date published broken down into 3 categories: day, month, year; number of reviews, average rating, language, etc. The data types included integer, object (string) and on float datatype. As you can see here, there would need to be some pre-processing tasks that needed to happen in order to make the data useful for what was being asked.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3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3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01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6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2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5/9/2021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5/9/2021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5/9/2021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5/9/2021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hramJannesar/GoodreadsBookDataset/tree/master/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 Any Good Books Lately?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Book Data Analysis</a:t>
            </a:r>
          </a:p>
          <a:p>
            <a:pPr algn="r"/>
            <a:endParaRPr lang="en-US" dirty="0"/>
          </a:p>
          <a:p>
            <a:pPr algn="r"/>
            <a:r>
              <a:rPr lang="en-US" sz="1100" dirty="0"/>
              <a:t>IST 652 Project</a:t>
            </a:r>
          </a:p>
          <a:p>
            <a:pPr algn="r"/>
            <a:r>
              <a:rPr lang="en-US" sz="1100" dirty="0"/>
              <a:t>Laura Lamoureux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322" y="708058"/>
            <a:ext cx="3351927" cy="508000"/>
          </a:xfrm>
        </p:spPr>
        <p:txBody>
          <a:bodyPr/>
          <a:lstStyle/>
          <a:p>
            <a:r>
              <a:rPr lang="en-US" dirty="0"/>
              <a:t># Frequencies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35594" y="990600"/>
            <a:ext cx="1827927" cy="1727200"/>
          </a:xfrm>
        </p:spPr>
        <p:txBody>
          <a:bodyPr/>
          <a:lstStyle/>
          <a:p>
            <a:r>
              <a:rPr lang="en-US" dirty="0"/>
              <a:t>Notice … the </a:t>
            </a:r>
            <a:r>
              <a:rPr lang="en-US" dirty="0" err="1"/>
              <a:t>DataScience</a:t>
            </a:r>
            <a:r>
              <a:rPr lang="en-US" dirty="0"/>
              <a:t>, </a:t>
            </a:r>
            <a:r>
              <a:rPr lang="en-US" dirty="0" err="1"/>
              <a:t>BigData</a:t>
            </a:r>
            <a:r>
              <a:rPr lang="en-US" dirty="0"/>
              <a:t> and Python frequency numbers.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8B77F-CA89-408B-A8E7-897DA02B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10" y="1854200"/>
            <a:ext cx="3924300" cy="50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BB0382-71FD-4B15-91AF-7B166EBF0E1E}"/>
              </a:ext>
            </a:extLst>
          </p:cNvPr>
          <p:cNvSpPr txBox="1">
            <a:spLocks/>
          </p:cNvSpPr>
          <p:nvPr/>
        </p:nvSpPr>
        <p:spPr>
          <a:xfrm>
            <a:off x="1031110" y="1220771"/>
            <a:ext cx="3351927" cy="508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2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Retweets</a:t>
            </a:r>
          </a:p>
        </p:txBody>
      </p:sp>
      <p:pic>
        <p:nvPicPr>
          <p:cNvPr id="2050" name="Picture 2" descr="Twitter - Free social media icons">
            <a:extLst>
              <a:ext uri="{FF2B5EF4-FFF2-40B4-BE49-F238E27FC236}">
                <a16:creationId xmlns:a16="http://schemas.microsoft.com/office/drawing/2014/main" id="{C003BF90-EDD0-4E0F-8115-ECD73007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7" y="2667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35981E-16A7-4AAD-B141-43B42AF86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904" y="3071262"/>
            <a:ext cx="1930418" cy="3328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A2552-69CD-44BB-87B9-4DC9FCF9A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847" y="1252194"/>
            <a:ext cx="2596374" cy="53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397" y="228600"/>
            <a:ext cx="7313295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Any Questions?</a:t>
            </a:r>
          </a:p>
        </p:txBody>
      </p:sp>
      <p:pic>
        <p:nvPicPr>
          <p:cNvPr id="1026" name="Picture 2" descr="Home - Whittier Library Bookstore">
            <a:extLst>
              <a:ext uri="{FF2B5EF4-FFF2-40B4-BE49-F238E27FC236}">
                <a16:creationId xmlns:a16="http://schemas.microsoft.com/office/drawing/2014/main" id="{4F232E56-5B69-4D8A-B2C9-BF484D4DAF4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r="959"/>
          <a:stretch>
            <a:fillRect/>
          </a:stretch>
        </p:blipFill>
        <p:spPr bwMode="auto">
          <a:xfrm>
            <a:off x="2402398" y="2130424"/>
            <a:ext cx="731329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74D4F1-D3A9-4516-BD4D-102BD1C1F411}"/>
              </a:ext>
            </a:extLst>
          </p:cNvPr>
          <p:cNvCxnSpPr/>
          <p:nvPr/>
        </p:nvCxnSpPr>
        <p:spPr>
          <a:xfrm>
            <a:off x="2360612" y="1676400"/>
            <a:ext cx="75438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GoodReads?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Goodreads is a social-cataloging/media platform for readers, authors, anyone interested in books</a:t>
            </a:r>
          </a:p>
          <a:p>
            <a:r>
              <a:rPr lang="en-US" dirty="0"/>
              <a:t>Join communities</a:t>
            </a:r>
          </a:p>
          <a:p>
            <a:r>
              <a:rPr lang="en-US" dirty="0"/>
              <a:t>Track books to read, books read, books currently</a:t>
            </a:r>
          </a:p>
          <a:p>
            <a:r>
              <a:rPr lang="en-US" dirty="0"/>
              <a:t>Shelve books on shelves of your choosing</a:t>
            </a:r>
          </a:p>
          <a:p>
            <a:pPr lvl="1"/>
            <a:r>
              <a:rPr lang="en-US" dirty="0"/>
              <a:t>Fiction, non-fiction, young-adult-with-royalty 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771807-5BCA-484E-8676-8C3F66B0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Goodreads Data 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B3AB4-01ED-4D52-AAE6-0FD30797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data file found on GitHub: </a:t>
            </a:r>
            <a:r>
              <a:rPr lang="en-US" dirty="0">
                <a:hlinkClick r:id="rId3"/>
              </a:rPr>
              <a:t>https://github.com/BahramJannesar/GoodreadsBookDataset/ tree/master/dataset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5A3DAB-0B3B-4B9E-9D53-F9720A31C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95" y="3276600"/>
            <a:ext cx="7018235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E32871-DEE5-40B0-9484-0934EEF7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1701800"/>
            <a:ext cx="3503691" cy="284480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Available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B43C85-BD61-4F86-93AA-BC951407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70" y="373513"/>
            <a:ext cx="7316142" cy="6027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63949D-A656-47EB-8832-7776D42F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4ED27E-B760-4831-B826-2D9DA99F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463503" cy="4470400"/>
          </a:xfrm>
        </p:spPr>
        <p:txBody>
          <a:bodyPr/>
          <a:lstStyle/>
          <a:p>
            <a:r>
              <a:rPr lang="en-US" dirty="0"/>
              <a:t>Limit range of books to those with an ‘eng’ language tag</a:t>
            </a:r>
          </a:p>
          <a:p>
            <a:pPr lvl="1"/>
            <a:r>
              <a:rPr lang="en-US" dirty="0"/>
              <a:t>Number of rows = 15,988 </a:t>
            </a:r>
          </a:p>
          <a:p>
            <a:pPr lvl="1"/>
            <a:r>
              <a:rPr lang="en-US" dirty="0"/>
              <a:t>Number of columns = 18</a:t>
            </a:r>
          </a:p>
          <a:p>
            <a:r>
              <a:rPr lang="en-US" dirty="0"/>
              <a:t>Count of ratings format #:####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PublishMonth was PublishDay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Columns removed; data types converted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2F684-F360-40AA-A534-C556FB5E4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1" y="3609526"/>
            <a:ext cx="9472905" cy="6549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462529-72E5-44BE-A95A-402749CAB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616" y="4800600"/>
            <a:ext cx="9454899" cy="5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04800"/>
            <a:ext cx="7008574" cy="1930400"/>
          </a:xfrm>
        </p:spPr>
        <p:txBody>
          <a:bodyPr/>
          <a:lstStyle/>
          <a:p>
            <a:r>
              <a:rPr lang="en-US" dirty="0"/>
              <a:t>Data questions to be answered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7008574" cy="4495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How many 1 to 5 star ratings were there compared to the total number of ratings?</a:t>
            </a:r>
          </a:p>
          <a:p>
            <a:pPr marL="514350" indent="-514350">
              <a:buAutoNum type="arabicPeriod"/>
            </a:pPr>
            <a:r>
              <a:rPr lang="en-US" dirty="0"/>
              <a:t>What does the rating distribution look like?</a:t>
            </a:r>
          </a:p>
          <a:p>
            <a:pPr marL="514350" indent="-514350">
              <a:buAutoNum type="arabicPeriod"/>
            </a:pPr>
            <a:r>
              <a:rPr lang="en-US" dirty="0"/>
              <a:t>Most rated top 20 books?</a:t>
            </a:r>
          </a:p>
          <a:p>
            <a:pPr marL="514350" indent="-514350">
              <a:buAutoNum type="arabicPeriod"/>
            </a:pPr>
            <a:r>
              <a:rPr lang="en-US" dirty="0"/>
              <a:t>Page count affect ratings?</a:t>
            </a:r>
          </a:p>
          <a:p>
            <a:pPr marL="514350" indent="-514350">
              <a:buAutoNum type="arabicPeriod"/>
            </a:pPr>
            <a:r>
              <a:rPr lang="en-US" dirty="0"/>
              <a:t>#book data – retweet counts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data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D6C32C8-C0EE-4D28-855C-5B676A25E4FF}"/>
              </a:ext>
            </a:extLst>
          </p:cNvPr>
          <p:cNvSpPr/>
          <p:nvPr/>
        </p:nvSpPr>
        <p:spPr>
          <a:xfrm>
            <a:off x="5103812" y="7747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ABE5D82E-583A-4577-AD3E-89E0B47921CD}"/>
              </a:ext>
            </a:extLst>
          </p:cNvPr>
          <p:cNvSpPr/>
          <p:nvPr/>
        </p:nvSpPr>
        <p:spPr>
          <a:xfrm>
            <a:off x="5853086" y="7747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35247B9A-5296-4514-9A9F-A5E5381DA9DA}"/>
              </a:ext>
            </a:extLst>
          </p:cNvPr>
          <p:cNvSpPr/>
          <p:nvPr/>
        </p:nvSpPr>
        <p:spPr>
          <a:xfrm>
            <a:off x="6602360" y="778619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2AD87C5D-888E-4356-B9DF-6F8DF4EF2EBA}"/>
              </a:ext>
            </a:extLst>
          </p:cNvPr>
          <p:cNvSpPr/>
          <p:nvPr/>
        </p:nvSpPr>
        <p:spPr>
          <a:xfrm>
            <a:off x="7351634" y="7747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62F9CC0-AC0C-4B4E-A461-5A7591A6BBE9}"/>
              </a:ext>
            </a:extLst>
          </p:cNvPr>
          <p:cNvSpPr/>
          <p:nvPr/>
        </p:nvSpPr>
        <p:spPr>
          <a:xfrm>
            <a:off x="8100908" y="7747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24BE1B-7459-4C76-A464-D14A01D73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3200400"/>
            <a:ext cx="4339851" cy="1396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F8A1B-6086-410B-A253-9D32ACA59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774" y="1600200"/>
            <a:ext cx="618551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8CD06E0-CEAB-4D0A-B0A1-79103B7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253643"/>
            <a:ext cx="3276600" cy="3632200"/>
          </a:xfrm>
        </p:spPr>
        <p:txBody>
          <a:bodyPr>
            <a:normAutofit/>
          </a:bodyPr>
          <a:lstStyle/>
          <a:p>
            <a:r>
              <a:rPr lang="en-US" sz="5400" dirty="0"/>
              <a:t>Page # vs Average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789E9-91DA-4C1B-A9E9-1EB3D5360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260713"/>
            <a:ext cx="7010400" cy="6336573"/>
          </a:xfrm>
          <a:prstGeom prst="rect">
            <a:avLst/>
          </a:prstGeom>
        </p:spPr>
      </p:pic>
      <p:pic>
        <p:nvPicPr>
          <p:cNvPr id="1028" name="Picture 4" descr="High quality and super soft poly/cotton blend">
            <a:extLst>
              <a:ext uri="{FF2B5EF4-FFF2-40B4-BE49-F238E27FC236}">
                <a16:creationId xmlns:a16="http://schemas.microsoft.com/office/drawing/2014/main" id="{22A587A5-9AB9-440F-900B-17A1BF53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4156528"/>
            <a:ext cx="24384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411" y="228600"/>
            <a:ext cx="6602677" cy="863600"/>
          </a:xfrm>
        </p:spPr>
        <p:txBody>
          <a:bodyPr anchor="b">
            <a:normAutofit/>
          </a:bodyPr>
          <a:lstStyle/>
          <a:p>
            <a:r>
              <a:rPr lang="en-US" dirty="0"/>
              <a:t>20 Most Popular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1CFB6-82C7-4E60-8771-A86EFB56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371600"/>
            <a:ext cx="10240804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Custom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Books 16x9</vt:lpstr>
      <vt:lpstr>Read Any Good Books Lately?</vt:lpstr>
      <vt:lpstr>What is GoodReads?</vt:lpstr>
      <vt:lpstr>Goodreads Data File</vt:lpstr>
      <vt:lpstr>Data Available</vt:lpstr>
      <vt:lpstr>Preprocessing</vt:lpstr>
      <vt:lpstr>Data questions to be answered</vt:lpstr>
      <vt:lpstr>Ratings data</vt:lpstr>
      <vt:lpstr>Page # vs Average Rating</vt:lpstr>
      <vt:lpstr>20 Most Popular Books</vt:lpstr>
      <vt:lpstr># Frequencies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2020-06-10T22:17:25Z</dcterms:created>
  <dcterms:modified xsi:type="dcterms:W3CDTF">2021-05-09T16:22:10Z</dcterms:modified>
</cp:coreProperties>
</file>