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1"/>
  </p:notesMasterIdLst>
  <p:sldIdLst>
    <p:sldId id="256" r:id="rId2"/>
    <p:sldId id="489" r:id="rId3"/>
    <p:sldId id="490" r:id="rId4"/>
    <p:sldId id="492" r:id="rId5"/>
    <p:sldId id="496" r:id="rId6"/>
    <p:sldId id="498" r:id="rId7"/>
    <p:sldId id="503" r:id="rId8"/>
    <p:sldId id="504" r:id="rId9"/>
    <p:sldId id="505" r:id="rId10"/>
    <p:sldId id="529" r:id="rId11"/>
    <p:sldId id="506" r:id="rId12"/>
    <p:sldId id="513" r:id="rId13"/>
    <p:sldId id="512" r:id="rId14"/>
    <p:sldId id="514" r:id="rId15"/>
    <p:sldId id="515" r:id="rId16"/>
    <p:sldId id="518" r:id="rId17"/>
    <p:sldId id="519" r:id="rId18"/>
    <p:sldId id="520" r:id="rId19"/>
    <p:sldId id="530" r:id="rId20"/>
  </p:sldIdLst>
  <p:sldSz cx="9144000" cy="73152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2495" autoAdjust="0"/>
    <p:restoredTop sz="97588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 smtClean="0">
                <a:latin typeface="Arial" charset="0"/>
              </a:defRPr>
            </a:lvl1pPr>
          </a:lstStyle>
          <a:p>
            <a:pPr>
              <a:defRPr/>
            </a:pPr>
            <a:fld id="{EBE7A394-DA96-4F80-A97D-6C018DE41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33" name="Rectangle 41"/>
          <p:cNvSpPr>
            <a:spLocks noGrp="1" noChangeArrowheads="1"/>
          </p:cNvSpPr>
          <p:nvPr>
            <p:ph type="ctrTitle"/>
          </p:nvPr>
        </p:nvSpPr>
        <p:spPr>
          <a:xfrm>
            <a:off x="1331914" y="4963161"/>
            <a:ext cx="7578725" cy="107696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89834" name="Rectangle 42"/>
          <p:cNvSpPr>
            <a:spLocks noGrp="1" noChangeArrowheads="1"/>
          </p:cNvSpPr>
          <p:nvPr>
            <p:ph type="subTitle" idx="1"/>
          </p:nvPr>
        </p:nvSpPr>
        <p:spPr>
          <a:xfrm>
            <a:off x="1331914" y="6040121"/>
            <a:ext cx="7553325" cy="999067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32589" y="277707"/>
            <a:ext cx="2160587" cy="68292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0826" y="277707"/>
            <a:ext cx="6329363" cy="68292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700694"/>
            <a:ext cx="777240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100495"/>
            <a:ext cx="7772400" cy="16001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0826" y="1813561"/>
            <a:ext cx="4244975" cy="529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1" y="1813561"/>
            <a:ext cx="4244975" cy="529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37454"/>
            <a:ext cx="4040188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319867"/>
            <a:ext cx="4040188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637454"/>
            <a:ext cx="4041775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319867"/>
            <a:ext cx="4041775" cy="42147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91253"/>
            <a:ext cx="3008313" cy="12395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91254"/>
            <a:ext cx="5111750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530774"/>
            <a:ext cx="3008313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120640"/>
            <a:ext cx="5486400" cy="60452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C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725161"/>
            <a:ext cx="548640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77707"/>
            <a:ext cx="8642350" cy="92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4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813561"/>
            <a:ext cx="8642350" cy="529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88822" name="Rectangle 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61573"/>
            <a:ext cx="2133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823" name="Rectangle 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1573"/>
            <a:ext cx="2895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8824" name="Rectangle 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1573"/>
            <a:ext cx="2133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FC3C9BE-9F10-4C39-AE00-02474291AD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30F9D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2386594-F3B3-4B24-BD66-92E167D85C05}" type="slidenum">
              <a:rPr lang="en-US" u="none"/>
              <a:pPr/>
              <a:t>1</a:t>
            </a:fld>
            <a:endParaRPr lang="en-US" u="none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331914" y="4963160"/>
            <a:ext cx="7578725" cy="1513839"/>
          </a:xfrm>
        </p:spPr>
        <p:txBody>
          <a:bodyPr/>
          <a:lstStyle/>
          <a:p>
            <a:r>
              <a:rPr lang="en-US" dirty="0" smtClean="0"/>
              <a:t>VENTURE CAPITAL VALUATION METHODS</a:t>
            </a:r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Dilution with One Round</a:t>
            </a:r>
            <a:endParaRPr lang="en-US" dirty="0"/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A50563-A16B-41FF-B791-E505DD6A07A9}" type="slidenum">
              <a:rPr lang="en-US" u="none"/>
              <a:pPr/>
              <a:t>10</a:t>
            </a:fld>
            <a:endParaRPr lang="en-US" u="none"/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14600"/>
            <a:ext cx="8878982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Venture Capital Shortcuts on the Equity Method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20925"/>
            <a:ext cx="7696200" cy="4308475"/>
          </a:xfrm>
        </p:spPr>
        <p:txBody>
          <a:bodyPr/>
          <a:lstStyle/>
          <a:p>
            <a:pPr eaLnBrk="1" hangingPunct="1"/>
            <a:r>
              <a:rPr lang="en-US" smtClean="0"/>
              <a:t>Staged Financing:</a:t>
            </a:r>
            <a:endParaRPr lang="en-US" sz="21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financing provided in sequences of rounds rather than all at one time</a:t>
            </a:r>
          </a:p>
          <a:p>
            <a:pPr eaLnBrk="1" hangingPunct="1">
              <a:buFont typeface="Wingdings" pitchFamily="2" charset="2"/>
              <a:buNone/>
            </a:pPr>
            <a:endParaRPr lang="en-US" sz="2100" smtClean="0"/>
          </a:p>
          <a:p>
            <a:pPr eaLnBrk="1" hangingPunct="1"/>
            <a:r>
              <a:rPr lang="en-US" smtClean="0"/>
              <a:t>Capitalization (cap) Rate:</a:t>
            </a:r>
            <a:endParaRPr lang="en-US" sz="21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spread between the discount rate and the growth rate of cash flow in terminal value period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8A97251-5FDE-4C24-B010-1C4E27BE0B4C}" type="slidenum">
              <a:rPr lang="en-US" u="none"/>
              <a:pPr/>
              <a:t>11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Adjusting the VC Shortcut for Multiple Rounds</a:t>
            </a:r>
          </a:p>
        </p:txBody>
      </p:sp>
      <p:graphicFrame>
        <p:nvGraphicFramePr>
          <p:cNvPr id="3409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2043113"/>
          <a:ext cx="8458200" cy="421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3" imgW="3136900" imgH="1562100" progId="Equation.3">
                  <p:embed/>
                </p:oleObj>
              </mc:Choice>
              <mc:Fallback>
                <p:oleObj name="Equation" r:id="rId3" imgW="3136900" imgH="15621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43113"/>
                        <a:ext cx="8458200" cy="421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E5BB95-A0CC-4361-BB1C-5A18C2F3967D}" type="slidenum">
              <a:rPr lang="en-US" u="none"/>
              <a:pPr/>
              <a:t>12</a:t>
            </a:fld>
            <a:endParaRPr lang="en-US" u="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Adjusting the VC Shortcut for Multiple Rounds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32000"/>
            <a:ext cx="8915400" cy="467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u="sng" smtClean="0"/>
              <a:t>First Round (of 2 rounds)</a:t>
            </a:r>
            <a:r>
              <a:rPr lang="en-US" smtClean="0"/>
              <a:t>:</a:t>
            </a:r>
            <a:endParaRPr lang="en-US" sz="2200" smtClean="0"/>
          </a:p>
          <a:p>
            <a:pPr eaLnBrk="1" hangingPunct="1"/>
            <a:r>
              <a:rPr lang="en-US" sz="2200" smtClean="0"/>
              <a:t>Shares issued = .759375 x 23,703,704 = 18,000,000</a:t>
            </a:r>
          </a:p>
          <a:p>
            <a:pPr eaLnBrk="1" hangingPunct="1"/>
            <a:r>
              <a:rPr lang="en-US" sz="2200" smtClean="0"/>
              <a:t>Share Price = $1,000,000/18,000,000 = $.055556 per share</a:t>
            </a:r>
          </a:p>
          <a:p>
            <a:pPr eaLnBrk="1" hangingPunct="1"/>
            <a:r>
              <a:rPr lang="en-US" sz="2200" smtClean="0"/>
              <a:t>Pre-money Valuation = $.055556 x 2,000,000 = $111,111</a:t>
            </a:r>
          </a:p>
          <a:p>
            <a:pPr eaLnBrk="1" hangingPunct="1"/>
            <a:r>
              <a:rPr lang="en-US" sz="2200" smtClean="0"/>
              <a:t>Post-money Valuation = $.055556 x 20,000,000 =$1,111,111</a:t>
            </a:r>
          </a:p>
          <a:p>
            <a:pPr eaLnBrk="1" hangingPunct="1"/>
            <a:r>
              <a:rPr lang="en-US" sz="2200" smtClean="0"/>
              <a:t>Founder % between 1</a:t>
            </a:r>
            <a:r>
              <a:rPr lang="en-US" sz="2200" baseline="30000" smtClean="0"/>
              <a:t>st</a:t>
            </a:r>
            <a:r>
              <a:rPr lang="en-US" sz="2200" smtClean="0"/>
              <a:t> &amp; 2</a:t>
            </a:r>
            <a:r>
              <a:rPr lang="en-US" sz="2200" baseline="30000" smtClean="0"/>
              <a:t>nd</a:t>
            </a:r>
            <a:r>
              <a:rPr lang="en-US" sz="2200" smtClean="0"/>
              <a:t> round 2,000,000/20,000,000 = 10%</a:t>
            </a:r>
          </a:p>
          <a:p>
            <a:pPr eaLnBrk="1" hangingPunct="1"/>
            <a:r>
              <a:rPr lang="en-US" sz="2200" smtClean="0"/>
              <a:t>1st round investor % between 1</a:t>
            </a:r>
            <a:r>
              <a:rPr lang="en-US" sz="2200" baseline="30000" smtClean="0"/>
              <a:t>st</a:t>
            </a:r>
            <a:r>
              <a:rPr lang="en-US" sz="2200" smtClean="0"/>
              <a:t> &amp; 2</a:t>
            </a:r>
            <a:r>
              <a:rPr lang="en-US" sz="2200" baseline="30000" smtClean="0"/>
              <a:t>nd</a:t>
            </a:r>
            <a:r>
              <a:rPr lang="en-US" sz="2200" smtClean="0"/>
              <a:t> rounds =</a:t>
            </a:r>
          </a:p>
          <a:p>
            <a:pPr lvl="3" eaLnBrk="1" hangingPunct="1">
              <a:buFontTx/>
              <a:buNone/>
            </a:pPr>
            <a:r>
              <a:rPr lang="en-US" sz="2200" smtClean="0"/>
              <a:t>18,000,000/20,000,000 = 90%</a:t>
            </a:r>
          </a:p>
          <a:p>
            <a:pPr eaLnBrk="1" hangingPunct="1"/>
            <a:endParaRPr lang="en-US" sz="2200" smtClean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B071BF-B4B2-4C82-BED1-B59FCF13F890}" type="slidenum">
              <a:rPr lang="en-US" u="none"/>
              <a:pPr/>
              <a:t>13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Adjusting the VC Shortcut for Multiple Rounds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32000"/>
            <a:ext cx="8686800" cy="467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u="sng" smtClean="0"/>
              <a:t>Second Round (of 2 rounds)</a:t>
            </a:r>
            <a:r>
              <a:rPr lang="en-US" smtClean="0"/>
              <a:t>:</a:t>
            </a:r>
            <a:endParaRPr lang="en-US" sz="2200" smtClean="0"/>
          </a:p>
          <a:p>
            <a:pPr eaLnBrk="1" hangingPunct="1"/>
            <a:r>
              <a:rPr lang="en-US" sz="2200" smtClean="0"/>
              <a:t>Shares issued = .15625 x 23,703,704 = 3,703,704</a:t>
            </a:r>
          </a:p>
          <a:p>
            <a:pPr eaLnBrk="1" hangingPunct="1"/>
            <a:r>
              <a:rPr lang="en-US" sz="2200" smtClean="0"/>
              <a:t>Share Price = $1,000,000/3,703,704 = $.27 per share</a:t>
            </a:r>
          </a:p>
          <a:p>
            <a:pPr eaLnBrk="1" hangingPunct="1"/>
            <a:r>
              <a:rPr lang="en-US" sz="2200" smtClean="0"/>
              <a:t>Pre-money Valuation = $.27 x 20,000,000 = $5,400,000</a:t>
            </a:r>
          </a:p>
          <a:p>
            <a:pPr eaLnBrk="1" hangingPunct="1"/>
            <a:r>
              <a:rPr lang="en-US" sz="2200" smtClean="0"/>
              <a:t>Post-money Valuation = $.27 x 23,703,704 = $6,400,000</a:t>
            </a:r>
          </a:p>
          <a:p>
            <a:pPr eaLnBrk="1" hangingPunct="1"/>
            <a:r>
              <a:rPr lang="en-US" sz="2200" smtClean="0"/>
              <a:t>Founder % between 2</a:t>
            </a:r>
            <a:r>
              <a:rPr lang="en-US" sz="2200" baseline="30000" smtClean="0"/>
              <a:t>nd</a:t>
            </a:r>
            <a:r>
              <a:rPr lang="en-US" sz="2200" smtClean="0"/>
              <a:t> round &amp; exit =  						2,000,000/23,703,704 = 8.4375%</a:t>
            </a:r>
          </a:p>
          <a:p>
            <a:pPr eaLnBrk="1" hangingPunct="1"/>
            <a:r>
              <a:rPr lang="en-US" sz="2200" smtClean="0"/>
              <a:t>1st round investor % between 2</a:t>
            </a:r>
            <a:r>
              <a:rPr lang="en-US" sz="2200" baseline="30000" smtClean="0"/>
              <a:t>nd</a:t>
            </a:r>
            <a:r>
              <a:rPr lang="en-US" sz="2200" smtClean="0"/>
              <a:t> round &amp; exit =</a:t>
            </a:r>
          </a:p>
          <a:p>
            <a:pPr lvl="3" eaLnBrk="1" hangingPunct="1">
              <a:buFontTx/>
              <a:buNone/>
            </a:pPr>
            <a:r>
              <a:rPr lang="en-US" sz="2200" smtClean="0"/>
              <a:t>18,000,000/23,703,704 = 75.9375%</a:t>
            </a:r>
          </a:p>
          <a:p>
            <a:pPr eaLnBrk="1" hangingPunct="1"/>
            <a:r>
              <a:rPr lang="en-US" sz="2200" smtClean="0"/>
              <a:t>2nd round investor % between 2</a:t>
            </a:r>
            <a:r>
              <a:rPr lang="en-US" sz="2200" baseline="30000" smtClean="0"/>
              <a:t>nd</a:t>
            </a:r>
            <a:r>
              <a:rPr lang="en-US" sz="2200" smtClean="0"/>
              <a:t> round &amp; exit =</a:t>
            </a:r>
          </a:p>
          <a:p>
            <a:pPr lvl="3" eaLnBrk="1" hangingPunct="1">
              <a:buFontTx/>
              <a:buNone/>
            </a:pPr>
            <a:r>
              <a:rPr lang="en-US" sz="2200" smtClean="0"/>
              <a:t>3,703,704/23,703,704 = 15.625%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21256EF-91BE-4B5D-86CE-C6CC2D4EEBC6}" type="slidenum">
              <a:rPr lang="en-US" u="none"/>
              <a:pPr/>
              <a:t>14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Adjusting the VC Shortcut for Incentive Ownership</a:t>
            </a:r>
          </a:p>
        </p:txBody>
      </p:sp>
      <p:graphicFrame>
        <p:nvGraphicFramePr>
          <p:cNvPr id="34304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327623"/>
              </p:ext>
            </p:extLst>
          </p:nvPr>
        </p:nvGraphicFramePr>
        <p:xfrm>
          <a:off x="914400" y="1828800"/>
          <a:ext cx="73596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4699000" imgH="863600" progId="Equation.3">
                  <p:embed/>
                </p:oleObj>
              </mc:Choice>
              <mc:Fallback>
                <p:oleObj name="Equation" r:id="rId3" imgW="4699000" imgH="8636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3596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03E4D89-70FA-47DB-A458-F41B5C438220}" type="slidenum">
              <a:rPr lang="en-US" u="none"/>
              <a:pPr/>
              <a:t>15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Adjusting the VC Shortcut For Incentive Ownership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334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u="sng" dirty="0" smtClean="0"/>
              <a:t>First Round (of 2 + incentive rounds)</a:t>
            </a:r>
            <a:r>
              <a:rPr lang="en-US" dirty="0" smtClean="0"/>
              <a:t>: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Shares issued = .759375 x 82,051,282 = 62,307,692</a:t>
            </a:r>
          </a:p>
          <a:p>
            <a:pPr eaLnBrk="1" hangingPunct="1"/>
            <a:r>
              <a:rPr lang="en-US" sz="2200" dirty="0" smtClean="0"/>
              <a:t>Share Price = $1,000,000/62,307,692 = $.01604938 per sh.</a:t>
            </a:r>
          </a:p>
          <a:p>
            <a:pPr eaLnBrk="1" hangingPunct="1"/>
            <a:r>
              <a:rPr lang="en-US" sz="2200" dirty="0" smtClean="0"/>
              <a:t>Pre-money Valuation = $.01604938 x 2,000,000 = $32,099</a:t>
            </a:r>
          </a:p>
          <a:p>
            <a:pPr eaLnBrk="1" hangingPunct="1"/>
            <a:r>
              <a:rPr lang="en-US" sz="2200" dirty="0" smtClean="0"/>
              <a:t>Post-money Valuation = $.01604938 x 64,307,692=$1,032,099</a:t>
            </a:r>
          </a:p>
          <a:p>
            <a:pPr eaLnBrk="1" hangingPunct="1"/>
            <a:r>
              <a:rPr lang="en-US" sz="2200" dirty="0" smtClean="0"/>
              <a:t>Founder % between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&amp;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round = 2,000,000/64,307,692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 smtClean="0"/>
              <a:t>	= 3.11%</a:t>
            </a:r>
          </a:p>
          <a:p>
            <a:pPr eaLnBrk="1" hangingPunct="1"/>
            <a:r>
              <a:rPr lang="en-US" sz="2200" dirty="0" smtClean="0"/>
              <a:t>1st round investor % between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&amp;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rounds =</a:t>
            </a:r>
          </a:p>
          <a:p>
            <a:pPr lvl="3" eaLnBrk="1" hangingPunct="1">
              <a:buFontTx/>
              <a:buNone/>
            </a:pPr>
            <a:r>
              <a:rPr lang="en-US" sz="2200" dirty="0" smtClean="0"/>
              <a:t>62,307,692/64,307,692 = 96.89%</a:t>
            </a:r>
          </a:p>
          <a:p>
            <a:pPr eaLnBrk="1" hangingPunct="1"/>
            <a:endParaRPr lang="en-US" sz="2200" dirty="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54C5A02-4312-4D44-8E1E-3C7EC37A1919}" type="slidenum">
              <a:rPr lang="en-US" u="none"/>
              <a:pPr/>
              <a:t>16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642350" cy="1295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Adjusting the VC Shortcut for Incentive Ownership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915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u="sng" dirty="0" smtClean="0"/>
              <a:t>Second Round (of 2 + incentive rounds)</a:t>
            </a:r>
            <a:r>
              <a:rPr lang="en-US" dirty="0" smtClean="0"/>
              <a:t>:</a:t>
            </a:r>
            <a:endParaRPr lang="en-US" sz="2200" dirty="0" smtClean="0"/>
          </a:p>
          <a:p>
            <a:pPr eaLnBrk="1" hangingPunct="1"/>
            <a:r>
              <a:rPr lang="en-US" sz="2200" dirty="0" smtClean="0"/>
              <a:t>Shares issued = .15625 x 82,051,282 = 12,820,513</a:t>
            </a:r>
          </a:p>
          <a:p>
            <a:pPr eaLnBrk="1" hangingPunct="1"/>
            <a:r>
              <a:rPr lang="en-US" sz="2200" dirty="0" smtClean="0"/>
              <a:t>Share Price = $1,000,000/12,820,513 = $.078 per share</a:t>
            </a:r>
          </a:p>
          <a:p>
            <a:pPr eaLnBrk="1" hangingPunct="1"/>
            <a:r>
              <a:rPr lang="en-US" sz="2200" dirty="0" smtClean="0"/>
              <a:t>Pre-money Valuation = $.078 x 64,307,692 = $5,016,000</a:t>
            </a:r>
          </a:p>
          <a:p>
            <a:pPr eaLnBrk="1" hangingPunct="1"/>
            <a:r>
              <a:rPr lang="en-US" sz="2200" dirty="0" smtClean="0"/>
              <a:t>Post-money Valuation = $.078 x 77,128,205 = $6,016,000</a:t>
            </a:r>
          </a:p>
          <a:p>
            <a:pPr eaLnBrk="1" hangingPunct="1"/>
            <a:r>
              <a:rPr lang="en-US" sz="2200" dirty="0" smtClean="0"/>
              <a:t>Founder % between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round &amp; exit = 2,000,000/77,128,205 = 2.5931%</a:t>
            </a:r>
          </a:p>
          <a:p>
            <a:pPr eaLnBrk="1" hangingPunct="1"/>
            <a:r>
              <a:rPr lang="en-US" sz="2200" dirty="0" smtClean="0"/>
              <a:t>1st round investor % between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round &amp; exit =</a:t>
            </a:r>
          </a:p>
          <a:p>
            <a:pPr lvl="3" eaLnBrk="1" hangingPunct="1">
              <a:buFontTx/>
              <a:buNone/>
            </a:pPr>
            <a:r>
              <a:rPr lang="en-US" sz="2200" dirty="0" smtClean="0"/>
              <a:t>62,307,692 / 77,128,205 = 80.7846%</a:t>
            </a:r>
          </a:p>
          <a:p>
            <a:pPr eaLnBrk="1" hangingPunct="1"/>
            <a:r>
              <a:rPr lang="en-US" sz="2200" dirty="0" smtClean="0"/>
              <a:t>2nd round investor % between 2</a:t>
            </a:r>
            <a:r>
              <a:rPr lang="en-US" sz="2200" baseline="30000" dirty="0" smtClean="0"/>
              <a:t>nd</a:t>
            </a:r>
            <a:r>
              <a:rPr lang="en-US" sz="2200" dirty="0" smtClean="0"/>
              <a:t> round &amp; exit =</a:t>
            </a:r>
          </a:p>
          <a:p>
            <a:pPr lvl="3" eaLnBrk="1" hangingPunct="1">
              <a:buFontTx/>
              <a:buNone/>
            </a:pPr>
            <a:r>
              <a:rPr lang="en-US" sz="2200" dirty="0" smtClean="0"/>
              <a:t>12,820,513 / 77,128,205 = 16.6223%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C8F1A10-A017-46BE-9EA5-9A2CBC6E2E26}" type="slidenum">
              <a:rPr lang="en-US" u="none"/>
              <a:pPr/>
              <a:t>17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642350" cy="1246293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Adjusting the VC Shortcut for Incentive Ownership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32000"/>
            <a:ext cx="8610600" cy="4673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500" i="1" u="sng" smtClean="0"/>
              <a:t>Incentive Ownership Round</a:t>
            </a:r>
            <a:r>
              <a:rPr lang="en-US" sz="3500" smtClean="0"/>
              <a:t>:</a:t>
            </a:r>
            <a:endParaRPr lang="en-US" sz="2100" smtClean="0"/>
          </a:p>
          <a:p>
            <a:pPr eaLnBrk="1" hangingPunct="1"/>
            <a:r>
              <a:rPr lang="en-US" sz="2100" smtClean="0"/>
              <a:t>Shares issued = .06 x 82,051,282 = 4,923,077</a:t>
            </a:r>
          </a:p>
          <a:p>
            <a:pPr eaLnBrk="1" hangingPunct="1"/>
            <a:r>
              <a:rPr lang="en-US" sz="2100" smtClean="0"/>
              <a:t>Founder % after Incentive Compensation Issue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2,000,000 / 82,051,282 = 2.4375%</a:t>
            </a:r>
          </a:p>
          <a:p>
            <a:pPr eaLnBrk="1" hangingPunct="1"/>
            <a:r>
              <a:rPr lang="en-US" sz="2100" smtClean="0"/>
              <a:t>1st round investor % after Incentive Compensation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62,307,692 / 82,051,282 = 75.9375%</a:t>
            </a:r>
          </a:p>
          <a:p>
            <a:pPr eaLnBrk="1" hangingPunct="1"/>
            <a:r>
              <a:rPr lang="en-US" sz="2100" smtClean="0"/>
              <a:t>2nd round investor % after Incentive Compensation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12,820,513 / 82,051,282 = 15.625%</a:t>
            </a:r>
          </a:p>
          <a:p>
            <a:pPr eaLnBrk="1" hangingPunct="1"/>
            <a:r>
              <a:rPr lang="en-US" sz="2100" smtClean="0"/>
              <a:t>Employee % after Incentive Compensation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	4,923,077 / 82,051,282 = 6%</a:t>
            </a:r>
          </a:p>
          <a:p>
            <a:pPr eaLnBrk="1" hangingPunct="1"/>
            <a:endParaRPr lang="en-US" sz="2100" smtClean="0"/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3ABF42B-CEFA-44F7-904E-46AE77C6E44E}" type="slidenum">
              <a:rPr lang="en-US" u="none"/>
              <a:pPr/>
              <a:t>18</a:t>
            </a:fld>
            <a:endParaRPr lang="en-US" u="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685800" y="381000"/>
            <a:ext cx="7696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2DF5039-80D2-4ABB-AA23-9DD63158DAD1}" type="slidenum">
              <a:rPr lang="en-US" u="none"/>
              <a:pPr/>
              <a:t>19</a:t>
            </a:fld>
            <a:endParaRPr lang="en-US" u="none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05000"/>
            <a:ext cx="867181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Venture Capital (VC) Method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VC Method:</a:t>
            </a:r>
          </a:p>
          <a:p>
            <a:pPr lvl="1" eaLnBrk="1" hangingPunct="1"/>
            <a:r>
              <a:rPr lang="en-US" smtClean="0"/>
              <a:t>estimates the venture’s value by projecting only a terminal flow to investors at the exit event</a:t>
            </a:r>
          </a:p>
          <a:p>
            <a:pPr lvl="1" eaLnBrk="1" hangingPunct="1"/>
            <a:r>
              <a:rPr lang="en-US" smtClean="0"/>
              <a:t>modifications of the basic VC method introduce additional rounds and incentive compensation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432E095-C248-4C57-80DD-2B6B4B5EB5E1}" type="slidenum">
              <a:rPr lang="en-US" u="none"/>
              <a:pPr/>
              <a:t>2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52400"/>
            <a:ext cx="8642350" cy="1295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Venture Capital Shortcuts on the Equity Method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Cash investment today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Cash return at some future exit time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Discount this entire return flow back at the venture investor’s target return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Divide today’s cash investment by the venture’s present value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Equals percent ownership to be sold in order to expect to provide the venture investor’s target return 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513DDB9-B8B7-4C67-815F-26C39F7D0609}" type="slidenum">
              <a:rPr lang="en-US" u="none"/>
              <a:pPr/>
              <a:t>3</a:t>
            </a:fld>
            <a:endParaRPr lang="en-US" u="non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Venture Capital Shortcuts on the Equity Method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749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Example:</a:t>
            </a:r>
          </a:p>
          <a:p>
            <a:pPr lvl="1" eaLnBrk="1" hangingPunct="1"/>
            <a:r>
              <a:rPr lang="en-US" sz="2400" dirty="0" smtClean="0"/>
              <a:t>Venture</a:t>
            </a:r>
            <a:r>
              <a:rPr lang="en-US" sz="2400" i="1" dirty="0" smtClean="0"/>
              <a:t> </a:t>
            </a:r>
            <a:r>
              <a:rPr lang="en-US" sz="2400" dirty="0" smtClean="0"/>
              <a:t>formed w/ 2,000,000 shares held by founders</a:t>
            </a:r>
          </a:p>
          <a:p>
            <a:pPr lvl="1" eaLnBrk="1" hangingPunct="1"/>
            <a:r>
              <a:rPr lang="en-US" sz="2400" dirty="0" smtClean="0"/>
              <a:t>New investor adds $1,000,000 for new shares</a:t>
            </a:r>
          </a:p>
          <a:p>
            <a:pPr lvl="1" eaLnBrk="1" hangingPunct="1"/>
            <a:r>
              <a:rPr lang="en-US" sz="2400" dirty="0" smtClean="0"/>
              <a:t>Exit (horizon) time = 5 years</a:t>
            </a:r>
          </a:p>
          <a:p>
            <a:pPr lvl="1" eaLnBrk="1" hangingPunct="1"/>
            <a:r>
              <a:rPr lang="en-US" sz="2400" dirty="0" smtClean="0"/>
              <a:t>Investor demands 50% annualized return</a:t>
            </a:r>
          </a:p>
          <a:p>
            <a:pPr lvl="1" eaLnBrk="1" hangingPunct="1"/>
            <a:r>
              <a:rPr lang="en-US" sz="2400" dirty="0" smtClean="0"/>
              <a:t>Venture income of $1,000,000 per year @ exit</a:t>
            </a:r>
          </a:p>
          <a:p>
            <a:pPr lvl="1" eaLnBrk="1" hangingPunct="1"/>
            <a:r>
              <a:rPr lang="en-US" sz="2400" dirty="0" smtClean="0"/>
              <a:t>Similar venture sold shares to public for $20,000,000</a:t>
            </a:r>
          </a:p>
          <a:p>
            <a:pPr lvl="1" eaLnBrk="1" hangingPunct="1"/>
            <a:r>
              <a:rPr lang="en-US" sz="2400" dirty="0" smtClean="0"/>
              <a:t>Similar venture income =$2,000,000 for last year 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95A00EB-B28A-4BC2-B04F-238BFEF2A1E9}" type="slidenum">
              <a:rPr lang="en-US" u="none"/>
              <a:pPr/>
              <a:t>4</a:t>
            </a:fld>
            <a:endParaRPr lang="en-US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Venture Capital Shortcuts on the Equity Method</a:t>
            </a:r>
          </a:p>
        </p:txBody>
      </p:sp>
      <p:graphicFrame>
        <p:nvGraphicFramePr>
          <p:cNvPr id="32358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2293938"/>
          <a:ext cx="8153400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692400" imgH="1054100" progId="Equation.3">
                  <p:embed/>
                </p:oleObj>
              </mc:Choice>
              <mc:Fallback>
                <p:oleObj name="Equation" r:id="rId3" imgW="2692400" imgH="10541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93938"/>
                        <a:ext cx="8153400" cy="319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EA82C71-2CEB-4727-8D8A-95167F7A5531}" type="slidenum">
              <a:rPr lang="en-US" u="none"/>
              <a:pPr/>
              <a:t>5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Venture Capital Shortcuts on the Equity Method</a:t>
            </a:r>
          </a:p>
        </p:txBody>
      </p:sp>
      <p:graphicFrame>
        <p:nvGraphicFramePr>
          <p:cNvPr id="3256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2446338"/>
          <a:ext cx="8151813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2692400" imgH="1079500" progId="Equation.3">
                  <p:embed/>
                </p:oleObj>
              </mc:Choice>
              <mc:Fallback>
                <p:oleObj name="Equation" r:id="rId3" imgW="2692400" imgH="10795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46338"/>
                        <a:ext cx="8151813" cy="326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76492AD-6069-415A-8B76-AF9A4C9CB6D5}" type="slidenum">
              <a:rPr lang="en-US" u="none"/>
              <a:pPr/>
              <a:t>6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Venture Capital Shortcuts on the Equity Method</a:t>
            </a:r>
          </a:p>
        </p:txBody>
      </p:sp>
      <p:graphicFrame>
        <p:nvGraphicFramePr>
          <p:cNvPr id="3307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7800" y="2894013"/>
          <a:ext cx="8380413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3263900" imgH="749300" progId="Equation.3">
                  <p:embed/>
                </p:oleObj>
              </mc:Choice>
              <mc:Fallback>
                <p:oleObj name="Equation" r:id="rId3" imgW="3263900" imgH="7493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4013"/>
                        <a:ext cx="8380413" cy="192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018AEFB-93C4-4D3C-9540-D2DF9D5987DA}" type="slidenum">
              <a:rPr lang="en-US" u="none"/>
              <a:pPr/>
              <a:t>7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Venture Capital Shortcuts on the Equity Method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97125"/>
            <a:ext cx="7696200" cy="4308475"/>
          </a:xfrm>
        </p:spPr>
        <p:txBody>
          <a:bodyPr/>
          <a:lstStyle/>
          <a:p>
            <a:pPr eaLnBrk="1" hangingPunct="1"/>
            <a:r>
              <a:rPr lang="en-US" smtClean="0"/>
              <a:t>Pre-money valuation: </a:t>
            </a:r>
            <a:endParaRPr lang="en-US" sz="21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present value of a venture prior to a new money investment</a:t>
            </a:r>
          </a:p>
          <a:p>
            <a:pPr eaLnBrk="1" hangingPunct="1">
              <a:buFont typeface="Wingdings" pitchFamily="2" charset="2"/>
              <a:buNone/>
            </a:pPr>
            <a:endParaRPr lang="en-US" sz="2100" smtClean="0"/>
          </a:p>
          <a:p>
            <a:pPr eaLnBrk="1" hangingPunct="1"/>
            <a:r>
              <a:rPr lang="en-US" smtClean="0"/>
              <a:t>Post-money valuation: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100" smtClean="0"/>
              <a:t>	pre-money valuation of a venture plus money injected by new investors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84CFF59-4469-4C16-BC29-9F7298B83C49}" type="slidenum">
              <a:rPr lang="en-US" u="none"/>
              <a:pPr/>
              <a:t>8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6962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Venture Capital Shortcuts on the Equity Method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6019800" cy="54102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Pre-Money Valuation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2,000,000 shares x $.15843622 per share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$316,872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Post-Money Valuation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8,311,688 shares x $.15843622 per share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$1,316,872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Founder % Between Financing &amp; Exit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2,000,000 / 8,311,688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24.0625%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Investor % Between Financing &amp; Exit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6,311,688 /8,311,688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= 75.9375%</a:t>
            </a:r>
            <a:endParaRPr lang="en-US" sz="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E48C89B-9274-4838-B7B0-28CB63386599}" type="slidenum">
              <a:rPr lang="en-US" u="none"/>
              <a:pPr/>
              <a:t>9</a:t>
            </a:fld>
            <a:endParaRPr lang="en-US" u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etition">
  <a:themeElements>
    <a:clrScheme name="Competition 1">
      <a:dk1>
        <a:srgbClr val="5C1F00"/>
      </a:dk1>
      <a:lt1>
        <a:srgbClr val="FFFFFF"/>
      </a:lt1>
      <a:dk2>
        <a:srgbClr val="000066"/>
      </a:dk2>
      <a:lt2>
        <a:srgbClr val="FFFFFF"/>
      </a:lt2>
      <a:accent1>
        <a:srgbClr val="2104FA"/>
      </a:accent1>
      <a:accent2>
        <a:srgbClr val="381AEA"/>
      </a:accent2>
      <a:accent3>
        <a:srgbClr val="AAAAB8"/>
      </a:accent3>
      <a:accent4>
        <a:srgbClr val="DADADA"/>
      </a:accent4>
      <a:accent5>
        <a:srgbClr val="ABAAFC"/>
      </a:accent5>
      <a:accent6>
        <a:srgbClr val="3216D4"/>
      </a:accent6>
      <a:hlink>
        <a:srgbClr val="000099"/>
      </a:hlink>
      <a:folHlink>
        <a:srgbClr val="000000"/>
      </a:folHlink>
    </a:clrScheme>
    <a:fontScheme name="Competitio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mpetition 1">
        <a:dk1>
          <a:srgbClr val="5C1F00"/>
        </a:dk1>
        <a:lt1>
          <a:srgbClr val="FFFFFF"/>
        </a:lt1>
        <a:dk2>
          <a:srgbClr val="000066"/>
        </a:dk2>
        <a:lt2>
          <a:srgbClr val="FFFFFF"/>
        </a:lt2>
        <a:accent1>
          <a:srgbClr val="2104FA"/>
        </a:accent1>
        <a:accent2>
          <a:srgbClr val="381AEA"/>
        </a:accent2>
        <a:accent3>
          <a:srgbClr val="AAAAB8"/>
        </a:accent3>
        <a:accent4>
          <a:srgbClr val="DADADA"/>
        </a:accent4>
        <a:accent5>
          <a:srgbClr val="ABAAFC"/>
        </a:accent5>
        <a:accent6>
          <a:srgbClr val="3216D4"/>
        </a:accent6>
        <a:hlink>
          <a:srgbClr val="000099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Wallstreet design template</Template>
  <TotalTime>4243</TotalTime>
  <Words>578</Words>
  <Application>Microsoft Office PowerPoint</Application>
  <PresentationFormat>Custom</PresentationFormat>
  <Paragraphs>126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Verdana</vt:lpstr>
      <vt:lpstr>Wingdings</vt:lpstr>
      <vt:lpstr>Competition</vt:lpstr>
      <vt:lpstr>Equation</vt:lpstr>
      <vt:lpstr>VENTURE CAPITAL VALUATION METHODS</vt:lpstr>
      <vt:lpstr>Venture Capital (VC) Method</vt:lpstr>
      <vt:lpstr>Venture Capital Shortcuts on the Equity Method</vt:lpstr>
      <vt:lpstr>Venture Capital Shortcuts on the Equity Method</vt:lpstr>
      <vt:lpstr>Venture Capital Shortcuts on the Equity Method</vt:lpstr>
      <vt:lpstr>Venture Capital Shortcuts on the Equity Method</vt:lpstr>
      <vt:lpstr>Venture Capital Shortcuts on the Equity Method</vt:lpstr>
      <vt:lpstr>Venture Capital Shortcuts on the Equity Method</vt:lpstr>
      <vt:lpstr>Venture Capital Shortcuts on the Equity Method</vt:lpstr>
      <vt:lpstr>Dilution with One Round</vt:lpstr>
      <vt:lpstr>Venture Capital Shortcuts on the Equity Method</vt:lpstr>
      <vt:lpstr>Adjusting the VC Shortcut for Multiple Rounds</vt:lpstr>
      <vt:lpstr>Adjusting the VC Shortcut for Multiple Rounds</vt:lpstr>
      <vt:lpstr>Adjusting the VC Shortcut for Multiple Rounds</vt:lpstr>
      <vt:lpstr>Adjusting the VC Shortcut for Incentive Ownership</vt:lpstr>
      <vt:lpstr>Adjusting the VC Shortcut For Incentive Ownership</vt:lpstr>
      <vt:lpstr>Adjusting the VC Shortcut for Incentive Ownership</vt:lpstr>
      <vt:lpstr>Adjusting the VC Shortcut for Incentive Ownership</vt:lpstr>
      <vt:lpstr>Summary</vt:lpstr>
    </vt:vector>
  </TitlesOfParts>
  <Company>University of Colorado,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melicher</dc:creator>
  <cp:lastModifiedBy>Roberto Stein</cp:lastModifiedBy>
  <cp:revision>394</cp:revision>
  <dcterms:created xsi:type="dcterms:W3CDTF">2002-12-19T00:13:47Z</dcterms:created>
  <dcterms:modified xsi:type="dcterms:W3CDTF">2018-01-25T22:12:12Z</dcterms:modified>
</cp:coreProperties>
</file>