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f7854621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f7854621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f7854621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f7854621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f7854621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f7854621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f7854621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f7854621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f7854621b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f7854621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OutReach (ORN)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Venture Capital Analysis</a:t>
            </a:r>
            <a:endParaRPr i="1"/>
          </a:p>
          <a:p>
            <a:pPr marL="0" lvl="0" indent="0" algn="ctr" rtl="0">
              <a:spcBef>
                <a:spcPts val="0"/>
              </a:spcBef>
              <a:spcAft>
                <a:spcPts val="0"/>
              </a:spcAft>
              <a:buNone/>
            </a:pPr>
            <a:r>
              <a:rPr lang="en" sz="1200"/>
              <a:t>Jacob Baron, Ben Hoffman, Reid Zuerlein, Lucas Lantis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OutReach Networks (ORN)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ORN sells wireless networking products to rural and remote areas with little internet access, “The Last Mile”</a:t>
            </a:r>
            <a:endParaRPr/>
          </a:p>
          <a:p>
            <a:pPr marL="914400" lvl="1" indent="-317500" algn="l" rtl="0">
              <a:spcBef>
                <a:spcPts val="0"/>
              </a:spcBef>
              <a:spcAft>
                <a:spcPts val="0"/>
              </a:spcAft>
              <a:buSzPts val="1400"/>
              <a:buChar char="○"/>
            </a:pPr>
            <a:r>
              <a:rPr lang="en"/>
              <a:t>Commodity hardware combined with proprietary software</a:t>
            </a:r>
            <a:endParaRPr/>
          </a:p>
          <a:p>
            <a:pPr marL="457200" lvl="0" indent="-342900" algn="l" rtl="0">
              <a:spcBef>
                <a:spcPts val="0"/>
              </a:spcBef>
              <a:spcAft>
                <a:spcPts val="0"/>
              </a:spcAft>
              <a:buSzPts val="1800"/>
              <a:buChar char="●"/>
            </a:pPr>
            <a:r>
              <a:rPr lang="en"/>
              <a:t>ORN has been profitable since founded in 2007</a:t>
            </a:r>
            <a:endParaRPr/>
          </a:p>
          <a:p>
            <a:pPr marL="914400" lvl="1" indent="-317500" algn="l" rtl="0">
              <a:spcBef>
                <a:spcPts val="0"/>
              </a:spcBef>
              <a:spcAft>
                <a:spcPts val="0"/>
              </a:spcAft>
              <a:buSzPts val="1400"/>
              <a:buChar char="○"/>
            </a:pPr>
            <a:r>
              <a:rPr lang="en"/>
              <a:t>Indirect sales model → lean workforce </a:t>
            </a:r>
            <a:endParaRPr/>
          </a:p>
          <a:p>
            <a:pPr marL="914400" lvl="1" indent="-317500" algn="l" rtl="0">
              <a:spcBef>
                <a:spcPts val="0"/>
              </a:spcBef>
              <a:spcAft>
                <a:spcPts val="0"/>
              </a:spcAft>
              <a:buSzPts val="1400"/>
              <a:buChar char="○"/>
            </a:pPr>
            <a:r>
              <a:rPr lang="en"/>
              <a:t>Simple product design → less investment in property and equipment</a:t>
            </a:r>
            <a:endParaRPr/>
          </a:p>
          <a:p>
            <a:pPr marL="457200" lvl="0" indent="-342900" algn="l" rtl="0">
              <a:spcBef>
                <a:spcPts val="0"/>
              </a:spcBef>
              <a:spcAft>
                <a:spcPts val="0"/>
              </a:spcAft>
              <a:buSzPts val="1800"/>
              <a:buChar char="●"/>
            </a:pPr>
            <a:r>
              <a:rPr lang="en"/>
              <a:t>Tremendous room for growth</a:t>
            </a:r>
            <a:endParaRPr/>
          </a:p>
          <a:p>
            <a:pPr marL="914400" lvl="1" indent="-317500" algn="l" rtl="0">
              <a:spcBef>
                <a:spcPts val="0"/>
              </a:spcBef>
              <a:spcAft>
                <a:spcPts val="0"/>
              </a:spcAft>
              <a:buSzPts val="1400"/>
              <a:buChar char="○"/>
            </a:pPr>
            <a:r>
              <a:rPr lang="en"/>
              <a:t>75% of the world’s population does not currently have internet access </a:t>
            </a:r>
            <a:endParaRPr/>
          </a:p>
          <a:p>
            <a:pPr marL="914400" lvl="1" indent="-317500" algn="l" rtl="0">
              <a:spcBef>
                <a:spcPts val="0"/>
              </a:spcBef>
              <a:spcAft>
                <a:spcPts val="0"/>
              </a:spcAft>
              <a:buSzPts val="1400"/>
              <a:buChar char="○"/>
            </a:pPr>
            <a:r>
              <a:rPr lang="en"/>
              <a:t>Only 9% of revenues came from Asia → untapped market with high profit potential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DCF Valuation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Found the cost of equity to be 14% by using the CAPM approach.</a:t>
            </a:r>
            <a:endParaRPr/>
          </a:p>
          <a:p>
            <a:pPr marL="914400" lvl="1" indent="-317500" algn="l" rtl="0">
              <a:spcBef>
                <a:spcPts val="0"/>
              </a:spcBef>
              <a:spcAft>
                <a:spcPts val="0"/>
              </a:spcAft>
              <a:buSzPts val="1400"/>
              <a:buChar char="○"/>
            </a:pPr>
            <a:r>
              <a:rPr lang="en"/>
              <a:t>(Risk-free Rate + Beta X Market Premium)</a:t>
            </a:r>
            <a:endParaRPr/>
          </a:p>
          <a:p>
            <a:pPr marL="914400" lvl="1" indent="-317500" algn="l" rtl="0">
              <a:spcBef>
                <a:spcPts val="0"/>
              </a:spcBef>
              <a:spcAft>
                <a:spcPts val="0"/>
              </a:spcAft>
              <a:buSzPts val="1400"/>
              <a:buChar char="○"/>
            </a:pPr>
            <a:r>
              <a:rPr lang="en"/>
              <a:t>(5% + 1.5 X 6%) = 14%</a:t>
            </a:r>
            <a:endParaRPr/>
          </a:p>
          <a:p>
            <a:pPr marL="457200" lvl="0" indent="-342900" algn="l" rtl="0">
              <a:spcBef>
                <a:spcPts val="0"/>
              </a:spcBef>
              <a:spcAft>
                <a:spcPts val="0"/>
              </a:spcAft>
              <a:buSzPts val="1800"/>
              <a:buChar char="●"/>
            </a:pPr>
            <a:r>
              <a:rPr lang="en"/>
              <a:t>Discounted the FCFs to find a PV of $625.71 million including terminal value.</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Reduced the valuation by 50% due to the high probability of startup firms failing in their early years.</a:t>
            </a:r>
            <a:endParaRPr/>
          </a:p>
          <a:p>
            <a:pPr marL="457200" lvl="0" indent="-342900" algn="l" rtl="0">
              <a:spcBef>
                <a:spcPts val="0"/>
              </a:spcBef>
              <a:spcAft>
                <a:spcPts val="0"/>
              </a:spcAft>
              <a:buSzPts val="1800"/>
              <a:buChar char="●"/>
            </a:pPr>
            <a:r>
              <a:rPr lang="en"/>
              <a:t>Ownership value after the investment is 9.59%.</a:t>
            </a: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a:p>
        </p:txBody>
      </p:sp>
      <p:pic>
        <p:nvPicPr>
          <p:cNvPr id="68" name="Google Shape;68;p15"/>
          <p:cNvPicPr preferRelativeResize="0"/>
          <p:nvPr/>
        </p:nvPicPr>
        <p:blipFill>
          <a:blip r:embed="rId3">
            <a:alphaModFix/>
          </a:blip>
          <a:stretch>
            <a:fillRect/>
          </a:stretch>
        </p:blipFill>
        <p:spPr>
          <a:xfrm>
            <a:off x="5816174" y="3475774"/>
            <a:ext cx="2018975" cy="1258700"/>
          </a:xfrm>
          <a:prstGeom prst="rect">
            <a:avLst/>
          </a:prstGeom>
          <a:noFill/>
          <a:ln>
            <a:noFill/>
          </a:ln>
        </p:spPr>
      </p:pic>
      <p:pic>
        <p:nvPicPr>
          <p:cNvPr id="69" name="Google Shape;69;p15"/>
          <p:cNvPicPr preferRelativeResize="0"/>
          <p:nvPr/>
        </p:nvPicPr>
        <p:blipFill>
          <a:blip r:embed="rId4">
            <a:alphaModFix/>
          </a:blip>
          <a:stretch>
            <a:fillRect/>
          </a:stretch>
        </p:blipFill>
        <p:spPr>
          <a:xfrm>
            <a:off x="1689625" y="2384950"/>
            <a:ext cx="5764749" cy="67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Venture Capital Valuation</a:t>
            </a:r>
            <a:endParaRPr/>
          </a:p>
        </p:txBody>
      </p:sp>
      <p:sp>
        <p:nvSpPr>
          <p:cNvPr id="75" name="Google Shape;75;p16"/>
          <p:cNvSpPr txBox="1">
            <a:spLocks noGrp="1"/>
          </p:cNvSpPr>
          <p:nvPr>
            <p:ph type="body" idx="1"/>
          </p:nvPr>
        </p:nvSpPr>
        <p:spPr>
          <a:xfrm>
            <a:off x="311700" y="1529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P/E calculated by averaging the P/Es of several comparable public firms of different sizes</a:t>
            </a:r>
            <a:endParaRPr/>
          </a:p>
          <a:p>
            <a:pPr marL="457200" lvl="0" indent="-342900" algn="l" rtl="0">
              <a:spcBef>
                <a:spcPts val="0"/>
              </a:spcBef>
              <a:spcAft>
                <a:spcPts val="0"/>
              </a:spcAft>
              <a:buSzPts val="1800"/>
              <a:buChar char="●"/>
            </a:pPr>
            <a:r>
              <a:rPr lang="en"/>
              <a:t>14.3% equity stake is required in exchange for their investment</a:t>
            </a:r>
            <a:endParaRPr/>
          </a:p>
          <a:p>
            <a:pPr marL="914400" lvl="1" indent="-317500" algn="l" rtl="0">
              <a:spcBef>
                <a:spcPts val="0"/>
              </a:spcBef>
              <a:spcAft>
                <a:spcPts val="0"/>
              </a:spcAft>
              <a:buSzPts val="1400"/>
              <a:buChar char="○"/>
            </a:pPr>
            <a:r>
              <a:rPr lang="en"/>
              <a:t>Half of the requested 40% ownership from Everest Partners</a:t>
            </a:r>
            <a:endParaRPr/>
          </a:p>
          <a:p>
            <a:pPr marL="457200" lvl="0" indent="-342900" algn="l" rtl="0">
              <a:spcBef>
                <a:spcPts val="0"/>
              </a:spcBef>
              <a:spcAft>
                <a:spcPts val="0"/>
              </a:spcAft>
              <a:buSzPts val="1800"/>
              <a:buChar char="●"/>
            </a:pPr>
            <a:r>
              <a:rPr lang="en"/>
              <a:t>Suggests a postmoney valuation for OutReach Networks of $208.4 million</a:t>
            </a:r>
            <a:endParaRPr/>
          </a:p>
          <a:p>
            <a:pPr marL="914400" lvl="1" indent="-317500" algn="l" rtl="0">
              <a:spcBef>
                <a:spcPts val="0"/>
              </a:spcBef>
              <a:spcAft>
                <a:spcPts val="0"/>
              </a:spcAft>
              <a:buSzPts val="1400"/>
              <a:buChar char="○"/>
            </a:pPr>
            <a:r>
              <a:rPr lang="en"/>
              <a:t>This is the terminal value of ORN at Everest’s estimated exit point. At this point in time their stake would either be sold back to current ownership, new investors, or held for more time. </a:t>
            </a:r>
            <a:endParaRPr/>
          </a:p>
        </p:txBody>
      </p:sp>
      <p:pic>
        <p:nvPicPr>
          <p:cNvPr id="76" name="Google Shape;76;p16"/>
          <p:cNvPicPr preferRelativeResize="0"/>
          <p:nvPr/>
        </p:nvPicPr>
        <p:blipFill rotWithShape="1">
          <a:blip r:embed="rId3">
            <a:alphaModFix/>
          </a:blip>
          <a:srcRect/>
          <a:stretch/>
        </p:blipFill>
        <p:spPr>
          <a:xfrm>
            <a:off x="456638" y="4044200"/>
            <a:ext cx="8230726" cy="50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$30 Million for 30% Fair?</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30% is too high</a:t>
            </a:r>
            <a:endParaRPr/>
          </a:p>
          <a:p>
            <a:pPr marL="914400" lvl="1" indent="-317500" algn="l" rtl="0">
              <a:spcBef>
                <a:spcPts val="0"/>
              </a:spcBef>
              <a:spcAft>
                <a:spcPts val="0"/>
              </a:spcAft>
              <a:buSzPts val="1400"/>
              <a:buChar char="○"/>
            </a:pPr>
            <a:r>
              <a:rPr lang="en"/>
              <a:t>Everest Partners used a very conservative P/E ratio of 10 (P/E of Cisco Systems) to value ORN at just $98 million</a:t>
            </a:r>
            <a:endParaRPr/>
          </a:p>
          <a:p>
            <a:pPr marL="1371600" lvl="2" indent="-317500" algn="l" rtl="0">
              <a:spcBef>
                <a:spcPts val="0"/>
              </a:spcBef>
              <a:spcAft>
                <a:spcPts val="0"/>
              </a:spcAft>
              <a:buSzPts val="1400"/>
              <a:buChar char="■"/>
            </a:pPr>
            <a:r>
              <a:rPr lang="en"/>
              <a:t>Industry average P/E is 21.8</a:t>
            </a:r>
            <a:endParaRPr/>
          </a:p>
          <a:p>
            <a:pPr marL="1371600" lvl="2" indent="-317500" algn="l" rtl="0">
              <a:spcBef>
                <a:spcPts val="0"/>
              </a:spcBef>
              <a:spcAft>
                <a:spcPts val="0"/>
              </a:spcAft>
              <a:buSzPts val="1400"/>
              <a:buChar char="■"/>
            </a:pPr>
            <a:r>
              <a:rPr lang="en"/>
              <a:t>Valuation is overly conservative based on ORN’s past performance which is not typical of a startup organization</a:t>
            </a:r>
            <a:endParaRPr/>
          </a:p>
          <a:p>
            <a:pPr marL="1828800" lvl="3" indent="-317500" algn="l" rtl="0">
              <a:spcBef>
                <a:spcPts val="0"/>
              </a:spcBef>
              <a:spcAft>
                <a:spcPts val="0"/>
              </a:spcAft>
              <a:buSzPts val="1400"/>
              <a:buChar char="●"/>
            </a:pPr>
            <a:r>
              <a:rPr lang="en"/>
              <a:t>Proven profitability from the beginning</a:t>
            </a:r>
            <a:endParaRPr/>
          </a:p>
          <a:p>
            <a:pPr marL="1828800" lvl="3" indent="-317500" algn="l" rtl="0">
              <a:spcBef>
                <a:spcPts val="0"/>
              </a:spcBef>
              <a:spcAft>
                <a:spcPts val="0"/>
              </a:spcAft>
              <a:buSzPts val="1400"/>
              <a:buChar char="●"/>
            </a:pPr>
            <a:r>
              <a:rPr lang="en"/>
              <a:t>Lean workforce with low overhead costs → ORN has the means to expand without investment</a:t>
            </a:r>
            <a:endParaRPr/>
          </a:p>
        </p:txBody>
      </p:sp>
      <p:sp>
        <p:nvSpPr>
          <p:cNvPr id="83" name="Google Shape;83;p17"/>
          <p:cNvSpPr txBox="1">
            <a:spLocks noGrp="1"/>
          </p:cNvSpPr>
          <p:nvPr>
            <p:ph type="body" idx="1"/>
          </p:nvPr>
        </p:nvSpPr>
        <p:spPr>
          <a:xfrm>
            <a:off x="311700" y="3398500"/>
            <a:ext cx="8520600" cy="2404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Using the industry average P/E of 21.8:</a:t>
            </a:r>
            <a:endParaRPr/>
          </a:p>
          <a:p>
            <a:pPr marL="914400" marR="0" lvl="1" indent="-342900" algn="l" rtl="0">
              <a:lnSpc>
                <a:spcPct val="115000"/>
              </a:lnSpc>
              <a:spcBef>
                <a:spcPts val="0"/>
              </a:spcBef>
              <a:spcAft>
                <a:spcPts val="0"/>
              </a:spcAft>
              <a:buClr>
                <a:schemeClr val="lt2"/>
              </a:buClr>
              <a:buSzPts val="1800"/>
              <a:buFont typeface="Arial"/>
              <a:buChar char="○"/>
            </a:pPr>
            <a:r>
              <a:rPr lang="en"/>
              <a:t>Post-Money valuation of $208.5 million</a:t>
            </a:r>
            <a:endParaRPr/>
          </a:p>
          <a:p>
            <a:pPr marL="1371600" marR="0" lvl="2" indent="-317500" algn="l" rtl="0">
              <a:lnSpc>
                <a:spcPct val="115000"/>
              </a:lnSpc>
              <a:spcBef>
                <a:spcPts val="0"/>
              </a:spcBef>
              <a:spcAft>
                <a:spcPts val="0"/>
              </a:spcAft>
              <a:buSzPts val="1400"/>
              <a:buChar char="■"/>
            </a:pPr>
            <a:r>
              <a:rPr lang="en"/>
              <a:t>Required equity stake of 14.4%, inline with Mr. Perez’s calculations </a:t>
            </a:r>
            <a:endParaRPr/>
          </a:p>
          <a:p>
            <a:pPr marL="914400" marR="0" lvl="1" indent="-317500" algn="l" rtl="0">
              <a:lnSpc>
                <a:spcPct val="115000"/>
              </a:lnSpc>
              <a:spcBef>
                <a:spcPts val="0"/>
              </a:spcBef>
              <a:spcAft>
                <a:spcPts val="0"/>
              </a:spcAft>
              <a:buSzPts val="1400"/>
              <a:buChar char="○"/>
            </a:pPr>
            <a:r>
              <a:rPr lang="en"/>
              <a:t>Far less conservative P/E is of better use for such a profitable and successful startup like ORN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not accept the offer of $30 million for 30% of ORN</a:t>
            </a:r>
            <a:endParaRPr/>
          </a:p>
          <a:p>
            <a:pPr marL="914400" lvl="1" indent="-317500" algn="l" rtl="0">
              <a:spcBef>
                <a:spcPts val="0"/>
              </a:spcBef>
              <a:spcAft>
                <a:spcPts val="0"/>
              </a:spcAft>
              <a:buSzPts val="1400"/>
              <a:buChar char="○"/>
            </a:pPr>
            <a:r>
              <a:rPr lang="en"/>
              <a:t>Everest Partner’s is far too conservative in their calculations</a:t>
            </a:r>
            <a:endParaRPr/>
          </a:p>
          <a:p>
            <a:pPr marL="914400" lvl="1" indent="-317500" algn="l" rtl="0">
              <a:spcBef>
                <a:spcPts val="0"/>
              </a:spcBef>
              <a:spcAft>
                <a:spcPts val="0"/>
              </a:spcAft>
              <a:buSzPts val="1400"/>
              <a:buChar char="○"/>
            </a:pPr>
            <a:r>
              <a:rPr lang="en"/>
              <a:t>Only one comparable organization had a P/E ratio of less than 20 (Cisco systems: 10.3x)</a:t>
            </a:r>
            <a:endParaRPr/>
          </a:p>
          <a:p>
            <a:pPr marL="1371600" lvl="2" indent="-317500" algn="l" rtl="0">
              <a:spcBef>
                <a:spcPts val="0"/>
              </a:spcBef>
              <a:spcAft>
                <a:spcPts val="0"/>
              </a:spcAft>
              <a:buSzPts val="1400"/>
              <a:buChar char="■"/>
            </a:pPr>
            <a:r>
              <a:rPr lang="en"/>
              <a:t>Industry average P/E is 21.8</a:t>
            </a:r>
            <a:endParaRPr/>
          </a:p>
          <a:p>
            <a:pPr marL="1828800" lvl="3" indent="-317500" algn="l" rtl="0">
              <a:spcBef>
                <a:spcPts val="0"/>
              </a:spcBef>
              <a:spcAft>
                <a:spcPts val="0"/>
              </a:spcAft>
              <a:buSzPts val="1400"/>
              <a:buChar char="●"/>
            </a:pPr>
            <a:r>
              <a:rPr lang="en"/>
              <a:t>Conservative P/E ratio should not be used on such a successful and atypical startup</a:t>
            </a:r>
            <a:endParaRPr/>
          </a:p>
          <a:p>
            <a:pPr marL="1828800" lvl="3" indent="-317500" algn="l" rtl="0">
              <a:spcBef>
                <a:spcPts val="0"/>
              </a:spcBef>
              <a:spcAft>
                <a:spcPts val="0"/>
              </a:spcAft>
              <a:buSzPts val="1400"/>
              <a:buChar char="●"/>
            </a:pPr>
            <a:r>
              <a:rPr lang="en"/>
              <a:t>With already tremendously low costs, investment isn’t necessarily required for success</a:t>
            </a:r>
            <a:endParaRPr/>
          </a:p>
          <a:p>
            <a:pPr marL="1828800" lvl="3" indent="-317500" algn="l" rtl="0">
              <a:spcBef>
                <a:spcPts val="0"/>
              </a:spcBef>
              <a:spcAft>
                <a:spcPts val="0"/>
              </a:spcAft>
              <a:buSzPts val="1400"/>
              <a:buChar char="●"/>
            </a:pPr>
            <a:r>
              <a:rPr lang="en"/>
              <a:t>Based on DCF valuation, $30 million is worth 9.59% of the company</a:t>
            </a:r>
            <a:endParaRPr/>
          </a:p>
          <a:p>
            <a:pPr marL="914400" lvl="1" indent="-317500" algn="l" rtl="0">
              <a:spcBef>
                <a:spcPts val="0"/>
              </a:spcBef>
              <a:spcAft>
                <a:spcPts val="0"/>
              </a:spcAft>
              <a:buSzPts val="1400"/>
              <a:buChar char="○"/>
            </a:pPr>
            <a:r>
              <a:rPr lang="en"/>
              <a:t>While the $30 million investment would allow for ORN to grow at a faster pace, Everest is asking for too large of a stake in the company for it to be the best decision for current ownership </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On-screen Show (16:9)</PresentationFormat>
  <Paragraphs>46</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Dark</vt:lpstr>
      <vt:lpstr>OutReach (ORN) </vt:lpstr>
      <vt:lpstr>Overview of OutReach Networks (ORN)</vt:lpstr>
      <vt:lpstr>DCF Valuation</vt:lpstr>
      <vt:lpstr>Venture Capital Valuation</vt:lpstr>
      <vt:lpstr>Is $30 Million for 30% Fair?</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OutReach (ORN) </dc:title>
  <dc:creator>Reid Zuerlein</dc:creator>
  <cp:lastModifiedBy>Reid Zuerlein</cp:lastModifiedBy>
  <cp:revision>1</cp:revision>
  <dcterms:modified xsi:type="dcterms:W3CDTF">2019-02-11T03:23:19Z</dcterms:modified>
</cp:coreProperties>
</file>