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3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0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2B4314-127E-4949-A0B8-A6BBD08274D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FEA5AE-4E1C-4C09-A991-1BA63040D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CC1-5219-4187-AF84-2DB670DBD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RamSync</a:t>
            </a:r>
            <a:r>
              <a:rPr lang="en-US" dirty="0"/>
              <a:t> Investment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D40D4-6FB2-46DB-A752-846D63E98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Baron, Ben Hoffman, Lucas </a:t>
            </a:r>
            <a:r>
              <a:rPr lang="en-US" dirty="0" err="1"/>
              <a:t>Lantis</a:t>
            </a:r>
            <a:r>
              <a:rPr lang="en-US" dirty="0"/>
              <a:t>, Reid </a:t>
            </a:r>
            <a:r>
              <a:rPr lang="en-US" dirty="0" err="1"/>
              <a:t>Zuerlein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55D6-9104-4D29-BA25-A1D38F01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Financial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312C-4204-4DE5-8EE5-10EB22D5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financial option is a contract which grants one party the right to purchase or sell an asset        within the agreed upon timeframe and at the specified price.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Example: Call Option on Stock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Buyer (Long call) &amp; Seller (Short call)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Both parties agree that the buyer has a right to purchase 100 shares</a:t>
            </a:r>
          </a:p>
          <a:p>
            <a:pPr marL="201168" lvl="1" indent="0">
              <a:buNone/>
            </a:pPr>
            <a:r>
              <a:rPr lang="en-US" dirty="0"/>
              <a:t>    at the strike price, and the buyer pays the seller a premium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stock price of the underlying asset appreciates, the long position</a:t>
            </a:r>
          </a:p>
          <a:p>
            <a:pPr marL="201168" lvl="1" indent="0">
              <a:buNone/>
            </a:pPr>
            <a:r>
              <a:rPr lang="en-US" dirty="0"/>
              <a:t>    holder can profit by exercising the contract, purchasing shares at the </a:t>
            </a:r>
          </a:p>
          <a:p>
            <a:pPr marL="201168" lvl="1" indent="0">
              <a:buNone/>
            </a:pPr>
            <a:r>
              <a:rPr lang="en-US" dirty="0"/>
              <a:t>    strike price, and reselling at the higher market valuation.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call option chart">
            <a:extLst>
              <a:ext uri="{FF2B5EF4-FFF2-40B4-BE49-F238E27FC236}">
                <a16:creationId xmlns:a16="http://schemas.microsoft.com/office/drawing/2014/main" id="{0D09062D-F784-4646-94BE-ED1BA0CE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547" y="271331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0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F7E0-8AD0-46DF-AE03-86AC1F9A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Which Impact Call Price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455B18-708F-4C39-B910-11909CBC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8" y="1980111"/>
            <a:ext cx="11193624" cy="1808806"/>
          </a:xfrm>
          <a:prstGeom prst="rect">
            <a:avLst/>
          </a:prstGeom>
        </p:spPr>
      </p:pic>
      <p:pic>
        <p:nvPicPr>
          <p:cNvPr id="2050" name="Picture 2" descr="Image result for black scholes">
            <a:extLst>
              <a:ext uri="{FF2B5EF4-FFF2-40B4-BE49-F238E27FC236}">
                <a16:creationId xmlns:a16="http://schemas.microsoft.com/office/drawing/2014/main" id="{E141ADB7-FA8F-47A3-9F61-E667DBE48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/>
          <a:stretch/>
        </p:blipFill>
        <p:spPr bwMode="auto">
          <a:xfrm>
            <a:off x="478171" y="4031668"/>
            <a:ext cx="4653137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E349-E45B-4BDA-9205-F0EE1B81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9365"/>
            <a:ext cx="10058400" cy="1450757"/>
          </a:xfrm>
        </p:spPr>
        <p:txBody>
          <a:bodyPr/>
          <a:lstStyle/>
          <a:p>
            <a:r>
              <a:rPr lang="en-US" dirty="0"/>
              <a:t>Call Option: Intrinsic Value vs Time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53DD-14AC-4104-8BF7-63AC1F51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1720582"/>
            <a:ext cx="10058400" cy="4023360"/>
          </a:xfrm>
        </p:spPr>
        <p:txBody>
          <a:bodyPr/>
          <a:lstStyle/>
          <a:p>
            <a:r>
              <a:rPr lang="en-US" dirty="0"/>
              <a:t>Intrinsic Value = Stock Price – Strike Price</a:t>
            </a:r>
          </a:p>
          <a:p>
            <a:pPr lvl="1"/>
            <a:r>
              <a:rPr lang="en-US" dirty="0"/>
              <a:t>Represents the portion of the option’s premium that is in-the-money</a:t>
            </a:r>
          </a:p>
          <a:p>
            <a:r>
              <a:rPr lang="en-US" dirty="0"/>
              <a:t>Time Value = Premium – Intrinsic Value</a:t>
            </a:r>
          </a:p>
          <a:p>
            <a:pPr lvl="1"/>
            <a:r>
              <a:rPr lang="en-US" dirty="0"/>
              <a:t>Premium is the price the buyer pays and the seller receives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E6552-91DE-4E45-9FD5-34FE46B8D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3" y="3286943"/>
            <a:ext cx="8680934" cy="33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8046-1C08-4BF0-A3A7-6942A56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Used to Analyze the MRAM Growth Option?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634E-3F7B-4542-BCA3-653FBB9C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Black Scholes model was initially developed for options pricing, it is not uncommon for it to be used when analyzing more vanilla investments or capital budgeting</a:t>
            </a:r>
          </a:p>
          <a:p>
            <a:pPr lvl="1"/>
            <a:r>
              <a:rPr lang="en-US" dirty="0"/>
              <a:t>The same inputs in the Black Scholes model like time to maturity, the risk-free rate, underlying asset price, and interest rates are all relevant to the hedge fund’s analysis</a:t>
            </a:r>
          </a:p>
          <a:p>
            <a:pPr lvl="1"/>
            <a:r>
              <a:rPr lang="en-US" dirty="0"/>
              <a:t>A project has a ‘Real Option’ when management can abandon, invest more, or ignore a project in response to unforeseen future events</a:t>
            </a:r>
          </a:p>
          <a:p>
            <a:pPr lvl="1"/>
            <a:r>
              <a:rPr lang="en-US" dirty="0"/>
              <a:t>This is applicable to </a:t>
            </a:r>
            <a:r>
              <a:rPr lang="en-US" dirty="0" err="1"/>
              <a:t>RamSync</a:t>
            </a:r>
            <a:r>
              <a:rPr lang="en-US" dirty="0"/>
              <a:t>, because the hedge fund will likely have to opportunity to maintain ownership or exit the investment depending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49915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F55-71DB-483C-8FFA-4E652AFA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MRAM Venture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DEEE-4913-497B-837B-C54C346CAF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RamSync’s</a:t>
            </a:r>
            <a:r>
              <a:rPr lang="en-US" dirty="0"/>
              <a:t> regular operations have a      -$33m NPV, a potential new project into MRAM technology could overcome this and generate positive returns</a:t>
            </a:r>
          </a:p>
          <a:p>
            <a:r>
              <a:rPr lang="en-US" dirty="0"/>
              <a:t>Black Scholes Model Assumptions</a:t>
            </a:r>
          </a:p>
          <a:p>
            <a:pPr lvl="1"/>
            <a:r>
              <a:rPr lang="en-US" dirty="0"/>
              <a:t>DCFs = $165m</a:t>
            </a:r>
          </a:p>
          <a:p>
            <a:pPr lvl="1"/>
            <a:r>
              <a:rPr lang="en-US" dirty="0"/>
              <a:t>5 Year Time Frame</a:t>
            </a:r>
          </a:p>
          <a:p>
            <a:pPr lvl="1"/>
            <a:r>
              <a:rPr lang="en-US" dirty="0"/>
              <a:t>$500m Investment</a:t>
            </a:r>
          </a:p>
          <a:p>
            <a:pPr lvl="1"/>
            <a:r>
              <a:rPr lang="en-US" dirty="0"/>
              <a:t>6% Risk-Free Rate</a:t>
            </a:r>
          </a:p>
          <a:p>
            <a:pPr lvl="1"/>
            <a:r>
              <a:rPr lang="en-US" dirty="0"/>
              <a:t>65% DCF Volatility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Breaks even with a NPV of $33m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335A94-F5C1-4D8E-9372-36D247A8B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00" y="2509932"/>
            <a:ext cx="4598915" cy="2953110"/>
          </a:xfrm>
        </p:spPr>
      </p:pic>
    </p:spTree>
    <p:extLst>
      <p:ext uri="{BB962C8B-B14F-4D97-AF65-F5344CB8AC3E}">
        <p14:creationId xmlns:p14="http://schemas.microsoft.com/office/powerpoint/2010/main" val="20136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2BC-7C35-4826-82E8-D97C2B5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7EF-7ABA-4E52-ADE3-4ECE8A6D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that the biggest risk towards </a:t>
            </a:r>
            <a:r>
              <a:rPr lang="en-US" dirty="0" err="1"/>
              <a:t>RamSync</a:t>
            </a:r>
            <a:r>
              <a:rPr lang="en-US" dirty="0"/>
              <a:t> becoming a profitable investment is the accuracy of their MRAM DCF projections</a:t>
            </a:r>
          </a:p>
          <a:p>
            <a:pPr lvl="1"/>
            <a:r>
              <a:rPr lang="en-US" dirty="0"/>
              <a:t>Currently, their projections suggest that this is a worthwhile venture for the hedge fund</a:t>
            </a:r>
          </a:p>
          <a:p>
            <a:pPr lvl="1"/>
            <a:r>
              <a:rPr lang="en-US" dirty="0"/>
              <a:t>If their DCF projections are inaccurate, a key input into our Black Scholes model will be incorrect and this would lead to a misevaluation of the project</a:t>
            </a:r>
          </a:p>
          <a:p>
            <a:pPr lvl="1"/>
            <a:r>
              <a:rPr lang="en-US" dirty="0"/>
              <a:t>DCF Volatility is one method of examining this risk</a:t>
            </a:r>
          </a:p>
          <a:p>
            <a:pPr lvl="2"/>
            <a:r>
              <a:rPr lang="en-US" dirty="0"/>
              <a:t>Volatility is how susceptible something is to rapid and unpredictable changes</a:t>
            </a:r>
          </a:p>
          <a:p>
            <a:pPr lvl="2"/>
            <a:r>
              <a:rPr lang="en-US" dirty="0"/>
              <a:t>The less volatile </a:t>
            </a:r>
            <a:r>
              <a:rPr lang="en-US" dirty="0" err="1"/>
              <a:t>RamSync’s</a:t>
            </a:r>
            <a:r>
              <a:rPr lang="en-US" dirty="0"/>
              <a:t> DCF projections are when looking at past annual reports compared to actual results, the higher our confidence is that our model is accurate</a:t>
            </a:r>
          </a:p>
        </p:txBody>
      </p:sp>
    </p:spTree>
    <p:extLst>
      <p:ext uri="{BB962C8B-B14F-4D97-AF65-F5344CB8AC3E}">
        <p14:creationId xmlns:p14="http://schemas.microsoft.com/office/powerpoint/2010/main" val="23158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3422-414A-4844-A5AE-AB05EAA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1CD1C-BDCE-4FE8-994E-74D01DC4E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0" y="2281805"/>
            <a:ext cx="9932500" cy="3045081"/>
          </a:xfrm>
        </p:spPr>
      </p:pic>
    </p:spTree>
    <p:extLst>
      <p:ext uri="{BB962C8B-B14F-4D97-AF65-F5344CB8AC3E}">
        <p14:creationId xmlns:p14="http://schemas.microsoft.com/office/powerpoint/2010/main" val="7403568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477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RamSync Investment Analysis</vt:lpstr>
      <vt:lpstr>What is a Financial Option</vt:lpstr>
      <vt:lpstr>Factors Which Impact Call Price</vt:lpstr>
      <vt:lpstr>Call Option: Intrinsic Value vs Time Value</vt:lpstr>
      <vt:lpstr>Can This be Used to Analyze the MRAM Growth Option?</vt:lpstr>
      <vt:lpstr>MRAM Venture Profitability</vt:lpstr>
      <vt:lpstr>Biggest Risks</vt:lpstr>
      <vt:lpstr>Sensitivity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RamSync Investment Analysis</dc:title>
  <dc:creator>jake baron</dc:creator>
  <cp:lastModifiedBy>jake baron</cp:lastModifiedBy>
  <cp:revision>7</cp:revision>
  <dcterms:created xsi:type="dcterms:W3CDTF">2019-03-04T05:53:35Z</dcterms:created>
  <dcterms:modified xsi:type="dcterms:W3CDTF">2019-03-04T06:42:01Z</dcterms:modified>
</cp:coreProperties>
</file>